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9D6AE-55DE-4867-95B1-872A16A962ED}" type="datetimeFigureOut">
              <a:rPr lang="tr-TR" smtClean="0"/>
              <a:t>2.2.2015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C14B9-343D-4FD6-B46F-324E18A52C56}" type="slidenum">
              <a:rPr lang="tr-TR" smtClean="0"/>
              <a:t>‹#›</a:t>
            </a:fld>
            <a:endParaRPr lang="tr-TR"/>
          </a:p>
        </p:txBody>
      </p:sp>
    </p:spTree>
    <p:extLst>
      <p:ext uri="{BB962C8B-B14F-4D97-AF65-F5344CB8AC3E}">
        <p14:creationId xmlns:p14="http://schemas.microsoft.com/office/powerpoint/2010/main" val="23000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73C14B9-343D-4FD6-B46F-324E18A52C56}" type="slidenum">
              <a:rPr lang="tr-TR" smtClean="0"/>
              <a:t>2</a:t>
            </a:fld>
            <a:endParaRPr lang="tr-TR"/>
          </a:p>
        </p:txBody>
      </p:sp>
    </p:spTree>
    <p:extLst>
      <p:ext uri="{BB962C8B-B14F-4D97-AF65-F5344CB8AC3E}">
        <p14:creationId xmlns:p14="http://schemas.microsoft.com/office/powerpoint/2010/main" val="333174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1143000"/>
          </a:xfrm>
        </p:spPr>
        <p:txBody>
          <a:bodyPr>
            <a:normAutofit/>
          </a:bodyPr>
          <a:lstStyle/>
          <a:p>
            <a:r>
              <a:rPr lang="tr-TR" sz="3200" dirty="0" smtClean="0">
                <a:effectLst>
                  <a:outerShdw blurRad="38100" dist="38100" dir="2700000" algn="tl">
                    <a:srgbClr val="000000">
                      <a:alpha val="43137"/>
                    </a:srgbClr>
                  </a:outerShdw>
                </a:effectLst>
                <a:latin typeface="Algerian" pitchFamily="82" charset="0"/>
              </a:rPr>
              <a:t>ŞAHİNBEY REHBERLİK VE ARAŞTIRMA MERKEZİ</a:t>
            </a:r>
            <a:endParaRPr lang="tr-TR" sz="3200" dirty="0">
              <a:effectLst>
                <a:outerShdw blurRad="38100" dist="38100" dir="2700000" algn="tl">
                  <a:srgbClr val="000000">
                    <a:alpha val="43137"/>
                  </a:srgbClr>
                </a:outerShdw>
              </a:effectLst>
              <a:latin typeface="Algerian" pitchFamily="82"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6765" y="1600200"/>
            <a:ext cx="4890470" cy="4525963"/>
          </a:xfrm>
        </p:spPr>
      </p:pic>
    </p:spTree>
    <p:extLst>
      <p:ext uri="{BB962C8B-B14F-4D97-AF65-F5344CB8AC3E}">
        <p14:creationId xmlns:p14="http://schemas.microsoft.com/office/powerpoint/2010/main" val="163855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accent5">
                    <a:lumMod val="50000"/>
                  </a:schemeClr>
                </a:solidFill>
              </a:rPr>
              <a:t>Özel öğrenme güçlüğü olan</a:t>
            </a:r>
            <a:r>
              <a:rPr lang="tr-TR" dirty="0">
                <a:solidFill>
                  <a:schemeClr val="accent5">
                    <a:lumMod val="50000"/>
                  </a:schemeClr>
                </a:solidFill>
              </a:rPr>
              <a:t/>
            </a:r>
            <a:br>
              <a:rPr lang="tr-TR" dirty="0">
                <a:solidFill>
                  <a:schemeClr val="accent5">
                    <a:lumMod val="50000"/>
                  </a:schemeClr>
                </a:solidFill>
              </a:rPr>
            </a:br>
            <a:endParaRPr lang="tr-TR" dirty="0">
              <a:solidFill>
                <a:schemeClr val="accent5">
                  <a:lumMod val="5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556792"/>
            <a:ext cx="4038600" cy="4608512"/>
          </a:xfrm>
        </p:spPr>
      </p:pic>
      <p:sp>
        <p:nvSpPr>
          <p:cNvPr id="3" name="İçerik Yer Tutucusu 2"/>
          <p:cNvSpPr>
            <a:spLocks noGrp="1"/>
          </p:cNvSpPr>
          <p:nvPr>
            <p:ph sz="half" idx="2"/>
          </p:nvPr>
        </p:nvSpPr>
        <p:spPr/>
        <p:txBody>
          <a:bodyPr>
            <a:normAutofit fontScale="92500" lnSpcReduction="10000"/>
          </a:bodyPr>
          <a:lstStyle/>
          <a:p>
            <a:r>
              <a:rPr lang="tr-TR" b="1" dirty="0">
                <a:solidFill>
                  <a:schemeClr val="accent4">
                    <a:lumMod val="60000"/>
                    <a:lumOff val="40000"/>
                  </a:schemeClr>
                </a:solidFill>
              </a:rPr>
              <a:t>Özel öğrenme </a:t>
            </a:r>
            <a:r>
              <a:rPr lang="tr-TR" b="1" dirty="0" smtClean="0">
                <a:solidFill>
                  <a:schemeClr val="accent4">
                    <a:lumMod val="60000"/>
                    <a:lumOff val="40000"/>
                  </a:schemeClr>
                </a:solidFill>
              </a:rPr>
              <a:t>güçlüğü </a:t>
            </a:r>
            <a:r>
              <a:rPr lang="tr-TR" b="1" dirty="0">
                <a:solidFill>
                  <a:schemeClr val="accent4">
                    <a:lumMod val="60000"/>
                    <a:lumOff val="40000"/>
                  </a:schemeClr>
                </a:solidFill>
              </a:rPr>
              <a:t>, bir çocuğun zekası normal yada normalin üstünde olmasına rağmen dinleme, düşünme, anlama, kendini ifade etme, okuma-yazma veya matematik becerilerinde yaşıtlarına ve zekasına oranla düşük başarı göstermesidir</a:t>
            </a:r>
            <a:r>
              <a:rPr lang="tr-TR" b="1" dirty="0" smtClean="0">
                <a:solidFill>
                  <a:schemeClr val="accent4">
                    <a:lumMod val="60000"/>
                    <a:lumOff val="40000"/>
                  </a:schemeClr>
                </a:solidFill>
              </a:rPr>
              <a:t>.</a:t>
            </a:r>
            <a:endParaRPr lang="tr-TR" dirty="0">
              <a:solidFill>
                <a:schemeClr val="accent4">
                  <a:lumMod val="60000"/>
                  <a:lumOff val="40000"/>
                </a:schemeClr>
              </a:solidFill>
            </a:endParaRPr>
          </a:p>
        </p:txBody>
      </p:sp>
    </p:spTree>
    <p:extLst>
      <p:ext uri="{BB962C8B-B14F-4D97-AF65-F5344CB8AC3E}">
        <p14:creationId xmlns:p14="http://schemas.microsoft.com/office/powerpoint/2010/main" val="2124896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tx2">
                    <a:lumMod val="20000"/>
                    <a:lumOff val="80000"/>
                  </a:schemeClr>
                </a:solidFill>
              </a:rPr>
              <a:t>Duygusal ve davranış bozukluğu olan</a:t>
            </a:r>
            <a:r>
              <a:rPr lang="tr-TR" dirty="0">
                <a:solidFill>
                  <a:schemeClr val="tx2">
                    <a:lumMod val="20000"/>
                    <a:lumOff val="80000"/>
                  </a:schemeClr>
                </a:solidFill>
              </a:rPr>
              <a:t/>
            </a:r>
            <a:br>
              <a:rPr lang="tr-TR" dirty="0">
                <a:solidFill>
                  <a:schemeClr val="tx2">
                    <a:lumMod val="20000"/>
                    <a:lumOff val="80000"/>
                  </a:schemeClr>
                </a:solidFill>
              </a:rPr>
            </a:br>
            <a:endParaRPr lang="tr-TR" dirty="0">
              <a:solidFill>
                <a:schemeClr val="tx2">
                  <a:lumMod val="20000"/>
                  <a:lumOff val="8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556792"/>
            <a:ext cx="4038600" cy="4896544"/>
          </a:xfrm>
        </p:spPr>
      </p:pic>
      <p:sp>
        <p:nvSpPr>
          <p:cNvPr id="3" name="İçerik Yer Tutucusu 2"/>
          <p:cNvSpPr>
            <a:spLocks noGrp="1"/>
          </p:cNvSpPr>
          <p:nvPr>
            <p:ph sz="half" idx="2"/>
          </p:nvPr>
        </p:nvSpPr>
        <p:spPr/>
        <p:txBody>
          <a:bodyPr>
            <a:normAutofit fontScale="77500" lnSpcReduction="20000"/>
          </a:bodyPr>
          <a:lstStyle/>
          <a:p>
            <a:pPr marL="0" indent="0">
              <a:buNone/>
            </a:pPr>
            <a:r>
              <a:rPr lang="tr-TR" b="1" dirty="0" smtClean="0">
                <a:solidFill>
                  <a:schemeClr val="accent4">
                    <a:lumMod val="60000"/>
                    <a:lumOff val="40000"/>
                  </a:schemeClr>
                </a:solidFill>
              </a:rPr>
              <a:t>	Yaşına </a:t>
            </a:r>
            <a:r>
              <a:rPr lang="tr-TR" b="1" dirty="0">
                <a:solidFill>
                  <a:schemeClr val="accent4">
                    <a:lumMod val="60000"/>
                    <a:lumOff val="40000"/>
                  </a:schemeClr>
                </a:solidFill>
              </a:rPr>
              <a:t>uygun olmayan sosyal ve kültürel normlardan farklı duygusal tepki ve davranışlar göstermesi nedeniyle özel eğitim ve destek eğitim hizmetine </a:t>
            </a:r>
            <a:r>
              <a:rPr lang="tr-TR" b="1" dirty="0" smtClean="0">
                <a:solidFill>
                  <a:schemeClr val="accent4">
                    <a:lumMod val="60000"/>
                    <a:lumOff val="40000"/>
                  </a:schemeClr>
                </a:solidFill>
              </a:rPr>
              <a:t>ihtiyacı </a:t>
            </a:r>
            <a:r>
              <a:rPr lang="tr-TR" b="1" dirty="0">
                <a:solidFill>
                  <a:schemeClr val="accent4">
                    <a:lumMod val="60000"/>
                    <a:lumOff val="40000"/>
                  </a:schemeClr>
                </a:solidFill>
              </a:rPr>
              <a:t>olan </a:t>
            </a:r>
            <a:r>
              <a:rPr lang="tr-TR" b="1" dirty="0" smtClean="0">
                <a:solidFill>
                  <a:schemeClr val="accent4">
                    <a:lumMod val="60000"/>
                    <a:lumOff val="40000"/>
                  </a:schemeClr>
                </a:solidFill>
              </a:rPr>
              <a:t>bireylerdir.</a:t>
            </a:r>
          </a:p>
          <a:p>
            <a:r>
              <a:rPr lang="tr-TR" b="1" dirty="0" smtClean="0">
                <a:solidFill>
                  <a:schemeClr val="accent2">
                    <a:lumMod val="60000"/>
                    <a:lumOff val="40000"/>
                  </a:schemeClr>
                </a:solidFill>
              </a:rPr>
              <a:t>İleti bozukluğu</a:t>
            </a:r>
          </a:p>
          <a:p>
            <a:r>
              <a:rPr lang="tr-TR" b="1" dirty="0">
                <a:solidFill>
                  <a:schemeClr val="accent2">
                    <a:lumMod val="60000"/>
                    <a:lumOff val="40000"/>
                  </a:schemeClr>
                </a:solidFill>
              </a:rPr>
              <a:t>Sosyalleşmiş saldırganlık </a:t>
            </a:r>
            <a:r>
              <a:rPr lang="tr-TR" b="1" dirty="0" smtClean="0">
                <a:solidFill>
                  <a:schemeClr val="accent2">
                    <a:lumMod val="60000"/>
                    <a:lumOff val="40000"/>
                  </a:schemeClr>
                </a:solidFill>
              </a:rPr>
              <a:t>bozukluğu</a:t>
            </a:r>
          </a:p>
          <a:p>
            <a:r>
              <a:rPr lang="tr-TR" b="1" dirty="0">
                <a:solidFill>
                  <a:schemeClr val="accent2">
                    <a:lumMod val="60000"/>
                    <a:lumOff val="40000"/>
                  </a:schemeClr>
                </a:solidFill>
              </a:rPr>
              <a:t>Dikkat problemi ve olgunlaşmamış </a:t>
            </a:r>
            <a:r>
              <a:rPr lang="tr-TR" b="1" dirty="0" smtClean="0">
                <a:solidFill>
                  <a:schemeClr val="accent2">
                    <a:lumMod val="60000"/>
                    <a:lumOff val="40000"/>
                  </a:schemeClr>
                </a:solidFill>
              </a:rPr>
              <a:t>olanlar</a:t>
            </a:r>
          </a:p>
          <a:p>
            <a:r>
              <a:rPr lang="tr-TR" b="1" dirty="0">
                <a:solidFill>
                  <a:schemeClr val="accent2">
                    <a:lumMod val="60000"/>
                    <a:lumOff val="40000"/>
                  </a:schemeClr>
                </a:solidFill>
              </a:rPr>
              <a:t>Kaygılı </a:t>
            </a:r>
            <a:r>
              <a:rPr lang="tr-TR" b="1" dirty="0" smtClean="0">
                <a:solidFill>
                  <a:schemeClr val="accent2">
                    <a:lumMod val="60000"/>
                    <a:lumOff val="40000"/>
                  </a:schemeClr>
                </a:solidFill>
              </a:rPr>
              <a:t>olanlar</a:t>
            </a:r>
          </a:p>
          <a:p>
            <a:r>
              <a:rPr lang="tr-TR" b="1" dirty="0" err="1">
                <a:solidFill>
                  <a:schemeClr val="accent2">
                    <a:lumMod val="60000"/>
                    <a:lumOff val="40000"/>
                  </a:schemeClr>
                </a:solidFill>
              </a:rPr>
              <a:t>Psikotik</a:t>
            </a:r>
            <a:r>
              <a:rPr lang="tr-TR" b="1" dirty="0">
                <a:solidFill>
                  <a:schemeClr val="accent2">
                    <a:lumMod val="60000"/>
                    <a:lumOff val="40000"/>
                  </a:schemeClr>
                </a:solidFill>
              </a:rPr>
              <a:t> </a:t>
            </a:r>
            <a:r>
              <a:rPr lang="tr-TR" b="1" dirty="0" smtClean="0">
                <a:solidFill>
                  <a:schemeClr val="accent2">
                    <a:lumMod val="60000"/>
                    <a:lumOff val="40000"/>
                  </a:schemeClr>
                </a:solidFill>
              </a:rPr>
              <a:t>grup</a:t>
            </a:r>
          </a:p>
          <a:p>
            <a:r>
              <a:rPr lang="tr-TR" b="1" dirty="0">
                <a:solidFill>
                  <a:schemeClr val="accent2">
                    <a:lumMod val="60000"/>
                    <a:lumOff val="40000"/>
                  </a:schemeClr>
                </a:solidFill>
              </a:rPr>
              <a:t>Aşırı hareketli olanlar</a:t>
            </a:r>
            <a:endParaRPr lang="tr-TR" b="1" dirty="0">
              <a:solidFill>
                <a:schemeClr val="accent2">
                  <a:lumMod val="60000"/>
                  <a:lumOff val="40000"/>
                </a:schemeClr>
              </a:solidFill>
            </a:endParaRPr>
          </a:p>
        </p:txBody>
      </p:sp>
    </p:spTree>
    <p:extLst>
      <p:ext uri="{BB962C8B-B14F-4D97-AF65-F5344CB8AC3E}">
        <p14:creationId xmlns:p14="http://schemas.microsoft.com/office/powerpoint/2010/main" val="110058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accent6">
                    <a:lumMod val="50000"/>
                  </a:schemeClr>
                </a:solidFill>
              </a:rPr>
              <a:t>Otistik ya da otistik özellikleri olan</a:t>
            </a:r>
            <a:r>
              <a:rPr lang="tr-TR" dirty="0">
                <a:solidFill>
                  <a:schemeClr val="accent6">
                    <a:lumMod val="50000"/>
                  </a:schemeClr>
                </a:solidFill>
              </a:rPr>
              <a:t/>
            </a:r>
            <a:br>
              <a:rPr lang="tr-TR" dirty="0">
                <a:solidFill>
                  <a:schemeClr val="accent6">
                    <a:lumMod val="50000"/>
                  </a:schemeClr>
                </a:solidFill>
              </a:rPr>
            </a:br>
            <a:endParaRPr lang="tr-TR" dirty="0">
              <a:solidFill>
                <a:schemeClr val="accent6">
                  <a:lumMod val="5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1628800"/>
            <a:ext cx="4038600" cy="4464496"/>
          </a:xfrm>
        </p:spPr>
      </p:pic>
      <p:sp>
        <p:nvSpPr>
          <p:cNvPr id="3" name="İçerik Yer Tutucusu 2"/>
          <p:cNvSpPr>
            <a:spLocks noGrp="1"/>
          </p:cNvSpPr>
          <p:nvPr>
            <p:ph sz="half" idx="2"/>
          </p:nvPr>
        </p:nvSpPr>
        <p:spPr/>
        <p:txBody>
          <a:bodyPr>
            <a:normAutofit fontScale="77500" lnSpcReduction="20000"/>
          </a:bodyPr>
          <a:lstStyle/>
          <a:p>
            <a:pPr marL="0" indent="0">
              <a:buNone/>
            </a:pPr>
            <a:r>
              <a:rPr lang="tr-TR" dirty="0" smtClean="0">
                <a:solidFill>
                  <a:schemeClr val="accent2">
                    <a:lumMod val="60000"/>
                    <a:lumOff val="40000"/>
                  </a:schemeClr>
                </a:solidFill>
              </a:rPr>
              <a:t>	</a:t>
            </a:r>
            <a:r>
              <a:rPr lang="tr-TR" b="1" dirty="0" smtClean="0">
                <a:solidFill>
                  <a:schemeClr val="accent4">
                    <a:lumMod val="60000"/>
                    <a:lumOff val="40000"/>
                  </a:schemeClr>
                </a:solidFill>
              </a:rPr>
              <a:t>Yaygın </a:t>
            </a:r>
            <a:r>
              <a:rPr lang="tr-TR" b="1" dirty="0">
                <a:solidFill>
                  <a:schemeClr val="accent4">
                    <a:lumMod val="60000"/>
                    <a:lumOff val="40000"/>
                  </a:schemeClr>
                </a:solidFill>
              </a:rPr>
              <a:t>sosyal etkileşim ve iletişim anomalileri ile şiddetli derecede sınırlı ilgi ve aşırı yineleyici davranış olarak görülen bir psikolojik durum </a:t>
            </a:r>
            <a:r>
              <a:rPr lang="tr-TR" b="1" dirty="0" smtClean="0">
                <a:solidFill>
                  <a:schemeClr val="accent4">
                    <a:lumMod val="60000"/>
                    <a:lumOff val="40000"/>
                  </a:schemeClr>
                </a:solidFill>
              </a:rPr>
              <a:t>spektrumudur.</a:t>
            </a:r>
          </a:p>
          <a:p>
            <a:pPr marL="0" indent="0">
              <a:buNone/>
            </a:pPr>
            <a:r>
              <a:rPr lang="tr-TR" b="1" dirty="0" smtClean="0">
                <a:solidFill>
                  <a:schemeClr val="accent4">
                    <a:lumMod val="60000"/>
                    <a:lumOff val="40000"/>
                  </a:schemeClr>
                </a:solidFill>
              </a:rPr>
              <a:t>	Otizm</a:t>
            </a:r>
            <a:r>
              <a:rPr lang="tr-TR" b="1" dirty="0">
                <a:solidFill>
                  <a:schemeClr val="accent4">
                    <a:lumMod val="60000"/>
                    <a:lumOff val="40000"/>
                  </a:schemeClr>
                </a:solidFill>
              </a:rPr>
              <a:t>, yaşamın ilk üç yılı içinde ortaya çıkan ve yaşam boyu devam eden, sosyal etkileşim, sözel ve sözel olmayan iletişimde problemler, tekrarlayıcı davranış ve kısıtlı ilgi alanları ile kendini gösteren, karmaşık gelişimsel bir bozukluktur.</a:t>
            </a:r>
          </a:p>
          <a:p>
            <a:pPr marL="0" indent="0">
              <a:buNone/>
            </a:pPr>
            <a:endParaRPr lang="tr-TR" dirty="0"/>
          </a:p>
        </p:txBody>
      </p:sp>
    </p:spTree>
    <p:extLst>
      <p:ext uri="{BB962C8B-B14F-4D97-AF65-F5344CB8AC3E}">
        <p14:creationId xmlns:p14="http://schemas.microsoft.com/office/powerpoint/2010/main" val="222900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tx2">
                    <a:lumMod val="75000"/>
                  </a:schemeClr>
                </a:solidFill>
              </a:rPr>
              <a:t>Üstün yetenekli olan</a:t>
            </a:r>
            <a:r>
              <a:rPr lang="tr-TR" dirty="0">
                <a:solidFill>
                  <a:schemeClr val="tx2">
                    <a:lumMod val="75000"/>
                  </a:schemeClr>
                </a:solidFill>
              </a:rPr>
              <a:t/>
            </a:r>
            <a:br>
              <a:rPr lang="tr-TR" dirty="0">
                <a:solidFill>
                  <a:schemeClr val="tx2">
                    <a:lumMod val="75000"/>
                  </a:schemeClr>
                </a:solidFill>
              </a:rPr>
            </a:br>
            <a:endParaRPr lang="tr-TR" dirty="0">
              <a:solidFill>
                <a:schemeClr val="tx2">
                  <a:lumMod val="75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28800"/>
            <a:ext cx="4114800" cy="4464496"/>
          </a:xfrm>
        </p:spPr>
      </p:pic>
      <p:sp>
        <p:nvSpPr>
          <p:cNvPr id="3" name="İçerik Yer Tutucusu 2"/>
          <p:cNvSpPr>
            <a:spLocks noGrp="1"/>
          </p:cNvSpPr>
          <p:nvPr>
            <p:ph sz="half" idx="2"/>
          </p:nvPr>
        </p:nvSpPr>
        <p:spPr/>
        <p:txBody>
          <a:bodyPr/>
          <a:lstStyle/>
          <a:p>
            <a:r>
              <a:rPr lang="tr-TR" b="1" dirty="0">
                <a:solidFill>
                  <a:schemeClr val="accent4">
                    <a:lumMod val="60000"/>
                    <a:lumOff val="40000"/>
                  </a:schemeClr>
                </a:solidFill>
              </a:rPr>
              <a:t>Zekâ, yaratıcılık, sanat, liderlik kapasitesi veya özel akademik alanlarda yaşıtlarına göre yüksek düzeyde performans gösterdiği uzmanlar tarafından belirlenen </a:t>
            </a:r>
            <a:r>
              <a:rPr lang="tr-TR" b="1" dirty="0" smtClean="0">
                <a:solidFill>
                  <a:schemeClr val="accent4">
                    <a:lumMod val="60000"/>
                    <a:lumOff val="40000"/>
                  </a:schemeClr>
                </a:solidFill>
              </a:rPr>
              <a:t>bireylerdir.</a:t>
            </a:r>
            <a:endParaRPr lang="tr-TR" b="1" dirty="0">
              <a:solidFill>
                <a:schemeClr val="accent4">
                  <a:lumMod val="60000"/>
                  <a:lumOff val="40000"/>
                </a:schemeClr>
              </a:solidFill>
            </a:endParaRPr>
          </a:p>
        </p:txBody>
      </p:sp>
    </p:spTree>
    <p:extLst>
      <p:ext uri="{BB962C8B-B14F-4D97-AF65-F5344CB8AC3E}">
        <p14:creationId xmlns:p14="http://schemas.microsoft.com/office/powerpoint/2010/main" val="3861813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bg1">
                    <a:lumMod val="50000"/>
                  </a:schemeClr>
                </a:solidFill>
              </a:rPr>
              <a:t>Dikkat eksikliği ve </a:t>
            </a:r>
            <a:r>
              <a:rPr lang="tr-TR" b="1" dirty="0" err="1">
                <a:solidFill>
                  <a:schemeClr val="bg1">
                    <a:lumMod val="50000"/>
                  </a:schemeClr>
                </a:solidFill>
              </a:rPr>
              <a:t>hiperaktivite</a:t>
            </a:r>
            <a:r>
              <a:rPr lang="tr-TR" b="1" dirty="0">
                <a:solidFill>
                  <a:schemeClr val="bg1">
                    <a:lumMod val="50000"/>
                  </a:schemeClr>
                </a:solidFill>
              </a:rPr>
              <a:t> bozukluğu olan</a:t>
            </a:r>
            <a:r>
              <a:rPr lang="tr-TR" dirty="0"/>
              <a:t/>
            </a:r>
            <a:br>
              <a:rPr lang="tr-TR" dirty="0"/>
            </a:br>
            <a:endParaRPr lang="tr-TR" dirty="0"/>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38212" y="1484784"/>
            <a:ext cx="3777804" cy="4824536"/>
          </a:xfrm>
        </p:spPr>
      </p:pic>
      <p:sp>
        <p:nvSpPr>
          <p:cNvPr id="3" name="İçerik Yer Tutucusu 2"/>
          <p:cNvSpPr>
            <a:spLocks noGrp="1"/>
          </p:cNvSpPr>
          <p:nvPr>
            <p:ph sz="half" idx="2"/>
          </p:nvPr>
        </p:nvSpPr>
        <p:spPr/>
        <p:txBody>
          <a:bodyPr>
            <a:normAutofit fontScale="92500" lnSpcReduction="20000"/>
          </a:bodyPr>
          <a:lstStyle/>
          <a:p>
            <a:r>
              <a:rPr lang="tr-TR" b="1" dirty="0">
                <a:solidFill>
                  <a:schemeClr val="accent4">
                    <a:lumMod val="60000"/>
                    <a:lumOff val="40000"/>
                  </a:schemeClr>
                </a:solidFill>
              </a:rPr>
              <a:t>Bozukluğu(DEHB), çocuğun aşırı hareketli olmasıyla fark edilen, dikkat eksikliği ve istekleri erteleyememe ile karakterize, genetik olarak geçtiği düşünülen, beynin ön lobunun (</a:t>
            </a:r>
            <a:r>
              <a:rPr lang="tr-TR" b="1" dirty="0" err="1">
                <a:solidFill>
                  <a:schemeClr val="accent4">
                    <a:lumMod val="60000"/>
                    <a:lumOff val="40000"/>
                  </a:schemeClr>
                </a:solidFill>
              </a:rPr>
              <a:t>frontal</a:t>
            </a:r>
            <a:r>
              <a:rPr lang="tr-TR" b="1" dirty="0">
                <a:solidFill>
                  <a:schemeClr val="accent4">
                    <a:lumMod val="60000"/>
                    <a:lumOff val="40000"/>
                  </a:schemeClr>
                </a:solidFill>
              </a:rPr>
              <a:t> lob) farklı çalışması nedeniyle ortaya çıkan </a:t>
            </a:r>
            <a:r>
              <a:rPr lang="tr-TR" b="1" dirty="0" err="1">
                <a:solidFill>
                  <a:schemeClr val="accent4">
                    <a:lumMod val="60000"/>
                    <a:lumOff val="40000"/>
                  </a:schemeClr>
                </a:solidFill>
              </a:rPr>
              <a:t>nöropsikiyatrik</a:t>
            </a:r>
            <a:r>
              <a:rPr lang="tr-TR" b="1" dirty="0">
                <a:solidFill>
                  <a:schemeClr val="accent4">
                    <a:lumMod val="60000"/>
                    <a:lumOff val="40000"/>
                  </a:schemeClr>
                </a:solidFill>
              </a:rPr>
              <a:t> bir bozukluktur.</a:t>
            </a:r>
            <a:endParaRPr lang="tr-TR" b="1" dirty="0">
              <a:solidFill>
                <a:schemeClr val="accent4">
                  <a:lumMod val="60000"/>
                  <a:lumOff val="40000"/>
                </a:schemeClr>
              </a:solidFill>
            </a:endParaRPr>
          </a:p>
        </p:txBody>
      </p:sp>
    </p:spTree>
    <p:extLst>
      <p:ext uri="{BB962C8B-B14F-4D97-AF65-F5344CB8AC3E}">
        <p14:creationId xmlns:p14="http://schemas.microsoft.com/office/powerpoint/2010/main" val="2652171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00B050"/>
                </a:solidFill>
              </a:rPr>
              <a:t>Süreğen Hastalığı Olan</a:t>
            </a:r>
            <a:r>
              <a:rPr lang="tr-TR" dirty="0">
                <a:solidFill>
                  <a:schemeClr val="accent4">
                    <a:lumMod val="40000"/>
                    <a:lumOff val="60000"/>
                  </a:schemeClr>
                </a:solidFill>
              </a:rPr>
              <a:t/>
            </a:r>
            <a:br>
              <a:rPr lang="tr-TR" dirty="0">
                <a:solidFill>
                  <a:schemeClr val="accent4">
                    <a:lumMod val="40000"/>
                    <a:lumOff val="60000"/>
                  </a:schemeClr>
                </a:solidFill>
              </a:rPr>
            </a:br>
            <a:endParaRPr lang="tr-TR" dirty="0">
              <a:solidFill>
                <a:schemeClr val="accent4">
                  <a:lumMod val="40000"/>
                  <a:lumOff val="6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576" y="1556792"/>
            <a:ext cx="3816424" cy="3672408"/>
          </a:xfrm>
        </p:spPr>
      </p:pic>
      <p:sp>
        <p:nvSpPr>
          <p:cNvPr id="3" name="İçerik Yer Tutucusu 2"/>
          <p:cNvSpPr>
            <a:spLocks noGrp="1"/>
          </p:cNvSpPr>
          <p:nvPr>
            <p:ph sz="half" idx="2"/>
          </p:nvPr>
        </p:nvSpPr>
        <p:spPr/>
        <p:txBody>
          <a:bodyPr/>
          <a:lstStyle/>
          <a:p>
            <a:r>
              <a:rPr lang="tr-TR" b="1" dirty="0">
                <a:solidFill>
                  <a:schemeClr val="accent4">
                    <a:lumMod val="60000"/>
                    <a:lumOff val="40000"/>
                  </a:schemeClr>
                </a:solidFill>
              </a:rPr>
              <a:t>Sürekli ya da uzun süreli bakım ve tedavi gerektiren hastalığı nedeniyle özel eğitim ve destek eğitim hizmetine ihtiyacı olan bireylerdir.</a:t>
            </a:r>
          </a:p>
          <a:p>
            <a:pPr marL="0" indent="0">
              <a:buNone/>
            </a:pPr>
            <a:endParaRPr lang="tr-TR" dirty="0"/>
          </a:p>
        </p:txBody>
      </p:sp>
    </p:spTree>
    <p:extLst>
      <p:ext uri="{BB962C8B-B14F-4D97-AF65-F5344CB8AC3E}">
        <p14:creationId xmlns:p14="http://schemas.microsoft.com/office/powerpoint/2010/main" val="1481595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chemeClr val="tx2"/>
                </a:solidFill>
              </a:rPr>
              <a:t>Özel Eğitimin Amaçları Nelerdir?</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a:solidFill>
                  <a:schemeClr val="tx2">
                    <a:lumMod val="60000"/>
                    <a:lumOff val="40000"/>
                  </a:schemeClr>
                </a:solidFill>
              </a:rPr>
              <a:t>Özel eğitime ihtiyacı olan bireylerin:</a:t>
            </a:r>
          </a:p>
          <a:p>
            <a:pPr lvl="0"/>
            <a:r>
              <a:rPr lang="tr-TR" dirty="0">
                <a:solidFill>
                  <a:schemeClr val="tx2">
                    <a:lumMod val="60000"/>
                    <a:lumOff val="40000"/>
                  </a:schemeClr>
                </a:solidFill>
              </a:rPr>
              <a:t>Toplum içindeki rollerini gerçekleştiren, başkaları ile iyi ilişkiler kuran, iş birliği içinde çalışabilen, çevresine uyum sağlayabilen, üretici ve mutlu bir vatandaş olarak yetişmelerini,</a:t>
            </a:r>
          </a:p>
          <a:p>
            <a:pPr lvl="0"/>
            <a:r>
              <a:rPr lang="tr-TR" dirty="0">
                <a:solidFill>
                  <a:schemeClr val="tx2">
                    <a:lumMod val="60000"/>
                    <a:lumOff val="40000"/>
                  </a:schemeClr>
                </a:solidFill>
              </a:rPr>
              <a:t>Toplum içinde bağımsız yaşamaları ve kendi kendilerine yeterli bir duruma gelmelerine yönelik temel yaşam becerilerini geliştirmelerini,</a:t>
            </a:r>
          </a:p>
          <a:p>
            <a:pPr lvl="0"/>
            <a:r>
              <a:rPr lang="tr-TR" dirty="0">
                <a:solidFill>
                  <a:schemeClr val="tx2">
                    <a:lumMod val="60000"/>
                    <a:lumOff val="40000"/>
                  </a:schemeClr>
                </a:solidFill>
              </a:rPr>
              <a:t>Uygun eğitim programları ile özel yöntem, personel ve araç-gereç kullanarak; eğitim ihtiyaçları, yeterlilikleri, ilgi ve yetenekleri doğrultusunda üst öğrenime, iş ve meslek alanlarına ve hayata hazırlanmalarını amaçlar.</a:t>
            </a:r>
          </a:p>
          <a:p>
            <a:endParaRPr lang="tr-TR" dirty="0"/>
          </a:p>
        </p:txBody>
      </p:sp>
    </p:spTree>
    <p:extLst>
      <p:ext uri="{BB962C8B-B14F-4D97-AF65-F5344CB8AC3E}">
        <p14:creationId xmlns:p14="http://schemas.microsoft.com/office/powerpoint/2010/main" val="635358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2">
                    <a:lumMod val="60000"/>
                    <a:lumOff val="40000"/>
                  </a:schemeClr>
                </a:solidFill>
              </a:rPr>
              <a:t>Özel Eğitimin İlkeleri Nelerdir?</a:t>
            </a:r>
            <a:endParaRPr lang="tr-TR" dirty="0">
              <a:solidFill>
                <a:schemeClr val="tx2">
                  <a:lumMod val="60000"/>
                  <a:lumOff val="40000"/>
                </a:schemeClr>
              </a:solidFill>
            </a:endParaRPr>
          </a:p>
        </p:txBody>
      </p:sp>
      <p:sp>
        <p:nvSpPr>
          <p:cNvPr id="3" name="İçerik Yer Tutucusu 2"/>
          <p:cNvSpPr>
            <a:spLocks noGrp="1"/>
          </p:cNvSpPr>
          <p:nvPr>
            <p:ph idx="1"/>
          </p:nvPr>
        </p:nvSpPr>
        <p:spPr/>
        <p:txBody>
          <a:bodyPr>
            <a:normAutofit fontScale="70000" lnSpcReduction="20000"/>
          </a:bodyPr>
          <a:lstStyle/>
          <a:p>
            <a:r>
              <a:rPr lang="tr-TR" dirty="0">
                <a:solidFill>
                  <a:srgbClr val="C00000"/>
                </a:solidFill>
              </a:rPr>
              <a:t>Özel eğitime ihtiyacı olan tüm bireyler; eğitim ihtiyaçları, ilgi, yetenek ve yeterlilikleri doğrultusunda ve ölçüsünde özel eğitim hizmetlerinden yararlandırılır</a:t>
            </a:r>
            <a:r>
              <a:rPr lang="tr-TR" dirty="0" smtClean="0">
                <a:solidFill>
                  <a:srgbClr val="C00000"/>
                </a:solidFill>
              </a:rPr>
              <a:t>.</a:t>
            </a:r>
          </a:p>
          <a:p>
            <a:r>
              <a:rPr lang="tr-TR" dirty="0">
                <a:solidFill>
                  <a:srgbClr val="C00000"/>
                </a:solidFill>
              </a:rPr>
              <a:t>Özel eğitime ihtiyacı olan bireylerin eğitimine erken yaşta başlanır</a:t>
            </a:r>
            <a:r>
              <a:rPr lang="tr-TR" dirty="0" smtClean="0">
                <a:solidFill>
                  <a:srgbClr val="C00000"/>
                </a:solidFill>
              </a:rPr>
              <a:t>.</a:t>
            </a:r>
          </a:p>
          <a:p>
            <a:r>
              <a:rPr lang="tr-TR" dirty="0">
                <a:solidFill>
                  <a:srgbClr val="C00000"/>
                </a:solidFill>
              </a:rPr>
              <a:t>Özel eğitim hizmetleri, özel eğitime ihtiyacı olan bireyleri sosyal ve fiziksel çevrelerinden mümkün olduğu kadar ayırmadan planlanır ve yürütülür</a:t>
            </a:r>
            <a:r>
              <a:rPr lang="tr-TR" dirty="0" smtClean="0">
                <a:solidFill>
                  <a:srgbClr val="C00000"/>
                </a:solidFill>
              </a:rPr>
              <a:t>.</a:t>
            </a:r>
          </a:p>
          <a:p>
            <a:r>
              <a:rPr lang="tr-TR" dirty="0">
                <a:solidFill>
                  <a:srgbClr val="C00000"/>
                </a:solidFill>
              </a:rPr>
              <a:t>Özel eğitime ihtiyacı olan bireylerin, eğitim performansları dikkate alınarak, amaç, içerik ve öğretim süreçlerinde ve değerlendirmede uyarlamalar yapılarak, akranları ile birlikte eğitilmelerine öncelik verilir</a:t>
            </a:r>
            <a:r>
              <a:rPr lang="tr-TR" dirty="0" smtClean="0">
                <a:solidFill>
                  <a:srgbClr val="C00000"/>
                </a:solidFill>
              </a:rPr>
              <a:t>.</a:t>
            </a:r>
          </a:p>
          <a:p>
            <a:r>
              <a:rPr lang="tr-TR" dirty="0">
                <a:solidFill>
                  <a:srgbClr val="C00000"/>
                </a:solidFill>
              </a:rPr>
              <a:t>Özel eğitime ihtiyacı olan bireylerin her tür ve kademedeki eğitimlerinin kesintisiz sürdürülebilmesi için, rehabilitasyon hizmetlerini sağlayacak kurum ve kuruluşlarla iş birliği yapılır.</a:t>
            </a:r>
          </a:p>
          <a:p>
            <a:endParaRPr lang="tr-TR" dirty="0">
              <a:solidFill>
                <a:schemeClr val="accent4">
                  <a:lumMod val="60000"/>
                  <a:lumOff val="40000"/>
                </a:schemeClr>
              </a:solidFill>
            </a:endParaRPr>
          </a:p>
        </p:txBody>
      </p:sp>
    </p:spTree>
    <p:extLst>
      <p:ext uri="{BB962C8B-B14F-4D97-AF65-F5344CB8AC3E}">
        <p14:creationId xmlns:p14="http://schemas.microsoft.com/office/powerpoint/2010/main" val="273436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20688"/>
            <a:ext cx="8229600" cy="5688632"/>
          </a:xfrm>
        </p:spPr>
        <p:txBody>
          <a:bodyPr>
            <a:normAutofit fontScale="85000" lnSpcReduction="10000"/>
          </a:bodyPr>
          <a:lstStyle/>
          <a:p>
            <a:r>
              <a:rPr lang="tr-TR" dirty="0" smtClean="0">
                <a:solidFill>
                  <a:srgbClr val="C00000"/>
                </a:solidFill>
              </a:rPr>
              <a:t>Özel </a:t>
            </a:r>
            <a:r>
              <a:rPr lang="tr-TR" dirty="0">
                <a:solidFill>
                  <a:srgbClr val="C00000"/>
                </a:solidFill>
              </a:rPr>
              <a:t>eğitime ihtiyacı olan bireylerin bireysel yeterlilikleri ve tüm gelişim alanlarındaki özellikleri ve akademik disiplin alanlarındaki yeterlilikleri dikkate alınarak, bireyselleştirilmiş eğitim planı geliştirilir ve eğitim programları bireyselleştirilerek uygulanır</a:t>
            </a:r>
            <a:r>
              <a:rPr lang="tr-TR" dirty="0" smtClean="0">
                <a:solidFill>
                  <a:srgbClr val="C00000"/>
                </a:solidFill>
              </a:rPr>
              <a:t>.</a:t>
            </a:r>
          </a:p>
          <a:p>
            <a:r>
              <a:rPr lang="tr-TR" dirty="0">
                <a:solidFill>
                  <a:srgbClr val="C00000"/>
                </a:solidFill>
              </a:rPr>
              <a:t>Ailelerin, özel eğitim sürecinin her boyutuna aktif olarak katılımları ve eğitimleri sağlanır</a:t>
            </a:r>
            <a:r>
              <a:rPr lang="tr-TR" dirty="0" smtClean="0">
                <a:solidFill>
                  <a:srgbClr val="C00000"/>
                </a:solidFill>
              </a:rPr>
              <a:t>.</a:t>
            </a:r>
          </a:p>
          <a:p>
            <a:r>
              <a:rPr lang="tr-TR" dirty="0">
                <a:solidFill>
                  <a:srgbClr val="C00000"/>
                </a:solidFill>
              </a:rPr>
              <a:t>Özel eğitim politikalarının geliştirilmesinde, üniversitelerin ilgili bölümleri ve özel eğitime ihtiyacı olan bireylere yönelik etkinlik gösteren sivil toplum kuruluşları ile iş birliği içinde çalışılır</a:t>
            </a:r>
            <a:r>
              <a:rPr lang="tr-TR" dirty="0" smtClean="0">
                <a:solidFill>
                  <a:srgbClr val="C00000"/>
                </a:solidFill>
              </a:rPr>
              <a:t>.</a:t>
            </a:r>
          </a:p>
          <a:p>
            <a:r>
              <a:rPr lang="tr-TR" dirty="0">
                <a:solidFill>
                  <a:srgbClr val="C00000"/>
                </a:solidFill>
              </a:rPr>
              <a:t>Özel eğitim hizmetleri, özel eğitime ihtiyacı olan bireylerin, toplumla etkileşim ve karşılıklı uyum sağlama sürecini kapsayacak şekilde planlanır.</a:t>
            </a:r>
            <a:endParaRPr lang="tr-TR" dirty="0">
              <a:solidFill>
                <a:srgbClr val="C00000"/>
              </a:solidFill>
            </a:endParaRPr>
          </a:p>
        </p:txBody>
      </p:sp>
    </p:spTree>
    <p:extLst>
      <p:ext uri="{BB962C8B-B14F-4D97-AF65-F5344CB8AC3E}">
        <p14:creationId xmlns:p14="http://schemas.microsoft.com/office/powerpoint/2010/main" val="134381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772816"/>
            <a:ext cx="8229600" cy="2232248"/>
          </a:xfrm>
        </p:spPr>
        <p:txBody>
          <a:bodyPr>
            <a:normAutofit/>
          </a:bodyPr>
          <a:lstStyle/>
          <a:p>
            <a:r>
              <a:rPr lang="tr-TR" sz="6600" b="1" spc="300" dirty="0">
                <a:solidFill>
                  <a:schemeClr val="accent2">
                    <a:lumMod val="60000"/>
                    <a:lumOff val="40000"/>
                  </a:schemeClr>
                </a:solidFill>
                <a:effectLst>
                  <a:outerShdw blurRad="38100" dist="38100" dir="2700000" algn="tl">
                    <a:srgbClr val="000000">
                      <a:alpha val="43137"/>
                    </a:srgbClr>
                  </a:outerShdw>
                </a:effectLst>
              </a:rPr>
              <a:t>Ö</a:t>
            </a:r>
            <a:r>
              <a:rPr lang="tr-TR" sz="6600" b="1" spc="300" dirty="0">
                <a:solidFill>
                  <a:schemeClr val="bg2">
                    <a:lumMod val="90000"/>
                  </a:schemeClr>
                </a:solidFill>
                <a:effectLst>
                  <a:outerShdw blurRad="38100" dist="38100" dir="2700000" algn="tl">
                    <a:srgbClr val="000000">
                      <a:alpha val="43137"/>
                    </a:srgbClr>
                  </a:outerShdw>
                </a:effectLst>
              </a:rPr>
              <a:t>Z</a:t>
            </a:r>
            <a:r>
              <a:rPr lang="tr-TR" sz="6600" b="1" spc="300" dirty="0">
                <a:solidFill>
                  <a:schemeClr val="tx2">
                    <a:lumMod val="20000"/>
                    <a:lumOff val="80000"/>
                  </a:schemeClr>
                </a:solidFill>
                <a:effectLst>
                  <a:outerShdw blurRad="38100" dist="38100" dir="2700000" algn="tl">
                    <a:srgbClr val="000000">
                      <a:alpha val="43137"/>
                    </a:srgbClr>
                  </a:outerShdw>
                </a:effectLst>
              </a:rPr>
              <a:t>E</a:t>
            </a:r>
            <a:r>
              <a:rPr lang="tr-TR" sz="6600" b="1" spc="300" dirty="0">
                <a:solidFill>
                  <a:schemeClr val="accent2">
                    <a:lumMod val="20000"/>
                    <a:lumOff val="80000"/>
                  </a:schemeClr>
                </a:solidFill>
                <a:effectLst>
                  <a:outerShdw blurRad="38100" dist="38100" dir="2700000" algn="tl">
                    <a:srgbClr val="000000">
                      <a:alpha val="43137"/>
                    </a:srgbClr>
                  </a:outerShdw>
                </a:effectLst>
              </a:rPr>
              <a:t>L</a:t>
            </a:r>
            <a:r>
              <a:rPr lang="tr-TR" sz="6600" b="1" spc="300" dirty="0">
                <a:effectLst>
                  <a:outerShdw blurRad="38100" dist="38100" dir="2700000" algn="tl">
                    <a:srgbClr val="000000">
                      <a:alpha val="43137"/>
                    </a:srgbClr>
                  </a:outerShdw>
                </a:effectLst>
              </a:rPr>
              <a:t> </a:t>
            </a:r>
            <a:r>
              <a:rPr lang="tr-TR" sz="6600" b="1" spc="300" dirty="0">
                <a:solidFill>
                  <a:schemeClr val="accent3">
                    <a:lumMod val="20000"/>
                    <a:lumOff val="80000"/>
                  </a:schemeClr>
                </a:solidFill>
                <a:effectLst>
                  <a:outerShdw blurRad="38100" dist="38100" dir="2700000" algn="tl">
                    <a:srgbClr val="000000">
                      <a:alpha val="43137"/>
                    </a:srgbClr>
                  </a:outerShdw>
                </a:effectLst>
              </a:rPr>
              <a:t>E</a:t>
            </a:r>
            <a:r>
              <a:rPr lang="tr-TR" sz="6600" b="1" spc="300" dirty="0">
                <a:solidFill>
                  <a:schemeClr val="accent4">
                    <a:lumMod val="20000"/>
                    <a:lumOff val="80000"/>
                  </a:schemeClr>
                </a:solidFill>
                <a:effectLst>
                  <a:outerShdw blurRad="38100" dist="38100" dir="2700000" algn="tl">
                    <a:srgbClr val="000000">
                      <a:alpha val="43137"/>
                    </a:srgbClr>
                  </a:outerShdw>
                </a:effectLst>
              </a:rPr>
              <a:t>Ğ</a:t>
            </a:r>
            <a:r>
              <a:rPr lang="tr-TR" sz="6600" b="1" spc="300" dirty="0">
                <a:solidFill>
                  <a:schemeClr val="accent6">
                    <a:lumMod val="40000"/>
                    <a:lumOff val="60000"/>
                  </a:schemeClr>
                </a:solidFill>
                <a:effectLst>
                  <a:outerShdw blurRad="38100" dist="38100" dir="2700000" algn="tl">
                    <a:srgbClr val="000000">
                      <a:alpha val="43137"/>
                    </a:srgbClr>
                  </a:outerShdw>
                </a:effectLst>
              </a:rPr>
              <a:t>İ</a:t>
            </a:r>
            <a:r>
              <a:rPr lang="tr-TR" sz="6600" b="1" spc="300" dirty="0">
                <a:solidFill>
                  <a:schemeClr val="accent5">
                    <a:lumMod val="40000"/>
                    <a:lumOff val="60000"/>
                  </a:schemeClr>
                </a:solidFill>
                <a:effectLst>
                  <a:outerShdw blurRad="38100" dist="38100" dir="2700000" algn="tl">
                    <a:srgbClr val="000000">
                      <a:alpha val="43137"/>
                    </a:srgbClr>
                  </a:outerShdw>
                </a:effectLst>
              </a:rPr>
              <a:t>T</a:t>
            </a:r>
            <a:r>
              <a:rPr lang="tr-TR" sz="6600" b="1" spc="300" dirty="0">
                <a:solidFill>
                  <a:schemeClr val="accent3">
                    <a:lumMod val="40000"/>
                    <a:lumOff val="60000"/>
                  </a:schemeClr>
                </a:solidFill>
                <a:effectLst>
                  <a:outerShdw blurRad="38100" dist="38100" dir="2700000" algn="tl">
                    <a:srgbClr val="000000">
                      <a:alpha val="43137"/>
                    </a:srgbClr>
                  </a:outerShdw>
                </a:effectLst>
              </a:rPr>
              <a:t>İ</a:t>
            </a:r>
            <a:r>
              <a:rPr lang="tr-TR" sz="6600" b="1" spc="300" dirty="0">
                <a:solidFill>
                  <a:schemeClr val="accent4">
                    <a:lumMod val="60000"/>
                    <a:lumOff val="40000"/>
                  </a:schemeClr>
                </a:solidFill>
                <a:effectLst>
                  <a:outerShdw blurRad="38100" dist="38100" dir="2700000" algn="tl">
                    <a:srgbClr val="000000">
                      <a:alpha val="43137"/>
                    </a:srgbClr>
                  </a:outerShdw>
                </a:effectLst>
              </a:rPr>
              <a:t>M</a:t>
            </a:r>
            <a:r>
              <a:rPr lang="tr-TR" sz="6600" b="1" spc="300" dirty="0">
                <a:effectLst>
                  <a:outerShdw blurRad="38100" dist="38100" dir="2700000" algn="tl">
                    <a:srgbClr val="000000">
                      <a:alpha val="43137"/>
                    </a:srgbClr>
                  </a:outerShdw>
                </a:effectLst>
              </a:rPr>
              <a:t> </a:t>
            </a:r>
            <a:r>
              <a:rPr lang="tr-TR" sz="6600" b="1" spc="300" dirty="0">
                <a:solidFill>
                  <a:schemeClr val="tx2">
                    <a:lumMod val="60000"/>
                    <a:lumOff val="40000"/>
                  </a:schemeClr>
                </a:solidFill>
                <a:effectLst>
                  <a:outerShdw blurRad="38100" dist="38100" dir="2700000" algn="tl">
                    <a:srgbClr val="000000">
                      <a:alpha val="43137"/>
                    </a:srgbClr>
                  </a:outerShdw>
                </a:effectLst>
              </a:rPr>
              <a:t>N</a:t>
            </a:r>
            <a:r>
              <a:rPr lang="tr-TR" sz="6600" b="1" spc="300" dirty="0">
                <a:solidFill>
                  <a:schemeClr val="accent5">
                    <a:lumMod val="75000"/>
                  </a:schemeClr>
                </a:solidFill>
                <a:effectLst>
                  <a:outerShdw blurRad="38100" dist="38100" dir="2700000" algn="tl">
                    <a:srgbClr val="000000">
                      <a:alpha val="43137"/>
                    </a:srgbClr>
                  </a:outerShdw>
                </a:effectLst>
              </a:rPr>
              <a:t>E</a:t>
            </a:r>
            <a:r>
              <a:rPr lang="tr-TR" sz="6600" b="1" spc="300" dirty="0">
                <a:solidFill>
                  <a:schemeClr val="accent2">
                    <a:lumMod val="75000"/>
                  </a:schemeClr>
                </a:solidFill>
                <a:effectLst>
                  <a:outerShdw blurRad="38100" dist="38100" dir="2700000" algn="tl">
                    <a:srgbClr val="000000">
                      <a:alpha val="43137"/>
                    </a:srgbClr>
                  </a:outerShdw>
                </a:effectLst>
              </a:rPr>
              <a:t>D</a:t>
            </a:r>
            <a:r>
              <a:rPr lang="tr-TR" sz="6600" b="1" spc="300" dirty="0">
                <a:solidFill>
                  <a:schemeClr val="tx2">
                    <a:lumMod val="60000"/>
                    <a:lumOff val="40000"/>
                  </a:schemeClr>
                </a:solidFill>
                <a:effectLst>
                  <a:outerShdw blurRad="38100" dist="38100" dir="2700000" algn="tl">
                    <a:srgbClr val="000000">
                      <a:alpha val="43137"/>
                    </a:srgbClr>
                  </a:outerShdw>
                </a:effectLst>
              </a:rPr>
              <a:t>İ</a:t>
            </a:r>
            <a:r>
              <a:rPr lang="tr-TR" sz="6600" b="1" spc="300" dirty="0">
                <a:solidFill>
                  <a:schemeClr val="tx1">
                    <a:lumMod val="75000"/>
                    <a:lumOff val="25000"/>
                  </a:schemeClr>
                </a:solidFill>
                <a:effectLst>
                  <a:outerShdw blurRad="38100" dist="38100" dir="2700000" algn="tl">
                    <a:srgbClr val="000000">
                      <a:alpha val="43137"/>
                    </a:srgbClr>
                  </a:outerShdw>
                </a:effectLst>
              </a:rPr>
              <a:t>R</a:t>
            </a:r>
            <a:r>
              <a:rPr lang="tr-TR" sz="6600" b="1" spc="300" dirty="0" smtClean="0">
                <a:solidFill>
                  <a:schemeClr val="bg1">
                    <a:lumMod val="65000"/>
                  </a:schemeClr>
                </a:solidFill>
                <a:effectLst>
                  <a:outerShdw blurRad="38100" dist="38100" dir="2700000" algn="tl">
                    <a:srgbClr val="000000">
                      <a:alpha val="43137"/>
                    </a:srgbClr>
                  </a:outerShdw>
                </a:effectLst>
              </a:rPr>
              <a:t>?</a:t>
            </a:r>
            <a:r>
              <a:rPr lang="tr-TR" dirty="0"/>
              <a:t/>
            </a:r>
            <a:br>
              <a:rPr lang="tr-TR" dirty="0"/>
            </a:b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3513449"/>
            <a:ext cx="7416824" cy="2664296"/>
          </a:xfrm>
          <a:prstGeom prst="rect">
            <a:avLst/>
          </a:prstGeom>
        </p:spPr>
      </p:pic>
    </p:spTree>
    <p:extLst>
      <p:ext uri="{BB962C8B-B14F-4D97-AF65-F5344CB8AC3E}">
        <p14:creationId xmlns:p14="http://schemas.microsoft.com/office/powerpoint/2010/main" val="50927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b="1" dirty="0">
                <a:solidFill>
                  <a:schemeClr val="accent5">
                    <a:lumMod val="75000"/>
                  </a:schemeClr>
                </a:solidFill>
              </a:rPr>
              <a:t>ÖZEL EĞİTİM NEDİR?</a:t>
            </a:r>
            <a:r>
              <a:rPr lang="tr-TR" sz="4000" dirty="0"/>
              <a:t/>
            </a:r>
            <a:br>
              <a:rPr lang="tr-TR" sz="4000" dirty="0"/>
            </a:br>
            <a:endParaRPr lang="tr-TR" sz="4000" dirty="0"/>
          </a:p>
        </p:txBody>
      </p:sp>
      <p:sp>
        <p:nvSpPr>
          <p:cNvPr id="3" name="İçerik Yer Tutucusu 2"/>
          <p:cNvSpPr>
            <a:spLocks noGrp="1"/>
          </p:cNvSpPr>
          <p:nvPr>
            <p:ph idx="1"/>
          </p:nvPr>
        </p:nvSpPr>
        <p:spPr/>
        <p:txBody>
          <a:bodyPr>
            <a:normAutofit lnSpcReduction="10000"/>
          </a:bodyPr>
          <a:lstStyle/>
          <a:p>
            <a:r>
              <a:rPr lang="tr-TR" dirty="0">
                <a:solidFill>
                  <a:schemeClr val="accent4">
                    <a:lumMod val="60000"/>
                    <a:lumOff val="40000"/>
                  </a:schemeClr>
                </a:solidFill>
              </a:rPr>
              <a:t>Çeşitli nedenlerle, bireysel özellikleri ve eğitim yeterlilikleri açısından yaşıtlarından beklenilen düzeyden anlamlı farklılık gösteren bireylerin eğitim ve sosyal ihtiyaçlarını karşılamak için özel olarak yetiştirilmiş personel, geliştirilmiş eğitim programları ve yöntemleri yardımıyla, bu bireylerin tüm gelişim alanlarındaki özellikleri ile akademik disiplin alanlarındaki yeterliliklerine dayalı olarak sürdürülen eğitimdir.</a:t>
            </a:r>
          </a:p>
          <a:p>
            <a:endParaRPr lang="tr-TR" dirty="0"/>
          </a:p>
        </p:txBody>
      </p:sp>
    </p:spTree>
    <p:extLst>
      <p:ext uri="{BB962C8B-B14F-4D97-AF65-F5344CB8AC3E}">
        <p14:creationId xmlns:p14="http://schemas.microsoft.com/office/powerpoint/2010/main" val="158391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8229600" cy="1143000"/>
          </a:xfrm>
        </p:spPr>
        <p:txBody>
          <a:bodyPr>
            <a:normAutofit fontScale="90000"/>
          </a:bodyPr>
          <a:lstStyle/>
          <a:p>
            <a:r>
              <a:rPr lang="tr-TR" sz="3600" b="1" dirty="0">
                <a:solidFill>
                  <a:schemeClr val="accent3">
                    <a:lumMod val="75000"/>
                  </a:schemeClr>
                </a:solidFill>
              </a:rPr>
              <a:t>ÖZEL EĞİTİME İHTİYACI OLAN BİREYLER KİMLERDİR?</a:t>
            </a:r>
            <a:r>
              <a:rPr lang="tr-TR" dirty="0">
                <a:solidFill>
                  <a:schemeClr val="accent3">
                    <a:lumMod val="75000"/>
                  </a:schemeClr>
                </a:solidFill>
              </a:rPr>
              <a:t/>
            </a:r>
            <a:br>
              <a:rPr lang="tr-TR" dirty="0">
                <a:solidFill>
                  <a:schemeClr val="accent3">
                    <a:lumMod val="75000"/>
                  </a:schemeClr>
                </a:solidFill>
              </a:rPr>
            </a:br>
            <a:endParaRPr lang="tr-TR" dirty="0">
              <a:solidFill>
                <a:schemeClr val="accent3">
                  <a:lumMod val="75000"/>
                </a:schemeClr>
              </a:solidFill>
            </a:endParaRPr>
          </a:p>
        </p:txBody>
      </p:sp>
      <p:sp>
        <p:nvSpPr>
          <p:cNvPr id="3" name="İçerik Yer Tutucusu 2"/>
          <p:cNvSpPr>
            <a:spLocks noGrp="1"/>
          </p:cNvSpPr>
          <p:nvPr>
            <p:ph idx="1"/>
          </p:nvPr>
        </p:nvSpPr>
        <p:spPr>
          <a:xfrm>
            <a:off x="467544" y="2996952"/>
            <a:ext cx="8229600" cy="2044824"/>
          </a:xfrm>
        </p:spPr>
        <p:txBody>
          <a:bodyPr/>
          <a:lstStyle/>
          <a:p>
            <a:r>
              <a:rPr lang="tr-TR" dirty="0">
                <a:solidFill>
                  <a:srgbClr val="0070C0"/>
                </a:solidFill>
              </a:rPr>
              <a:t>Çeşitli nedenlerle bireysel ve gelişim özellikleri eğitim yeterlilikleri açısından akranlarından beklenilen düzeyden anlamlı farklılık gösteren bireylerdir.</a:t>
            </a:r>
          </a:p>
          <a:p>
            <a:endParaRPr lang="tr-TR" dirty="0"/>
          </a:p>
        </p:txBody>
      </p:sp>
    </p:spTree>
    <p:extLst>
      <p:ext uri="{BB962C8B-B14F-4D97-AF65-F5344CB8AC3E}">
        <p14:creationId xmlns:p14="http://schemas.microsoft.com/office/powerpoint/2010/main" val="330458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3">
                    <a:lumMod val="60000"/>
                    <a:lumOff val="40000"/>
                  </a:schemeClr>
                </a:solidFill>
              </a:rPr>
              <a:t>Zihinsel yetersizliği olan</a:t>
            </a:r>
            <a:endParaRPr lang="tr-TR" dirty="0">
              <a:solidFill>
                <a:schemeClr val="accent3">
                  <a:lumMod val="60000"/>
                  <a:lumOff val="4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28800"/>
            <a:ext cx="4038600" cy="4464495"/>
          </a:xfrm>
        </p:spPr>
      </p:pic>
      <p:sp>
        <p:nvSpPr>
          <p:cNvPr id="3" name="İçerik Yer Tutucusu 2"/>
          <p:cNvSpPr>
            <a:spLocks noGrp="1"/>
          </p:cNvSpPr>
          <p:nvPr>
            <p:ph sz="half" idx="2"/>
          </p:nvPr>
        </p:nvSpPr>
        <p:spPr/>
        <p:txBody>
          <a:bodyPr>
            <a:normAutofit fontScale="85000" lnSpcReduction="20000"/>
          </a:bodyPr>
          <a:lstStyle/>
          <a:p>
            <a:r>
              <a:rPr lang="tr-TR" b="1" dirty="0">
                <a:solidFill>
                  <a:schemeClr val="accent4">
                    <a:lumMod val="60000"/>
                    <a:lumOff val="40000"/>
                  </a:schemeClr>
                </a:solidFill>
              </a:rPr>
              <a:t> Zihinsel işlevler bakımından ortalamanın iki standart</a:t>
            </a:r>
            <a:r>
              <a:rPr lang="tr-TR" b="1" dirty="0">
                <a:solidFill>
                  <a:schemeClr val="accent4">
                    <a:lumMod val="60000"/>
                    <a:lumOff val="40000"/>
                  </a:schemeClr>
                </a:solidFill>
              </a:rPr>
              <a:t/>
            </a:r>
            <a:br>
              <a:rPr lang="tr-TR" b="1" dirty="0">
                <a:solidFill>
                  <a:schemeClr val="accent4">
                    <a:lumMod val="60000"/>
                    <a:lumOff val="40000"/>
                  </a:schemeClr>
                </a:solidFill>
              </a:rPr>
            </a:br>
            <a:r>
              <a:rPr lang="tr-TR" b="1" dirty="0">
                <a:solidFill>
                  <a:schemeClr val="accent4">
                    <a:lumMod val="60000"/>
                    <a:lumOff val="40000"/>
                  </a:schemeClr>
                </a:solidFill>
              </a:rPr>
              <a:t>sapma altında farklılık gösteren, buna bağlı olarak kavramsal, sosyal ve pratik uyum</a:t>
            </a:r>
            <a:r>
              <a:rPr lang="tr-TR" b="1" dirty="0">
                <a:solidFill>
                  <a:schemeClr val="accent4">
                    <a:lumMod val="60000"/>
                    <a:lumOff val="40000"/>
                  </a:schemeClr>
                </a:solidFill>
              </a:rPr>
              <a:t/>
            </a:r>
            <a:br>
              <a:rPr lang="tr-TR" b="1" dirty="0">
                <a:solidFill>
                  <a:schemeClr val="accent4">
                    <a:lumMod val="60000"/>
                    <a:lumOff val="40000"/>
                  </a:schemeClr>
                </a:solidFill>
              </a:rPr>
            </a:br>
            <a:r>
              <a:rPr lang="tr-TR" b="1" dirty="0">
                <a:solidFill>
                  <a:schemeClr val="accent4">
                    <a:lumMod val="60000"/>
                    <a:lumOff val="40000"/>
                  </a:schemeClr>
                </a:solidFill>
              </a:rPr>
              <a:t>becerilerinde eksiklikleri ya da sınırlılıkları olan, bu özellikleri 18 yaşından önceki gelişim</a:t>
            </a:r>
            <a:r>
              <a:rPr lang="tr-TR" b="1" dirty="0">
                <a:solidFill>
                  <a:schemeClr val="accent4">
                    <a:lumMod val="60000"/>
                    <a:lumOff val="40000"/>
                  </a:schemeClr>
                </a:solidFill>
              </a:rPr>
              <a:t/>
            </a:r>
            <a:br>
              <a:rPr lang="tr-TR" b="1" dirty="0">
                <a:solidFill>
                  <a:schemeClr val="accent4">
                    <a:lumMod val="60000"/>
                    <a:lumOff val="40000"/>
                  </a:schemeClr>
                </a:solidFill>
              </a:rPr>
            </a:br>
            <a:r>
              <a:rPr lang="tr-TR" b="1" dirty="0">
                <a:solidFill>
                  <a:schemeClr val="accent4">
                    <a:lumMod val="60000"/>
                    <a:lumOff val="40000"/>
                  </a:schemeClr>
                </a:solidFill>
              </a:rPr>
              <a:t>döneminde ortaya çıkan ve özel eğitim ile destek eğitim hizmetlerine ihtiyaç duyan bireydir.</a:t>
            </a:r>
            <a:endParaRPr lang="tr-TR" b="1" dirty="0">
              <a:solidFill>
                <a:schemeClr val="accent4">
                  <a:lumMod val="60000"/>
                  <a:lumOff val="40000"/>
                </a:schemeClr>
              </a:solidFill>
            </a:endParaRPr>
          </a:p>
        </p:txBody>
      </p:sp>
    </p:spTree>
    <p:extLst>
      <p:ext uri="{BB962C8B-B14F-4D97-AF65-F5344CB8AC3E}">
        <p14:creationId xmlns:p14="http://schemas.microsoft.com/office/powerpoint/2010/main" val="65393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accent2">
                    <a:lumMod val="60000"/>
                    <a:lumOff val="40000"/>
                  </a:schemeClr>
                </a:solidFill>
              </a:rPr>
              <a:t>İşitme yetersizliği olan</a:t>
            </a:r>
            <a:r>
              <a:rPr lang="tr-TR" dirty="0">
                <a:solidFill>
                  <a:schemeClr val="accent2">
                    <a:lumMod val="60000"/>
                    <a:lumOff val="40000"/>
                  </a:schemeClr>
                </a:solidFill>
              </a:rPr>
              <a:t/>
            </a:r>
            <a:br>
              <a:rPr lang="tr-TR" dirty="0">
                <a:solidFill>
                  <a:schemeClr val="accent2">
                    <a:lumMod val="60000"/>
                    <a:lumOff val="40000"/>
                  </a:schemeClr>
                </a:solidFill>
              </a:rPr>
            </a:br>
            <a:endParaRPr lang="tr-TR" dirty="0">
              <a:solidFill>
                <a:schemeClr val="accent2">
                  <a:lumMod val="60000"/>
                  <a:lumOff val="4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59235" y="1628800"/>
            <a:ext cx="3840757" cy="4464496"/>
          </a:xfrm>
        </p:spPr>
      </p:pic>
      <p:sp>
        <p:nvSpPr>
          <p:cNvPr id="3" name="İçerik Yer Tutucusu 2"/>
          <p:cNvSpPr>
            <a:spLocks noGrp="1"/>
          </p:cNvSpPr>
          <p:nvPr>
            <p:ph sz="half" idx="2"/>
          </p:nvPr>
        </p:nvSpPr>
        <p:spPr/>
        <p:txBody>
          <a:bodyPr>
            <a:normAutofit fontScale="70000" lnSpcReduction="20000"/>
          </a:bodyPr>
          <a:lstStyle/>
          <a:p>
            <a:pPr marL="0" indent="0">
              <a:buNone/>
            </a:pPr>
            <a:r>
              <a:rPr lang="tr-TR" b="1" dirty="0">
                <a:solidFill>
                  <a:schemeClr val="accent4">
                    <a:lumMod val="60000"/>
                    <a:lumOff val="40000"/>
                  </a:schemeClr>
                </a:solidFill>
              </a:rPr>
              <a:t>	</a:t>
            </a:r>
            <a:r>
              <a:rPr lang="tr-TR" b="1" dirty="0" smtClean="0">
                <a:solidFill>
                  <a:schemeClr val="accent4">
                    <a:lumMod val="60000"/>
                    <a:lumOff val="40000"/>
                  </a:schemeClr>
                </a:solidFill>
              </a:rPr>
              <a:t>Bir </a:t>
            </a:r>
            <a:r>
              <a:rPr lang="tr-TR" b="1" dirty="0">
                <a:solidFill>
                  <a:schemeClr val="accent4">
                    <a:lumMod val="60000"/>
                    <a:lumOff val="40000"/>
                  </a:schemeClr>
                </a:solidFill>
              </a:rPr>
              <a:t>bireyin işitme eşik düzeyinin, herhangi bir frekansta </a:t>
            </a:r>
            <a:r>
              <a:rPr lang="tr-TR" b="1" dirty="0" err="1">
                <a:solidFill>
                  <a:schemeClr val="accent4">
                    <a:lumMod val="60000"/>
                    <a:lumOff val="40000"/>
                  </a:schemeClr>
                </a:solidFill>
              </a:rPr>
              <a:t>odyogram</a:t>
            </a:r>
            <a:r>
              <a:rPr lang="tr-TR" b="1" dirty="0">
                <a:solidFill>
                  <a:schemeClr val="accent4">
                    <a:lumMod val="60000"/>
                    <a:lumOff val="40000"/>
                  </a:schemeClr>
                </a:solidFill>
              </a:rPr>
              <a:t> üzerindeki sıfır eşiğinden belirli derecede sapması bir işitme kaybı gösterir.</a:t>
            </a:r>
            <a:br>
              <a:rPr lang="tr-TR" b="1" dirty="0">
                <a:solidFill>
                  <a:schemeClr val="accent4">
                    <a:lumMod val="60000"/>
                    <a:lumOff val="40000"/>
                  </a:schemeClr>
                </a:solidFill>
              </a:rPr>
            </a:br>
            <a:r>
              <a:rPr lang="tr-TR" b="1" dirty="0" smtClean="0">
                <a:solidFill>
                  <a:schemeClr val="accent4">
                    <a:lumMod val="60000"/>
                    <a:lumOff val="40000"/>
                  </a:schemeClr>
                </a:solidFill>
              </a:rPr>
              <a:t>	İşitme </a:t>
            </a:r>
            <a:r>
              <a:rPr lang="tr-TR" b="1" dirty="0">
                <a:solidFill>
                  <a:schemeClr val="accent4">
                    <a:lumMod val="60000"/>
                    <a:lumOff val="40000"/>
                  </a:schemeClr>
                </a:solidFill>
              </a:rPr>
              <a:t>testi sonucunda belli bir bireyin aldığı sonuçlar kabul edilen normal işitme eşiklerinden belirli derecede farklı olup, bu kaybın derecesi bireyin dil edinmesine ve eğitimine engelleyici derecede ise işitme engelinin varlığından söz edilir</a:t>
            </a:r>
            <a:r>
              <a:rPr lang="tr-TR" b="1" dirty="0" smtClean="0">
                <a:solidFill>
                  <a:schemeClr val="accent4">
                    <a:lumMod val="60000"/>
                    <a:lumOff val="40000"/>
                  </a:schemeClr>
                </a:solidFill>
              </a:rPr>
              <a:t>.</a:t>
            </a:r>
            <a:r>
              <a:rPr lang="tr-TR" b="1" dirty="0">
                <a:solidFill>
                  <a:schemeClr val="accent4">
                    <a:lumMod val="60000"/>
                    <a:lumOff val="40000"/>
                  </a:schemeClr>
                </a:solidFill>
              </a:rPr>
              <a:t/>
            </a:r>
            <a:br>
              <a:rPr lang="tr-TR" b="1" dirty="0">
                <a:solidFill>
                  <a:schemeClr val="accent4">
                    <a:lumMod val="60000"/>
                    <a:lumOff val="40000"/>
                  </a:schemeClr>
                </a:solidFill>
              </a:rPr>
            </a:br>
            <a:endParaRPr lang="tr-TR" b="1" dirty="0">
              <a:solidFill>
                <a:schemeClr val="accent4">
                  <a:lumMod val="60000"/>
                  <a:lumOff val="40000"/>
                </a:schemeClr>
              </a:solidFill>
            </a:endParaRPr>
          </a:p>
          <a:p>
            <a:pPr marL="0" indent="0">
              <a:buNone/>
            </a:pPr>
            <a:r>
              <a:rPr lang="tr-TR" b="1" dirty="0" smtClean="0">
                <a:solidFill>
                  <a:schemeClr val="accent4">
                    <a:lumMod val="60000"/>
                    <a:lumOff val="40000"/>
                  </a:schemeClr>
                </a:solidFill>
              </a:rPr>
              <a:t>İşitme </a:t>
            </a:r>
            <a:r>
              <a:rPr lang="tr-TR" b="1" dirty="0">
                <a:solidFill>
                  <a:schemeClr val="accent4">
                    <a:lumMod val="60000"/>
                    <a:lumOff val="40000"/>
                  </a:schemeClr>
                </a:solidFill>
              </a:rPr>
              <a:t>Engelliler: İşitme engelinden dolayı özel eğitimi gerektiren kişilerdir.</a:t>
            </a:r>
          </a:p>
          <a:p>
            <a:endParaRPr lang="tr-TR" dirty="0"/>
          </a:p>
        </p:txBody>
      </p:sp>
    </p:spTree>
    <p:extLst>
      <p:ext uri="{BB962C8B-B14F-4D97-AF65-F5344CB8AC3E}">
        <p14:creationId xmlns:p14="http://schemas.microsoft.com/office/powerpoint/2010/main" val="256434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bg2">
                    <a:lumMod val="50000"/>
                  </a:schemeClr>
                </a:solidFill>
              </a:rPr>
              <a:t>Görme yetersizliği olan</a:t>
            </a:r>
            <a:r>
              <a:rPr lang="tr-TR" dirty="0">
                <a:solidFill>
                  <a:schemeClr val="bg2">
                    <a:lumMod val="50000"/>
                  </a:schemeClr>
                </a:solidFill>
              </a:rPr>
              <a:t/>
            </a:r>
            <a:br>
              <a:rPr lang="tr-TR" dirty="0">
                <a:solidFill>
                  <a:schemeClr val="bg2">
                    <a:lumMod val="50000"/>
                  </a:schemeClr>
                </a:solidFill>
              </a:rPr>
            </a:br>
            <a:endParaRPr lang="tr-TR" dirty="0">
              <a:solidFill>
                <a:schemeClr val="bg2">
                  <a:lumMod val="50000"/>
                </a:schemeClr>
              </a:solidFill>
            </a:endParaRPr>
          </a:p>
        </p:txBody>
      </p:sp>
      <p:pic>
        <p:nvPicPr>
          <p:cNvPr id="4" name="İçerik Yer Tutucusu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48263" y="1486206"/>
            <a:ext cx="3363697" cy="4607089"/>
          </a:xfrm>
        </p:spPr>
      </p:pic>
      <p:sp>
        <p:nvSpPr>
          <p:cNvPr id="3" name="İçerik Yer Tutucusu 2"/>
          <p:cNvSpPr>
            <a:spLocks noGrp="1"/>
          </p:cNvSpPr>
          <p:nvPr>
            <p:ph sz="half" idx="2"/>
          </p:nvPr>
        </p:nvSpPr>
        <p:spPr/>
        <p:txBody>
          <a:bodyPr>
            <a:normAutofit fontScale="77500" lnSpcReduction="20000"/>
          </a:bodyPr>
          <a:lstStyle/>
          <a:p>
            <a:r>
              <a:rPr lang="tr-TR" b="1" dirty="0">
                <a:solidFill>
                  <a:schemeClr val="accent4">
                    <a:lumMod val="60000"/>
                    <a:lumOff val="40000"/>
                  </a:schemeClr>
                </a:solidFill>
              </a:rPr>
              <a:t>Görme engelli, bütün düzeltmelere rağmen iki gözle görmesi 1/10 dan aşağı olan, eğitim öğretim çalışmalarında görme gücünden yararlanması mümkün olmayandır şeklinde tanımlanmaktadır. </a:t>
            </a:r>
            <a:endParaRPr lang="tr-TR" b="1" dirty="0" smtClean="0">
              <a:solidFill>
                <a:schemeClr val="accent4">
                  <a:lumMod val="60000"/>
                  <a:lumOff val="40000"/>
                </a:schemeClr>
              </a:solidFill>
            </a:endParaRPr>
          </a:p>
          <a:p>
            <a:r>
              <a:rPr lang="tr-TR" b="1" dirty="0" smtClean="0">
                <a:solidFill>
                  <a:schemeClr val="accent4">
                    <a:lumMod val="60000"/>
                    <a:lumOff val="40000"/>
                  </a:schemeClr>
                </a:solidFill>
              </a:rPr>
              <a:t>Az </a:t>
            </a:r>
            <a:r>
              <a:rPr lang="tr-TR" b="1" dirty="0">
                <a:solidFill>
                  <a:schemeClr val="accent4">
                    <a:lumMod val="60000"/>
                    <a:lumOff val="40000"/>
                  </a:schemeClr>
                </a:solidFill>
              </a:rPr>
              <a:t>gören; bütün düzeltmelere rağmen iki gözle görmesi 1/10 ile 3/10 arasında olan ve özel bir takım araç ve yöntemler kullanmadan eğitim öğretim çalışmalarında görme gücünden yaralanması mümkün olmayanlardır şeklinde tanımlanmaktadır.</a:t>
            </a:r>
            <a:endParaRPr lang="tr-TR" b="1" dirty="0">
              <a:solidFill>
                <a:schemeClr val="accent4">
                  <a:lumMod val="60000"/>
                  <a:lumOff val="40000"/>
                </a:schemeClr>
              </a:solidFill>
            </a:endParaRPr>
          </a:p>
        </p:txBody>
      </p:sp>
    </p:spTree>
    <p:extLst>
      <p:ext uri="{BB962C8B-B14F-4D97-AF65-F5344CB8AC3E}">
        <p14:creationId xmlns:p14="http://schemas.microsoft.com/office/powerpoint/2010/main" val="255080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accent4">
                    <a:lumMod val="60000"/>
                    <a:lumOff val="40000"/>
                  </a:schemeClr>
                </a:solidFill>
              </a:rPr>
              <a:t>Ortopedik yetersizliği olan</a:t>
            </a:r>
            <a:r>
              <a:rPr lang="tr-TR" dirty="0">
                <a:solidFill>
                  <a:schemeClr val="accent4">
                    <a:lumMod val="60000"/>
                    <a:lumOff val="40000"/>
                  </a:schemeClr>
                </a:solidFill>
              </a:rPr>
              <a:t/>
            </a:r>
            <a:br>
              <a:rPr lang="tr-TR" dirty="0">
                <a:solidFill>
                  <a:schemeClr val="accent4">
                    <a:lumMod val="60000"/>
                    <a:lumOff val="40000"/>
                  </a:schemeClr>
                </a:solidFill>
              </a:rPr>
            </a:br>
            <a:endParaRPr lang="tr-TR" dirty="0">
              <a:solidFill>
                <a:schemeClr val="accent4">
                  <a:lumMod val="60000"/>
                  <a:lumOff val="40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95536" y="1628800"/>
            <a:ext cx="4104456" cy="4536504"/>
          </a:xfrm>
        </p:spPr>
      </p:pic>
      <p:sp>
        <p:nvSpPr>
          <p:cNvPr id="3" name="İçerik Yer Tutucusu 2"/>
          <p:cNvSpPr>
            <a:spLocks noGrp="1"/>
          </p:cNvSpPr>
          <p:nvPr>
            <p:ph sz="half" idx="2"/>
          </p:nvPr>
        </p:nvSpPr>
        <p:spPr/>
        <p:txBody>
          <a:bodyPr>
            <a:normAutofit lnSpcReduction="10000"/>
          </a:bodyPr>
          <a:lstStyle/>
          <a:p>
            <a:r>
              <a:rPr lang="tr-TR" b="1" dirty="0">
                <a:solidFill>
                  <a:schemeClr val="accent4">
                    <a:lumMod val="60000"/>
                    <a:lumOff val="40000"/>
                  </a:schemeClr>
                </a:solidFill>
              </a:rPr>
              <a:t>Hastalıklar, kazalar ve genetik problemlere bağlı olarak kas, iskelet ve eklemlerin işlevlerini yerine getirememesi sonucunda </a:t>
            </a:r>
            <a:r>
              <a:rPr lang="tr-TR" b="1" dirty="0" smtClean="0">
                <a:solidFill>
                  <a:schemeClr val="accent4">
                    <a:lumMod val="60000"/>
                    <a:lumOff val="40000"/>
                  </a:schemeClr>
                </a:solidFill>
              </a:rPr>
              <a:t>meydana </a:t>
            </a:r>
            <a:r>
              <a:rPr lang="tr-TR" b="1" dirty="0">
                <a:solidFill>
                  <a:schemeClr val="accent4">
                    <a:lumMod val="60000"/>
                    <a:lumOff val="40000"/>
                  </a:schemeClr>
                </a:solidFill>
              </a:rPr>
              <a:t>gelen hareket ile ilgili yetersizlikler nedeniyle özel eğitim ve destek eğitim hizmetine ihtiyacı olan </a:t>
            </a:r>
            <a:r>
              <a:rPr lang="tr-TR" b="1" dirty="0" smtClean="0">
                <a:solidFill>
                  <a:schemeClr val="accent4">
                    <a:lumMod val="60000"/>
                    <a:lumOff val="40000"/>
                  </a:schemeClr>
                </a:solidFill>
              </a:rPr>
              <a:t>bireylerdir.</a:t>
            </a:r>
            <a:endParaRPr lang="tr-TR" b="1" dirty="0">
              <a:solidFill>
                <a:schemeClr val="accent4">
                  <a:lumMod val="60000"/>
                  <a:lumOff val="40000"/>
                </a:schemeClr>
              </a:solidFill>
            </a:endParaRPr>
          </a:p>
        </p:txBody>
      </p:sp>
    </p:spTree>
    <p:extLst>
      <p:ext uri="{BB962C8B-B14F-4D97-AF65-F5344CB8AC3E}">
        <p14:creationId xmlns:p14="http://schemas.microsoft.com/office/powerpoint/2010/main" val="290492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chemeClr val="accent6">
                    <a:lumMod val="75000"/>
                  </a:schemeClr>
                </a:solidFill>
              </a:rPr>
              <a:t>Dil ve konuşma güçlüğü olan</a:t>
            </a:r>
            <a:r>
              <a:rPr lang="tr-TR" dirty="0">
                <a:solidFill>
                  <a:schemeClr val="accent6">
                    <a:lumMod val="75000"/>
                  </a:schemeClr>
                </a:solidFill>
              </a:rPr>
              <a:t/>
            </a:r>
            <a:br>
              <a:rPr lang="tr-TR" dirty="0">
                <a:solidFill>
                  <a:schemeClr val="accent6">
                    <a:lumMod val="75000"/>
                  </a:schemeClr>
                </a:solidFill>
              </a:rPr>
            </a:br>
            <a:endParaRPr lang="tr-TR" dirty="0">
              <a:solidFill>
                <a:schemeClr val="accent6">
                  <a:lumMod val="75000"/>
                </a:schemeClr>
              </a:solidFill>
            </a:endParaRPr>
          </a:p>
        </p:txBody>
      </p:sp>
      <p:pic>
        <p:nvPicPr>
          <p:cNvPr id="4" name="İçerik Yer Tutucus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28800"/>
            <a:ext cx="4038600" cy="4464496"/>
          </a:xfrm>
        </p:spPr>
      </p:pic>
      <p:sp>
        <p:nvSpPr>
          <p:cNvPr id="3" name="İçerik Yer Tutucusu 2"/>
          <p:cNvSpPr>
            <a:spLocks noGrp="1"/>
          </p:cNvSpPr>
          <p:nvPr>
            <p:ph sz="half" idx="2"/>
          </p:nvPr>
        </p:nvSpPr>
        <p:spPr/>
        <p:txBody>
          <a:bodyPr>
            <a:normAutofit fontScale="92500"/>
          </a:bodyPr>
          <a:lstStyle/>
          <a:p>
            <a:r>
              <a:rPr lang="tr-TR" b="1" dirty="0">
                <a:solidFill>
                  <a:schemeClr val="accent4">
                    <a:lumMod val="60000"/>
                    <a:lumOff val="40000"/>
                  </a:schemeClr>
                </a:solidFill>
              </a:rPr>
              <a:t>Sözel iletişimde farklı seviye ve biçimlerde ortaya çıkan aksaklıklar ve düzensizlikler nedeniyle dili kullanma, konuşmayı edinme ve iletişimdeki güçlüklerin, bireyin eğitim performansı ve sosyal uyumunu olumsuz yönde etkilemesi durumudur.</a:t>
            </a:r>
          </a:p>
        </p:txBody>
      </p:sp>
    </p:spTree>
    <p:extLst>
      <p:ext uri="{BB962C8B-B14F-4D97-AF65-F5344CB8AC3E}">
        <p14:creationId xmlns:p14="http://schemas.microsoft.com/office/powerpoint/2010/main" val="39053660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665</Words>
  <Application>Microsoft Office PowerPoint</Application>
  <PresentationFormat>Ekran Gösterisi (4:3)</PresentationFormat>
  <Paragraphs>53</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ŞAHİNBEY REHBERLİK VE ARAŞTIRMA MERKEZİ</vt:lpstr>
      <vt:lpstr>ÖZEL EĞİTİM NEDİR? </vt:lpstr>
      <vt:lpstr>ÖZEL EĞİTİM NEDİR? </vt:lpstr>
      <vt:lpstr>ÖZEL EĞİTİME İHTİYACI OLAN BİREYLER KİMLERDİR? </vt:lpstr>
      <vt:lpstr>Zihinsel yetersizliği olan</vt:lpstr>
      <vt:lpstr>İşitme yetersizliği olan </vt:lpstr>
      <vt:lpstr>Görme yetersizliği olan </vt:lpstr>
      <vt:lpstr>Ortopedik yetersizliği olan </vt:lpstr>
      <vt:lpstr>Dil ve konuşma güçlüğü olan </vt:lpstr>
      <vt:lpstr>Özel öğrenme güçlüğü olan </vt:lpstr>
      <vt:lpstr>Duygusal ve davranış bozukluğu olan </vt:lpstr>
      <vt:lpstr>Otistik ya da otistik özellikleri olan </vt:lpstr>
      <vt:lpstr>Üstün yetenekli olan </vt:lpstr>
      <vt:lpstr>Dikkat eksikliği ve hiperaktivite bozukluğu olan </vt:lpstr>
      <vt:lpstr>Süreğen Hastalığı Olan </vt:lpstr>
      <vt:lpstr>Özel Eğitimin Amaçları Nelerdir? </vt:lpstr>
      <vt:lpstr>Özel Eğitimin İlkeleri Nelerdir?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 NEDİR? </dc:title>
  <dc:creator>wın8</dc:creator>
  <cp:lastModifiedBy>wın8</cp:lastModifiedBy>
  <cp:revision>13</cp:revision>
  <dcterms:created xsi:type="dcterms:W3CDTF">2015-01-29T08:06:20Z</dcterms:created>
  <dcterms:modified xsi:type="dcterms:W3CDTF">2015-02-02T13:19:22Z</dcterms:modified>
</cp:coreProperties>
</file>