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0"/>
  </p:notesMasterIdLst>
  <p:sldIdLst>
    <p:sldId id="256" r:id="rId2"/>
    <p:sldId id="257" r:id="rId3"/>
    <p:sldId id="259" r:id="rId4"/>
    <p:sldId id="260" r:id="rId5"/>
    <p:sldId id="261" r:id="rId6"/>
    <p:sldId id="262" r:id="rId7"/>
    <p:sldId id="263" r:id="rId8"/>
    <p:sldId id="264" r:id="rId9"/>
    <p:sldId id="265" r:id="rId10"/>
    <p:sldId id="294" r:id="rId11"/>
    <p:sldId id="266" r:id="rId12"/>
    <p:sldId id="267" r:id="rId13"/>
    <p:sldId id="268" r:id="rId14"/>
    <p:sldId id="290" r:id="rId15"/>
    <p:sldId id="269" r:id="rId16"/>
    <p:sldId id="270" r:id="rId17"/>
    <p:sldId id="271" r:id="rId18"/>
    <p:sldId id="272" r:id="rId19"/>
    <p:sldId id="273" r:id="rId20"/>
    <p:sldId id="297" r:id="rId21"/>
    <p:sldId id="274" r:id="rId22"/>
    <p:sldId id="275" r:id="rId23"/>
    <p:sldId id="276" r:id="rId24"/>
    <p:sldId id="277" r:id="rId25"/>
    <p:sldId id="278" r:id="rId26"/>
    <p:sldId id="279" r:id="rId27"/>
    <p:sldId id="291" r:id="rId28"/>
    <p:sldId id="280" r:id="rId29"/>
    <p:sldId id="295" r:id="rId30"/>
    <p:sldId id="287" r:id="rId31"/>
    <p:sldId id="281" r:id="rId32"/>
    <p:sldId id="292" r:id="rId33"/>
    <p:sldId id="282" r:id="rId34"/>
    <p:sldId id="283" r:id="rId35"/>
    <p:sldId id="284" r:id="rId36"/>
    <p:sldId id="289" r:id="rId37"/>
    <p:sldId id="285" r:id="rId38"/>
    <p:sldId id="293"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75" autoAdjust="0"/>
    <p:restoredTop sz="94660"/>
  </p:normalViewPr>
  <p:slideViewPr>
    <p:cSldViewPr>
      <p:cViewPr>
        <p:scale>
          <a:sx n="94" d="100"/>
          <a:sy n="94" d="100"/>
        </p:scale>
        <p:origin x="-1152"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49EC2-42DD-4A56-A452-A0777109BD4C}" type="datetimeFigureOut">
              <a:rPr lang="tr-TR" smtClean="0"/>
              <a:pPr/>
              <a:t>10.10.2017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229BD-5467-40E3-878F-16DD201C0C16}" type="slidenum">
              <a:rPr lang="tr-TR" smtClean="0"/>
              <a:pPr/>
              <a:t>‹#›</a:t>
            </a:fld>
            <a:endParaRPr lang="tr-TR"/>
          </a:p>
        </p:txBody>
      </p:sp>
    </p:spTree>
    <p:extLst>
      <p:ext uri="{BB962C8B-B14F-4D97-AF65-F5344CB8AC3E}">
        <p14:creationId xmlns:p14="http://schemas.microsoft.com/office/powerpoint/2010/main" val="2318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FD229BD-5467-40E3-878F-16DD201C0C16}" type="slidenum">
              <a:rPr lang="tr-TR" smtClean="0"/>
              <a:pPr/>
              <a:t>13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D229BD-5467-40E3-878F-16DD201C0C16}" type="slidenum">
              <a:rPr lang="tr-TR" smtClean="0"/>
              <a:pPr/>
              <a:t>25</a:t>
            </a:fld>
            <a:endParaRPr lang="tr-TR"/>
          </a:p>
        </p:txBody>
      </p:sp>
    </p:spTree>
    <p:extLst>
      <p:ext uri="{BB962C8B-B14F-4D97-AF65-F5344CB8AC3E}">
        <p14:creationId xmlns:p14="http://schemas.microsoft.com/office/powerpoint/2010/main" val="26142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D229BD-5467-40E3-878F-16DD201C0C16}" type="slidenum">
              <a:rPr lang="tr-TR" smtClean="0"/>
              <a:pPr/>
              <a:t>37</a:t>
            </a:fld>
            <a:endParaRPr lang="tr-TR"/>
          </a:p>
        </p:txBody>
      </p:sp>
    </p:spTree>
    <p:extLst>
      <p:ext uri="{BB962C8B-B14F-4D97-AF65-F5344CB8AC3E}">
        <p14:creationId xmlns:p14="http://schemas.microsoft.com/office/powerpoint/2010/main" val="244718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pPr/>
              <a:t>10.10.2017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10.10.2017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pPr/>
              <a:t>10.10.2017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10.10.2017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10.10.2017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10.10.2017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10.10.2017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pPr/>
              <a:t>10.10.2017</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cache1.asset-cache.net/xt/82250444.jpg?v=1&amp;g=DV&amp;s=1"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cache4.asset-cache.net/xt/82250430.jpg?v=1&amp;g=DV&amp;s=1"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619672" y="4509120"/>
            <a:ext cx="5832648" cy="972354"/>
          </a:xfrm>
        </p:spPr>
        <p:txBody>
          <a:bodyPr>
            <a:normAutofit fontScale="92500"/>
          </a:bodyPr>
          <a:lstStyle/>
          <a:p>
            <a:pPr algn="ctr"/>
            <a:r>
              <a:rPr lang="tr-TR" b="1" dirty="0" smtClean="0"/>
              <a:t>ŞAHİNBEY </a:t>
            </a:r>
            <a:r>
              <a:rPr lang="tr-TR" b="1" dirty="0" smtClean="0"/>
              <a:t>REHBERLİK ve </a:t>
            </a:r>
            <a:r>
              <a:rPr lang="tr-TR" b="1" dirty="0" smtClean="0"/>
              <a:t>ARAŞTIRMA MERKEZİ</a:t>
            </a:r>
            <a:endParaRPr lang="tr-TR" dirty="0" smtClean="0"/>
          </a:p>
          <a:p>
            <a:pPr algn="ctr"/>
            <a:r>
              <a:rPr lang="tr-TR" sz="1800" b="1" spc="-150" dirty="0" smtClean="0">
                <a:latin typeface="Calibri" panose="020F0502020204030204" pitchFamily="34" charset="0"/>
              </a:rPr>
              <a:t>Hazırlayan: </a:t>
            </a:r>
            <a:r>
              <a:rPr lang="tr-TR" sz="1800" spc="-150" dirty="0" err="1" smtClean="0">
                <a:latin typeface="Calibri" panose="020F0502020204030204" pitchFamily="34" charset="0"/>
              </a:rPr>
              <a:t>Psk</a:t>
            </a:r>
            <a:r>
              <a:rPr lang="tr-TR" sz="1800" spc="-150" dirty="0" smtClean="0">
                <a:latin typeface="Calibri" panose="020F0502020204030204" pitchFamily="34" charset="0"/>
              </a:rPr>
              <a:t>. </a:t>
            </a:r>
            <a:r>
              <a:rPr lang="tr-TR" sz="1800" spc="-150" dirty="0" smtClean="0">
                <a:latin typeface="Calibri" panose="020F0502020204030204" pitchFamily="34" charset="0"/>
              </a:rPr>
              <a:t>Dan. ve Rehber </a:t>
            </a:r>
            <a:r>
              <a:rPr lang="tr-TR" sz="1800" spc="-150" dirty="0" err="1" smtClean="0">
                <a:latin typeface="Calibri" panose="020F0502020204030204" pitchFamily="34" charset="0"/>
              </a:rPr>
              <a:t>Öğrt</a:t>
            </a:r>
            <a:r>
              <a:rPr lang="tr-TR" sz="1800" spc="-150" dirty="0" smtClean="0">
                <a:latin typeface="Calibri" panose="020F0502020204030204" pitchFamily="34" charset="0"/>
              </a:rPr>
              <a:t>.  Gamze UĞUR</a:t>
            </a:r>
            <a:endParaRPr lang="tr-TR" sz="1800" spc="-150" dirty="0">
              <a:latin typeface="Calibri" panose="020F0502020204030204" pitchFamily="34" charset="0"/>
            </a:endParaRPr>
          </a:p>
        </p:txBody>
      </p:sp>
      <p:sp>
        <p:nvSpPr>
          <p:cNvPr id="2" name="Başlık 1"/>
          <p:cNvSpPr>
            <a:spLocks noGrp="1"/>
          </p:cNvSpPr>
          <p:nvPr>
            <p:ph type="ctrTitle"/>
          </p:nvPr>
        </p:nvSpPr>
        <p:spPr>
          <a:xfrm>
            <a:off x="1043608" y="1988840"/>
            <a:ext cx="7175351" cy="1793167"/>
          </a:xfrm>
        </p:spPr>
        <p:txBody>
          <a:bodyPr>
            <a:normAutofit fontScale="90000"/>
          </a:bodyPr>
          <a:lstStyle/>
          <a:p>
            <a:pPr marL="182880" indent="0">
              <a:buNone/>
            </a:pPr>
            <a:r>
              <a:rPr lang="tr-TR" dirty="0" smtClean="0">
                <a:solidFill>
                  <a:schemeClr val="bg2">
                    <a:lumMod val="50000"/>
                  </a:schemeClr>
                </a:solidFill>
              </a:rPr>
              <a:t>VERİMLİ DERS ÇALIŞMA VE ÖĞRENME STİLLERİ</a:t>
            </a:r>
            <a:endParaRPr lang="tr-TR" dirty="0">
              <a:solidFill>
                <a:schemeClr val="bg2">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764704"/>
            <a:ext cx="1296144" cy="1116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4785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lstStyle/>
          <a:p>
            <a:pPr algn="ctr">
              <a:spcBef>
                <a:spcPct val="50000"/>
              </a:spcBef>
              <a:buNone/>
            </a:pPr>
            <a:r>
              <a:rPr lang="tr-TR" altLang="tr-TR" sz="4000" b="1" dirty="0" smtClean="0">
                <a:latin typeface="Comic Sans MS" pitchFamily="66" charset="0"/>
              </a:rPr>
              <a:t>45’+5’+10’=60’</a:t>
            </a:r>
            <a:endParaRPr lang="tr-TR" altLang="tr-TR" sz="4000" dirty="0" smtClean="0">
              <a:latin typeface="Comic Sans MS" pitchFamily="66" charset="0"/>
            </a:endParaRPr>
          </a:p>
          <a:p>
            <a:pPr>
              <a:spcBef>
                <a:spcPct val="50000"/>
              </a:spcBef>
              <a:buFontTx/>
              <a:buChar char="•"/>
            </a:pPr>
            <a:r>
              <a:rPr lang="tr-TR" altLang="tr-TR" dirty="0" smtClean="0">
                <a:latin typeface="Calibri" panose="020F0502020204030204" pitchFamily="34" charset="0"/>
              </a:rPr>
              <a:t>45 dakika ders çalıştıktan sonra</a:t>
            </a:r>
            <a:r>
              <a:rPr lang="tr-TR" altLang="tr-TR" b="1" dirty="0" smtClean="0">
                <a:latin typeface="Calibri" panose="020F0502020204030204" pitchFamily="34" charset="0"/>
              </a:rPr>
              <a:t> </a:t>
            </a:r>
            <a:endParaRPr lang="tr-TR" altLang="tr-TR" dirty="0" smtClean="0">
              <a:latin typeface="Calibri" panose="020F0502020204030204" pitchFamily="34" charset="0"/>
            </a:endParaRPr>
          </a:p>
          <a:p>
            <a:pPr>
              <a:spcBef>
                <a:spcPct val="50000"/>
              </a:spcBef>
              <a:buFontTx/>
              <a:buChar char="•"/>
            </a:pPr>
            <a:r>
              <a:rPr lang="tr-TR" altLang="tr-TR" dirty="0" smtClean="0">
                <a:latin typeface="Calibri" panose="020F0502020204030204" pitchFamily="34" charset="0"/>
              </a:rPr>
              <a:t>5 dakika çalıştığınız konuları gözden geçirmelisiniz</a:t>
            </a:r>
          </a:p>
          <a:p>
            <a:pPr>
              <a:spcBef>
                <a:spcPct val="50000"/>
              </a:spcBef>
              <a:buFontTx/>
              <a:buChar char="•"/>
            </a:pPr>
            <a:r>
              <a:rPr lang="tr-TR" altLang="tr-TR" dirty="0" smtClean="0">
                <a:latin typeface="Calibri" panose="020F0502020204030204" pitchFamily="34" charset="0"/>
              </a:rPr>
              <a:t>Her çalışma süresinden sonra da 10  dakikalık bir dinlenme arası vermelisiniz </a:t>
            </a:r>
          </a:p>
          <a:p>
            <a:pPr>
              <a:buNone/>
            </a:pPr>
            <a:endParaRPr lang="tr-TR" dirty="0"/>
          </a:p>
        </p:txBody>
      </p:sp>
      <p:sp>
        <p:nvSpPr>
          <p:cNvPr id="4" name="3 Dikdörtgen"/>
          <p:cNvSpPr/>
          <p:nvPr/>
        </p:nvSpPr>
        <p:spPr>
          <a:xfrm>
            <a:off x="3863072" y="3814154"/>
            <a:ext cx="4311704" cy="1938992"/>
          </a:xfrm>
          <a:prstGeom prst="rect">
            <a:avLst/>
          </a:prstGeom>
        </p:spPr>
        <p:txBody>
          <a:bodyPr wrap="square">
            <a:spAutoFit/>
          </a:bodyPr>
          <a:lstStyle/>
          <a:p>
            <a:pPr marL="342900" indent="-342900" algn="ctr">
              <a:buFont typeface="Wingdings" panose="05000000000000000000" pitchFamily="2" charset="2"/>
              <a:buChar char="ü"/>
            </a:pPr>
            <a:r>
              <a:rPr lang="tr-TR" sz="2400" dirty="0" smtClean="0">
                <a:solidFill>
                  <a:srgbClr val="C00000"/>
                </a:solidFill>
                <a:latin typeface="Calibri" panose="020F0502020204030204" pitchFamily="34" charset="0"/>
              </a:rPr>
              <a:t>Bir ders ya da konu içinde ayrılacak süre öğrenciden öğrenciye değişir. Her öğrenci zamanı kendine göre ayarlamalıdır.</a:t>
            </a:r>
            <a:endParaRPr lang="tr-TR" sz="2400" dirty="0">
              <a:solidFill>
                <a:srgbClr val="C00000"/>
              </a:solidFill>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89040"/>
            <a:ext cx="2808312" cy="19892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339752" y="2564904"/>
            <a:ext cx="4483968" cy="1404156"/>
          </a:xfrm>
        </p:spPr>
        <p:txBody>
          <a:bodyPr>
            <a:normAutofit/>
          </a:bodyPr>
          <a:lstStyle/>
          <a:p>
            <a:pPr marL="45720" indent="0" algn="ctr">
              <a:buNone/>
            </a:pPr>
            <a:r>
              <a:rPr lang="tr-TR" sz="3600" dirty="0" smtClean="0">
                <a:solidFill>
                  <a:srgbClr val="C00000"/>
                </a:solidFill>
                <a:latin typeface="Calibri" panose="020F0502020204030204" pitchFamily="34" charset="0"/>
              </a:rPr>
              <a:t>NOT TUTUN</a:t>
            </a:r>
            <a:endParaRPr lang="tr-TR" sz="3600" dirty="0">
              <a:solidFill>
                <a:srgbClr val="C00000"/>
              </a:solidFill>
              <a:latin typeface="Calibri" panose="020F0502020204030204" pitchFamily="34" charset="0"/>
            </a:endParaRPr>
          </a:p>
        </p:txBody>
      </p:sp>
      <p:sp>
        <p:nvSpPr>
          <p:cNvPr id="4" name="AutoShape 2"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4" name="Picture 10" descr="http://cdn.ilovefreesoftware.com/wp-content/uploads/2014/02/notepadapp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645024"/>
            <a:ext cx="1540521" cy="15121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20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fontScale="92500" lnSpcReduction="20000"/>
          </a:bodyPr>
          <a:lstStyle/>
          <a:p>
            <a:pPr marL="45720" indent="0">
              <a:buNone/>
            </a:pPr>
            <a:r>
              <a:rPr lang="tr-TR" altLang="tr-TR" sz="2400" dirty="0" smtClean="0">
                <a:solidFill>
                  <a:schemeClr val="accent1">
                    <a:lumMod val="50000"/>
                  </a:schemeClr>
                </a:solidFill>
                <a:latin typeface="Calibri" panose="020F0502020204030204" pitchFamily="34" charset="0"/>
              </a:rPr>
              <a:t>Dersi izlerken not tutmak “aktif katılımı” sağlar böylece uyanık kalmak dikkatin konu üzerinde yoğunlaşmasına neden olur.</a:t>
            </a:r>
          </a:p>
          <a:p>
            <a:pPr marL="45720" indent="0">
              <a:buNone/>
            </a:pPr>
            <a:endParaRPr lang="tr-TR" altLang="tr-TR" sz="2400" dirty="0" smtClean="0">
              <a:solidFill>
                <a:schemeClr val="accent1">
                  <a:lumMod val="50000"/>
                </a:schemeClr>
              </a:solidFill>
              <a:latin typeface="Comic Sans MS" panose="030F0702030302020204" pitchFamily="66" charset="0"/>
            </a:endParaRPr>
          </a:p>
          <a:p>
            <a:pPr marL="45720" indent="0">
              <a:buNone/>
            </a:pPr>
            <a:r>
              <a:rPr lang="tr-TR" dirty="0"/>
              <a:t> </a:t>
            </a:r>
            <a:r>
              <a:rPr lang="tr-TR" dirty="0">
                <a:latin typeface="Calibri" panose="020F0502020204030204" pitchFamily="34" charset="0"/>
              </a:rPr>
              <a:t>Uzmanlara göre:</a:t>
            </a:r>
          </a:p>
          <a:p>
            <a:pPr lvl="0"/>
            <a:r>
              <a:rPr lang="tr-TR" b="1" dirty="0">
                <a:latin typeface="Calibri" panose="020F0502020204030204" pitchFamily="34" charset="0"/>
              </a:rPr>
              <a:t>İşittiklerimizin %20’sini hatırlıyoruz.</a:t>
            </a:r>
            <a:endParaRPr lang="tr-TR" dirty="0">
              <a:latin typeface="Calibri" panose="020F0502020204030204" pitchFamily="34" charset="0"/>
            </a:endParaRPr>
          </a:p>
          <a:p>
            <a:pPr lvl="0"/>
            <a:r>
              <a:rPr lang="tr-TR" b="1" dirty="0">
                <a:latin typeface="Calibri" panose="020F0502020204030204" pitchFamily="34" charset="0"/>
              </a:rPr>
              <a:t>Gördüklerimizin %40’ını hatırlıyoruz.</a:t>
            </a:r>
            <a:endParaRPr lang="tr-TR" dirty="0">
              <a:latin typeface="Calibri" panose="020F0502020204030204" pitchFamily="34" charset="0"/>
            </a:endParaRPr>
          </a:p>
          <a:p>
            <a:pPr lvl="0"/>
            <a:r>
              <a:rPr lang="tr-TR" b="1" dirty="0">
                <a:latin typeface="Calibri" panose="020F0502020204030204" pitchFamily="34" charset="0"/>
              </a:rPr>
              <a:t>Gördüklerimizin ve işittiklerimizin %60’ını hatırlıyoruz.</a:t>
            </a:r>
            <a:endParaRPr lang="tr-TR" dirty="0">
              <a:latin typeface="Calibri" panose="020F0502020204030204" pitchFamily="34" charset="0"/>
            </a:endParaRPr>
          </a:p>
          <a:p>
            <a:r>
              <a:rPr lang="tr-TR" b="1" dirty="0">
                <a:latin typeface="Calibri" panose="020F0502020204030204" pitchFamily="34" charset="0"/>
              </a:rPr>
              <a:t>Yaptıklarımızın yani söylediklerimizin ve yazdıklarımızın ise </a:t>
            </a:r>
            <a:r>
              <a:rPr lang="tr-TR" b="1" dirty="0">
                <a:solidFill>
                  <a:srgbClr val="C00000"/>
                </a:solidFill>
                <a:latin typeface="Calibri" panose="020F0502020204030204" pitchFamily="34" charset="0"/>
              </a:rPr>
              <a:t>%80’ini </a:t>
            </a:r>
            <a:r>
              <a:rPr lang="tr-TR" b="1" dirty="0">
                <a:latin typeface="Calibri" panose="020F0502020204030204" pitchFamily="34" charset="0"/>
              </a:rPr>
              <a:t>hatırlıyoruz.</a:t>
            </a:r>
            <a:endParaRPr lang="tr-TR" dirty="0">
              <a:latin typeface="Calibri" panose="020F0502020204030204" pitchFamily="34" charset="0"/>
            </a:endParaRPr>
          </a:p>
        </p:txBody>
      </p:sp>
      <p:sp>
        <p:nvSpPr>
          <p:cNvPr id="6" name="Dikdörtgen 5"/>
          <p:cNvSpPr/>
          <p:nvPr/>
        </p:nvSpPr>
        <p:spPr>
          <a:xfrm>
            <a:off x="3275856" y="4653136"/>
            <a:ext cx="4572000" cy="840230"/>
          </a:xfrm>
          <a:prstGeom prst="rect">
            <a:avLst/>
          </a:prstGeom>
        </p:spPr>
        <p:txBody>
          <a:bodyPr wrap="square">
            <a:spAutoFit/>
          </a:bodyPr>
          <a:lstStyle/>
          <a:p>
            <a:pPr algn="just">
              <a:lnSpc>
                <a:spcPct val="90000"/>
              </a:lnSpc>
              <a:spcBef>
                <a:spcPct val="0"/>
              </a:spcBef>
            </a:pPr>
            <a:r>
              <a:rPr lang="tr-TR" altLang="tr-TR" b="1" dirty="0" smtClean="0">
                <a:solidFill>
                  <a:srgbClr val="C00000"/>
                </a:solidFill>
                <a:latin typeface="Comic Sans MS" panose="030F0702030302020204" pitchFamily="66" charset="0"/>
              </a:rPr>
              <a:t>Dersi </a:t>
            </a:r>
            <a:r>
              <a:rPr lang="tr-TR" altLang="tr-TR" b="1" dirty="0">
                <a:solidFill>
                  <a:srgbClr val="C00000"/>
                </a:solidFill>
                <a:latin typeface="Comic Sans MS" panose="030F0702030302020204" pitchFamily="66" charset="0"/>
              </a:rPr>
              <a:t>izlerken ve dinlerken not tutmak, öğrenmenin en önemli engellerinden olan UNUTMA ‘</a:t>
            </a:r>
            <a:r>
              <a:rPr lang="tr-TR" altLang="tr-TR" b="1" dirty="0" err="1">
                <a:solidFill>
                  <a:srgbClr val="C00000"/>
                </a:solidFill>
                <a:latin typeface="Comic Sans MS" panose="030F0702030302020204" pitchFamily="66" charset="0"/>
              </a:rPr>
              <a:t>yı</a:t>
            </a:r>
            <a:r>
              <a:rPr lang="tr-TR" altLang="tr-TR" b="1" dirty="0">
                <a:solidFill>
                  <a:srgbClr val="C00000"/>
                </a:solidFill>
                <a:latin typeface="Comic Sans MS" panose="030F0702030302020204" pitchFamily="66" charset="0"/>
              </a:rPr>
              <a:t> azaltır. </a:t>
            </a:r>
          </a:p>
        </p:txBody>
      </p:sp>
      <p:pic>
        <p:nvPicPr>
          <p:cNvPr id="25602" name="Picture 2" descr="http://img-fotki.yandex.ru/get/6310/64562208.720/0_a15f0_7d20e9e6_L"/>
          <p:cNvPicPr>
            <a:picLocks noChangeAspect="1" noChangeArrowheads="1"/>
          </p:cNvPicPr>
          <p:nvPr/>
        </p:nvPicPr>
        <p:blipFill>
          <a:blip r:embed="rId2" cstate="print"/>
          <a:srcRect/>
          <a:stretch>
            <a:fillRect/>
          </a:stretch>
        </p:blipFill>
        <p:spPr bwMode="auto">
          <a:xfrm>
            <a:off x="1259632" y="4437112"/>
            <a:ext cx="1512168" cy="1512169"/>
          </a:xfrm>
          <a:prstGeom prst="rect">
            <a:avLst/>
          </a:prstGeom>
          <a:noFill/>
        </p:spPr>
      </p:pic>
    </p:spTree>
    <p:extLst>
      <p:ext uri="{BB962C8B-B14F-4D97-AF65-F5344CB8AC3E}">
        <p14:creationId xmlns:p14="http://schemas.microsoft.com/office/powerpoint/2010/main" val="286984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548680"/>
            <a:ext cx="6669360" cy="5256584"/>
          </a:xfrm>
        </p:spPr>
        <p:txBody>
          <a:bodyPr>
            <a:normAutofit/>
          </a:bodyPr>
          <a:lstStyle/>
          <a:p>
            <a:pPr marL="45720" indent="0">
              <a:buNone/>
            </a:pPr>
            <a:r>
              <a:rPr lang="tr-TR" dirty="0" smtClean="0"/>
              <a:t>         </a:t>
            </a:r>
            <a:r>
              <a:rPr lang="tr-TR" sz="3300" dirty="0" smtClean="0">
                <a:solidFill>
                  <a:srgbClr val="FF0000"/>
                </a:solidFill>
                <a:latin typeface="Calibri" panose="020F0502020204030204" pitchFamily="34" charset="0"/>
              </a:rPr>
              <a:t>Not tutarken </a:t>
            </a:r>
            <a:r>
              <a:rPr lang="tr-TR" dirty="0" smtClean="0">
                <a:solidFill>
                  <a:srgbClr val="FF0000"/>
                </a:solidFill>
                <a:latin typeface="Calibri" panose="020F0502020204030204" pitchFamily="34" charset="0"/>
              </a:rPr>
              <a:t>;</a:t>
            </a:r>
          </a:p>
          <a:p>
            <a:r>
              <a:rPr lang="tr-TR" dirty="0" smtClean="0">
                <a:solidFill>
                  <a:schemeClr val="accent1">
                    <a:lumMod val="50000"/>
                  </a:schemeClr>
                </a:solidFill>
                <a:latin typeface="Calibri" panose="020F0502020204030204" pitchFamily="34" charset="0"/>
              </a:rPr>
              <a:t> </a:t>
            </a:r>
            <a:r>
              <a:rPr lang="tr-TR" dirty="0">
                <a:solidFill>
                  <a:schemeClr val="accent1">
                    <a:lumMod val="50000"/>
                  </a:schemeClr>
                </a:solidFill>
                <a:latin typeface="Calibri" panose="020F0502020204030204" pitchFamily="34" charset="0"/>
              </a:rPr>
              <a:t>Ö</a:t>
            </a:r>
            <a:r>
              <a:rPr lang="tr-TR" dirty="0" smtClean="0">
                <a:solidFill>
                  <a:schemeClr val="accent1">
                    <a:lumMod val="50000"/>
                  </a:schemeClr>
                </a:solidFill>
                <a:latin typeface="Calibri" panose="020F0502020204030204" pitchFamily="34" charset="0"/>
              </a:rPr>
              <a:t>ğrenci </a:t>
            </a:r>
            <a:r>
              <a:rPr lang="tr-TR" dirty="0">
                <a:solidFill>
                  <a:schemeClr val="accent1">
                    <a:lumMod val="50000"/>
                  </a:schemeClr>
                </a:solidFill>
                <a:latin typeface="Calibri" panose="020F0502020204030204" pitchFamily="34" charset="0"/>
              </a:rPr>
              <a:t>kendi cümleleriyle </a:t>
            </a:r>
            <a:r>
              <a:rPr lang="tr-TR" dirty="0" smtClean="0">
                <a:solidFill>
                  <a:schemeClr val="accent1">
                    <a:lumMod val="50000"/>
                  </a:schemeClr>
                </a:solidFill>
                <a:latin typeface="Calibri" panose="020F0502020204030204" pitchFamily="34" charset="0"/>
              </a:rPr>
              <a:t>not tutmalıdır.</a:t>
            </a:r>
          </a:p>
          <a:p>
            <a:r>
              <a:rPr lang="tr-TR" dirty="0">
                <a:solidFill>
                  <a:schemeClr val="accent1">
                    <a:lumMod val="50000"/>
                  </a:schemeClr>
                </a:solidFill>
                <a:latin typeface="Calibri" panose="020F0502020204030204" pitchFamily="34" charset="0"/>
              </a:rPr>
              <a:t>A</a:t>
            </a:r>
            <a:r>
              <a:rPr lang="tr-TR" dirty="0" smtClean="0">
                <a:solidFill>
                  <a:schemeClr val="accent1">
                    <a:lumMod val="50000"/>
                  </a:schemeClr>
                </a:solidFill>
                <a:latin typeface="Calibri" panose="020F0502020204030204" pitchFamily="34" charset="0"/>
              </a:rPr>
              <a:t>klına </a:t>
            </a:r>
            <a:r>
              <a:rPr lang="tr-TR" dirty="0">
                <a:solidFill>
                  <a:schemeClr val="accent1">
                    <a:lumMod val="50000"/>
                  </a:schemeClr>
                </a:solidFill>
                <a:latin typeface="Calibri" panose="020F0502020204030204" pitchFamily="34" charset="0"/>
              </a:rPr>
              <a:t>takılan yerleri ya da anlayamadığı bölümleri öğretmene </a:t>
            </a:r>
            <a:r>
              <a:rPr lang="tr-TR" dirty="0" err="1" smtClean="0">
                <a:solidFill>
                  <a:schemeClr val="accent1">
                    <a:lumMod val="50000"/>
                  </a:schemeClr>
                </a:solidFill>
                <a:latin typeface="Calibri" panose="020F0502020204030204" pitchFamily="34" charset="0"/>
              </a:rPr>
              <a:t>sormalıdır.Böylece</a:t>
            </a:r>
            <a:r>
              <a:rPr lang="tr-TR" dirty="0" smtClean="0">
                <a:solidFill>
                  <a:schemeClr val="accent1">
                    <a:lumMod val="50000"/>
                  </a:schemeClr>
                </a:solidFill>
                <a:latin typeface="Calibri" panose="020F0502020204030204" pitchFamily="34" charset="0"/>
              </a:rPr>
              <a:t> </a:t>
            </a:r>
            <a:r>
              <a:rPr lang="tr-TR" dirty="0">
                <a:solidFill>
                  <a:schemeClr val="accent1">
                    <a:lumMod val="50000"/>
                  </a:schemeClr>
                </a:solidFill>
                <a:latin typeface="Calibri" panose="020F0502020204030204" pitchFamily="34" charset="0"/>
              </a:rPr>
              <a:t>not alırken hem eksik not alınmamış olunur hem de anlayarak not alınır.</a:t>
            </a:r>
            <a:endParaRPr lang="tr-TR" dirty="0" smtClean="0">
              <a:solidFill>
                <a:schemeClr val="accent1">
                  <a:lumMod val="50000"/>
                </a:schemeClr>
              </a:solidFill>
              <a:latin typeface="Calibri" panose="020F0502020204030204" pitchFamily="34" charset="0"/>
            </a:endParaRPr>
          </a:p>
          <a:p>
            <a:r>
              <a:rPr lang="tr-TR" dirty="0" smtClean="0">
                <a:solidFill>
                  <a:schemeClr val="accent1">
                    <a:lumMod val="50000"/>
                  </a:schemeClr>
                </a:solidFill>
                <a:latin typeface="Calibri" panose="020F0502020204030204" pitchFamily="34" charset="0"/>
              </a:rPr>
              <a:t> Zamanın çoğu yazmakla değil, dinlemekle, fikirleri kavramaya çalışmakla geçmelidir.</a:t>
            </a:r>
          </a:p>
          <a:p>
            <a:r>
              <a:rPr lang="tr-TR" dirty="0" smtClean="0">
                <a:solidFill>
                  <a:schemeClr val="accent1">
                    <a:lumMod val="50000"/>
                  </a:schemeClr>
                </a:solidFill>
                <a:latin typeface="Calibri" panose="020F0502020204030204" pitchFamily="34" charset="0"/>
              </a:rPr>
              <a:t>Önemli fikir ve paragrafların aynen yazılmasında fayda vardır.</a:t>
            </a:r>
          </a:p>
          <a:p>
            <a:r>
              <a:rPr lang="tr-TR" dirty="0" smtClean="0">
                <a:solidFill>
                  <a:schemeClr val="accent1">
                    <a:lumMod val="50000"/>
                  </a:schemeClr>
                </a:solidFill>
                <a:latin typeface="Calibri" panose="020F0502020204030204" pitchFamily="34" charset="0"/>
              </a:rPr>
              <a:t> Önce müsvedde yapma, sonra temize çekilme yoluna gidilmelidir.</a:t>
            </a:r>
            <a:r>
              <a:rPr lang="tr-TR" dirty="0">
                <a:latin typeface="Calibri" panose="020F0502020204030204" pitchFamily="34" charset="0"/>
              </a:rPr>
              <a:t> </a:t>
            </a:r>
            <a:r>
              <a:rPr lang="tr-TR" dirty="0">
                <a:solidFill>
                  <a:schemeClr val="accent1">
                    <a:lumMod val="50000"/>
                  </a:schemeClr>
                </a:solidFill>
                <a:latin typeface="Calibri" panose="020F0502020204030204" pitchFamily="34" charset="0"/>
              </a:rPr>
              <a:t>Fakat öğrenci </a:t>
            </a:r>
            <a:r>
              <a:rPr lang="tr-TR" dirty="0" smtClean="0">
                <a:solidFill>
                  <a:schemeClr val="accent1">
                    <a:lumMod val="50000"/>
                  </a:schemeClr>
                </a:solidFill>
                <a:latin typeface="Calibri" panose="020F0502020204030204" pitchFamily="34" charset="0"/>
              </a:rPr>
              <a:t>YGS-LYS-TEOG </a:t>
            </a:r>
            <a:r>
              <a:rPr lang="tr-TR" dirty="0">
                <a:solidFill>
                  <a:schemeClr val="accent1">
                    <a:lumMod val="50000"/>
                  </a:schemeClr>
                </a:solidFill>
                <a:latin typeface="Calibri" panose="020F0502020204030204" pitchFamily="34" charset="0"/>
              </a:rPr>
              <a:t>gibi bir sınava hazırlanıyorsa notları temize çekme yerine o konu ile ilgili sorular çözmek daha yerinde bir davranıştır.</a:t>
            </a:r>
            <a:endParaRPr lang="tr-TR" dirty="0" smtClean="0">
              <a:solidFill>
                <a:schemeClr val="accent1">
                  <a:lumMod val="50000"/>
                </a:schemeClr>
              </a:solidFill>
              <a:latin typeface="Calibri" panose="020F0502020204030204" pitchFamily="34" charset="0"/>
            </a:endParaRPr>
          </a:p>
          <a:p>
            <a:endParaRPr lang="tr-TR" dirty="0"/>
          </a:p>
        </p:txBody>
      </p:sp>
    </p:spTree>
    <p:extLst>
      <p:ext uri="{BB962C8B-B14F-4D97-AF65-F5344CB8AC3E}">
        <p14:creationId xmlns:p14="http://schemas.microsoft.com/office/powerpoint/2010/main" val="940268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normAutofit/>
          </a:bodyPr>
          <a:lstStyle/>
          <a:p>
            <a:r>
              <a:rPr lang="tr-TR" sz="2400" b="1" dirty="0" smtClean="0">
                <a:solidFill>
                  <a:srgbClr val="C00000"/>
                </a:solidFill>
                <a:latin typeface="Calibri" panose="020F0502020204030204" pitchFamily="34" charset="0"/>
              </a:rPr>
              <a:t>Not tutarken zamandan tasarruf etmek ve geri kalmamak için, öğrenci kendi anlayabileceği şekilde çeşitli kısaltmalar kullanmalıdır. Bu kısaltmalardan bazılarına örnek verirsek:</a:t>
            </a:r>
          </a:p>
          <a:p>
            <a:r>
              <a:rPr lang="tr-TR" sz="2400" dirty="0" smtClean="0">
                <a:solidFill>
                  <a:srgbClr val="C00000"/>
                </a:solidFill>
                <a:latin typeface="Comic Sans MS" panose="030F0702030302020204" pitchFamily="66" charset="0"/>
              </a:rPr>
              <a:t>- gibi: .</a:t>
            </a:r>
          </a:p>
          <a:p>
            <a:r>
              <a:rPr lang="tr-TR" sz="2400" dirty="0" smtClean="0">
                <a:solidFill>
                  <a:srgbClr val="C00000"/>
                </a:solidFill>
                <a:latin typeface="Comic Sans MS" panose="030F0702030302020204" pitchFamily="66" charset="0"/>
              </a:rPr>
              <a:t>- örneğin: ör.</a:t>
            </a:r>
          </a:p>
          <a:p>
            <a:r>
              <a:rPr lang="tr-TR" sz="2400" dirty="0" smtClean="0">
                <a:solidFill>
                  <a:srgbClr val="C00000"/>
                </a:solidFill>
                <a:latin typeface="Comic Sans MS" panose="030F0702030302020204" pitchFamily="66" charset="0"/>
              </a:rPr>
              <a:t>- sonuç olarak: son. ol.</a:t>
            </a:r>
          </a:p>
          <a:p>
            <a:r>
              <a:rPr lang="tr-TR" sz="2400" dirty="0" smtClean="0">
                <a:solidFill>
                  <a:srgbClr val="C00000"/>
                </a:solidFill>
                <a:latin typeface="Comic Sans MS" panose="030F0702030302020204" pitchFamily="66" charset="0"/>
              </a:rPr>
              <a:t>- buna ek olarak: +</a:t>
            </a:r>
            <a:endParaRPr lang="tr-TR" dirty="0"/>
          </a:p>
        </p:txBody>
      </p:sp>
      <p:pic>
        <p:nvPicPr>
          <p:cNvPr id="51202" name="Picture 2" descr="http://www.1tl.org/resimler/313634230b.png"/>
          <p:cNvPicPr>
            <a:picLocks noChangeAspect="1" noChangeArrowheads="1"/>
          </p:cNvPicPr>
          <p:nvPr/>
        </p:nvPicPr>
        <p:blipFill>
          <a:blip r:embed="rId2" cstate="print"/>
          <a:srcRect/>
          <a:stretch>
            <a:fillRect/>
          </a:stretch>
        </p:blipFill>
        <p:spPr bwMode="auto">
          <a:xfrm>
            <a:off x="5580112" y="3429000"/>
            <a:ext cx="1800200" cy="16561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2204864"/>
            <a:ext cx="6400800" cy="2001376"/>
          </a:xfrm>
        </p:spPr>
        <p:txBody>
          <a:bodyPr>
            <a:normAutofit/>
          </a:bodyPr>
          <a:lstStyle/>
          <a:p>
            <a:pPr marL="45720" indent="0">
              <a:buNone/>
            </a:pPr>
            <a:r>
              <a:rPr lang="tr-TR" sz="3600" dirty="0" smtClean="0">
                <a:solidFill>
                  <a:srgbClr val="C00000"/>
                </a:solidFill>
                <a:latin typeface="Calibri" panose="020F0502020204030204" pitchFamily="34" charset="0"/>
              </a:rPr>
              <a:t>DERSİ AKTİF DİNLEYİN</a:t>
            </a:r>
            <a:endParaRPr lang="tr-TR" sz="3600" dirty="0">
              <a:solidFill>
                <a:srgbClr val="C00000"/>
              </a:solidFill>
              <a:latin typeface="Calibri" panose="020F0502020204030204" pitchFamily="34" charset="0"/>
            </a:endParaRPr>
          </a:p>
        </p:txBody>
      </p:sp>
      <p:pic>
        <p:nvPicPr>
          <p:cNvPr id="7170" name="Picture 2" descr="https://encrypted-tbn1.gstatic.com/images?q=tbn:ANd9GcReDnsG75HJcQiF4ogRvDk1qG9vKWx0rzdHD4RU7lEJh6hCut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284984"/>
            <a:ext cx="3228975"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658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764704"/>
            <a:ext cx="6264696" cy="4176464"/>
          </a:xfrm>
        </p:spPr>
        <p:txBody>
          <a:bodyPr>
            <a:normAutofit/>
          </a:bodyPr>
          <a:lstStyle/>
          <a:p>
            <a:pPr>
              <a:buFont typeface="Wingdings" panose="05000000000000000000" pitchFamily="2" charset="2"/>
              <a:buChar char="Ø"/>
            </a:pPr>
            <a:r>
              <a:rPr lang="tr-TR" sz="2000" dirty="0">
                <a:solidFill>
                  <a:schemeClr val="accent1">
                    <a:lumMod val="50000"/>
                  </a:schemeClr>
                </a:solidFill>
                <a:latin typeface="Calibri" panose="020F0502020204030204" pitchFamily="34" charset="0"/>
              </a:rPr>
              <a:t>Dinleme becerisi gelişmemiş olanların etkili not tutma becerileri de gelişemez. Çünkü dinleme ve not tutma birbirleriyle ilişkilidir.</a:t>
            </a:r>
          </a:p>
          <a:p>
            <a:pPr>
              <a:buFont typeface="Wingdings" panose="05000000000000000000" pitchFamily="2" charset="2"/>
              <a:buChar char="Ø"/>
            </a:pPr>
            <a:r>
              <a:rPr lang="tr-TR" altLang="tr-TR" sz="2000" dirty="0">
                <a:solidFill>
                  <a:schemeClr val="accent1">
                    <a:lumMod val="50000"/>
                  </a:schemeClr>
                </a:solidFill>
                <a:latin typeface="Calibri" panose="020F0502020204030204" pitchFamily="34" charset="0"/>
              </a:rPr>
              <a:t>Derste dinleyerek öğrenme, öğrencinin dersi kendi başına öğrenmesinden hem daha etkili hem de daha kısa sürer.</a:t>
            </a:r>
          </a:p>
          <a:p>
            <a:pPr>
              <a:buFont typeface="Wingdings" panose="05000000000000000000" pitchFamily="2" charset="2"/>
              <a:buChar char="Ø"/>
            </a:pPr>
            <a:r>
              <a:rPr lang="tr-TR" altLang="tr-TR"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İyi dinleyici olmak, aktif dinleme becerisi kazanmayı gerektirir. Aktif dinlemenin ön koşulu dinlemeye hazırlıklı olmaktır. Dinlemeye hazırlıklı olan öğrenci, derse hazırlıklı gelen, derste öğretmene soracağı soruları hazırlayarak gelen öğrencidir.</a:t>
            </a:r>
          </a:p>
          <a:p>
            <a:pPr marL="45720" indent="0">
              <a:buNone/>
            </a:pPr>
            <a:endParaRPr lang="tr-TR" dirty="0"/>
          </a:p>
        </p:txBody>
      </p:sp>
      <p:pic>
        <p:nvPicPr>
          <p:cNvPr id="8194" name="Picture 2" descr="http://www.zumbara.com/media/cache/service_full/media/service/13687/24375/d2c8e1dae7cfcfa400957fe28a2e6cf93a29cee6.jpg?de022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2144" y="4797152"/>
            <a:ext cx="1561281" cy="1303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25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1844824"/>
            <a:ext cx="6400800" cy="2361416"/>
          </a:xfrm>
        </p:spPr>
        <p:txBody>
          <a:bodyPr>
            <a:normAutofit/>
          </a:bodyPr>
          <a:lstStyle/>
          <a:p>
            <a:pPr marL="45720" indent="0" algn="ctr">
              <a:buNone/>
            </a:pPr>
            <a:r>
              <a:rPr lang="tr-TR" sz="3600" dirty="0" smtClean="0">
                <a:solidFill>
                  <a:srgbClr val="C00000"/>
                </a:solidFill>
                <a:latin typeface="Calibri" panose="020F0502020204030204" pitchFamily="34" charset="0"/>
              </a:rPr>
              <a:t>ÇALIŞMA ORTAMINIZI DÜZENLEYİN</a:t>
            </a:r>
            <a:endParaRPr lang="tr-TR" sz="3600" dirty="0">
              <a:solidFill>
                <a:srgbClr val="C00000"/>
              </a:solidFill>
              <a:latin typeface="Calibri" panose="020F0502020204030204" pitchFamily="34" charset="0"/>
            </a:endParaRPr>
          </a:p>
        </p:txBody>
      </p:sp>
      <p:pic>
        <p:nvPicPr>
          <p:cNvPr id="10242" name="Picture 2" descr="http://www.afacancocuk.com/gazete/images/Kategoriler/77/3_2005/a28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428999"/>
            <a:ext cx="1728192" cy="192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85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3568" y="836712"/>
            <a:ext cx="4968552" cy="5472608"/>
          </a:xfrm>
        </p:spPr>
        <p:txBody>
          <a:bodyPr>
            <a:normAutofit/>
          </a:bodyPr>
          <a:lstStyle/>
          <a:p>
            <a:pPr>
              <a:buNone/>
            </a:pPr>
            <a:r>
              <a:rPr lang="tr-TR" altLang="tr-TR" sz="2000" dirty="0" smtClean="0">
                <a:solidFill>
                  <a:schemeClr val="accent1">
                    <a:lumMod val="50000"/>
                  </a:schemeClr>
                </a:solidFill>
                <a:latin typeface="Calibri" panose="020F0502020204030204" pitchFamily="34" charset="0"/>
              </a:rPr>
              <a:t>1-Uygun </a:t>
            </a:r>
            <a:r>
              <a:rPr lang="tr-TR" altLang="tr-TR" sz="2000" dirty="0">
                <a:solidFill>
                  <a:schemeClr val="accent1">
                    <a:lumMod val="50000"/>
                  </a:schemeClr>
                </a:solidFill>
                <a:latin typeface="Calibri" panose="020F0502020204030204" pitchFamily="34" charset="0"/>
              </a:rPr>
              <a:t>bir çalışma ortamı, çalışmak için ayrılan zamandan en üst düzeyde verim sağlar. </a:t>
            </a:r>
          </a:p>
          <a:p>
            <a:pPr>
              <a:buNone/>
            </a:pPr>
            <a:r>
              <a:rPr lang="tr-TR" altLang="tr-TR" sz="2000" dirty="0">
                <a:solidFill>
                  <a:schemeClr val="accent1">
                    <a:lumMod val="50000"/>
                  </a:schemeClr>
                </a:solidFill>
                <a:latin typeface="Calibri" panose="020F0502020204030204" pitchFamily="34" charset="0"/>
              </a:rPr>
              <a:t>2-Çalışma odası iyi </a:t>
            </a:r>
            <a:r>
              <a:rPr lang="tr-TR" altLang="tr-TR" sz="2000" dirty="0" smtClean="0">
                <a:solidFill>
                  <a:schemeClr val="accent1">
                    <a:lumMod val="50000"/>
                  </a:schemeClr>
                </a:solidFill>
                <a:latin typeface="Calibri" panose="020F0502020204030204" pitchFamily="34" charset="0"/>
              </a:rPr>
              <a:t>havalandırılmış uygun </a:t>
            </a:r>
            <a:r>
              <a:rPr lang="tr-TR" altLang="tr-TR" sz="2000" dirty="0">
                <a:solidFill>
                  <a:schemeClr val="accent1">
                    <a:lumMod val="50000"/>
                  </a:schemeClr>
                </a:solidFill>
                <a:latin typeface="Calibri" panose="020F0502020204030204" pitchFamily="34" charset="0"/>
              </a:rPr>
              <a:t>ısıda ve iyi </a:t>
            </a:r>
            <a:r>
              <a:rPr lang="tr-TR" altLang="tr-TR" sz="2000" dirty="0" smtClean="0">
                <a:solidFill>
                  <a:schemeClr val="accent1">
                    <a:lumMod val="50000"/>
                  </a:schemeClr>
                </a:solidFill>
                <a:latin typeface="Calibri" panose="020F0502020204030204" pitchFamily="34" charset="0"/>
              </a:rPr>
              <a:t>aydınlatılmış </a:t>
            </a:r>
            <a:r>
              <a:rPr lang="tr-TR" altLang="tr-TR" sz="2000" dirty="0">
                <a:solidFill>
                  <a:schemeClr val="accent1">
                    <a:lumMod val="50000"/>
                  </a:schemeClr>
                </a:solidFill>
                <a:latin typeface="Calibri" panose="020F0502020204030204" pitchFamily="34" charset="0"/>
              </a:rPr>
              <a:t>olmalıdır</a:t>
            </a:r>
            <a:r>
              <a:rPr lang="tr-TR" altLang="tr-TR" sz="2000" dirty="0" smtClean="0">
                <a:solidFill>
                  <a:schemeClr val="accent1">
                    <a:lumMod val="50000"/>
                  </a:schemeClr>
                </a:solidFill>
                <a:latin typeface="Calibri" panose="020F0502020204030204" pitchFamily="34" charset="0"/>
              </a:rPr>
              <a:t>.</a:t>
            </a:r>
          </a:p>
          <a:p>
            <a:pPr>
              <a:lnSpc>
                <a:spcPct val="90000"/>
              </a:lnSpc>
              <a:buNone/>
            </a:pPr>
            <a:r>
              <a:rPr lang="tr-TR" altLang="tr-TR" sz="2000" dirty="0">
                <a:solidFill>
                  <a:schemeClr val="accent1">
                    <a:lumMod val="50000"/>
                  </a:schemeClr>
                </a:solidFill>
                <a:latin typeface="Calibri" panose="020F0502020204030204" pitchFamily="34" charset="0"/>
              </a:rPr>
              <a:t>3-Havalandırılmamış oda, oksijen eksikliği nedeniyle baş ağrısı yapar ve verimi düşürür.</a:t>
            </a:r>
          </a:p>
          <a:p>
            <a:pPr>
              <a:lnSpc>
                <a:spcPct val="90000"/>
              </a:lnSpc>
              <a:buNone/>
            </a:pPr>
            <a:r>
              <a:rPr lang="tr-TR" altLang="tr-TR" sz="2000" dirty="0">
                <a:solidFill>
                  <a:schemeClr val="accent1">
                    <a:lumMod val="50000"/>
                  </a:schemeClr>
                </a:solidFill>
                <a:latin typeface="Calibri" panose="020F0502020204030204" pitchFamily="34" charset="0"/>
              </a:rPr>
              <a:t>4- Çalışma ortamı sessiz olmalıdır. Dışardan gelen gürültü, ses, radyo ve </a:t>
            </a:r>
            <a:r>
              <a:rPr lang="tr-TR" altLang="tr-TR" sz="2000" dirty="0" err="1">
                <a:solidFill>
                  <a:schemeClr val="accent1">
                    <a:lumMod val="50000"/>
                  </a:schemeClr>
                </a:solidFill>
                <a:latin typeface="Calibri" panose="020F0502020204030204" pitchFamily="34" charset="0"/>
              </a:rPr>
              <a:t>tv</a:t>
            </a:r>
            <a:r>
              <a:rPr lang="tr-TR" altLang="tr-TR" sz="2000" dirty="0">
                <a:solidFill>
                  <a:schemeClr val="accent1">
                    <a:lumMod val="50000"/>
                  </a:schemeClr>
                </a:solidFill>
                <a:latin typeface="Calibri" panose="020F0502020204030204" pitchFamily="34" charset="0"/>
              </a:rPr>
              <a:t>. sesi dikkatin dağılmasına neden olur.   </a:t>
            </a:r>
          </a:p>
          <a:p>
            <a:pPr>
              <a:lnSpc>
                <a:spcPct val="90000"/>
              </a:lnSpc>
              <a:buNone/>
            </a:pPr>
            <a:r>
              <a:rPr lang="tr-TR" altLang="tr-TR" sz="2000" dirty="0">
                <a:solidFill>
                  <a:schemeClr val="accent1">
                    <a:lumMod val="50000"/>
                  </a:schemeClr>
                </a:solidFill>
                <a:latin typeface="Calibri" panose="020F0502020204030204" pitchFamily="34" charset="0"/>
              </a:rPr>
              <a:t>5-Ders mutlaka çalışma masasında çalışılmalıdır ve masa kişinin boyuna uygun yükseklikte olmalıdır.</a:t>
            </a:r>
          </a:p>
          <a:p>
            <a:pPr>
              <a:buNone/>
            </a:pPr>
            <a:endParaRPr lang="tr-TR" altLang="tr-TR" sz="2000" dirty="0">
              <a:solidFill>
                <a:schemeClr val="accent1">
                  <a:lumMod val="50000"/>
                </a:schemeClr>
              </a:solidFill>
              <a:latin typeface="Comic Sans MS" panose="030F0702030302020204" pitchFamily="66" charset="0"/>
            </a:endParaRPr>
          </a:p>
          <a:p>
            <a:pPr marL="45720" indent="0">
              <a:buNone/>
            </a:pPr>
            <a:endParaRPr lang="tr-TR" dirty="0"/>
          </a:p>
        </p:txBody>
      </p:sp>
      <p:pic>
        <p:nvPicPr>
          <p:cNvPr id="11268" name="Picture 4" descr="http://galeri4.uludagsozluk.com/107/en-iyi-ders-%C3%A7al%C4%B1%C5%9Fma-pozisyonu_1864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6015" y="980728"/>
            <a:ext cx="295578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585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53336" cy="4353664"/>
          </a:xfrm>
        </p:spPr>
        <p:txBody>
          <a:bodyPr>
            <a:normAutofit/>
          </a:bodyPr>
          <a:lstStyle/>
          <a:p>
            <a:pPr>
              <a:lnSpc>
                <a:spcPct val="90000"/>
              </a:lnSpc>
              <a:buNone/>
            </a:pPr>
            <a:r>
              <a:rPr lang="tr-TR" altLang="tr-TR" sz="2000" dirty="0">
                <a:solidFill>
                  <a:schemeClr val="accent1">
                    <a:lumMod val="50000"/>
                  </a:schemeClr>
                </a:solidFill>
                <a:latin typeface="Calibri" panose="020F0502020204030204" pitchFamily="34" charset="0"/>
              </a:rPr>
              <a:t>6-Dersle ilgili tüm kitap defter, materyaller masa üzerinde bulundurulmalıdır.</a:t>
            </a:r>
          </a:p>
          <a:p>
            <a:pPr>
              <a:lnSpc>
                <a:spcPct val="90000"/>
              </a:lnSpc>
              <a:buNone/>
            </a:pPr>
            <a:r>
              <a:rPr lang="tr-TR" altLang="tr-TR" sz="2000" dirty="0">
                <a:solidFill>
                  <a:schemeClr val="accent1">
                    <a:lumMod val="50000"/>
                  </a:schemeClr>
                </a:solidFill>
                <a:latin typeface="Calibri" panose="020F0502020204030204" pitchFamily="34" charset="0"/>
              </a:rPr>
              <a:t>7-Sandalye dik oturmaya uygun olmalı, geriye yaslanan veya sallanan şekilde olmamalıdır.</a:t>
            </a:r>
          </a:p>
          <a:p>
            <a:pPr>
              <a:lnSpc>
                <a:spcPct val="90000"/>
              </a:lnSpc>
              <a:buNone/>
            </a:pPr>
            <a:r>
              <a:rPr lang="tr-TR" altLang="tr-TR" sz="2000" dirty="0">
                <a:solidFill>
                  <a:schemeClr val="accent1">
                    <a:lumMod val="50000"/>
                  </a:schemeClr>
                </a:solidFill>
                <a:latin typeface="Calibri" panose="020F0502020204030204" pitchFamily="34" charset="0"/>
              </a:rPr>
              <a:t>8-Çalışma masasının etrafında öğrencinin dikkatini dağıtacak resim, ışık olmamalıdır. </a:t>
            </a:r>
            <a:endParaRPr lang="tr-TR" altLang="tr-TR" sz="2000" dirty="0" smtClean="0">
              <a:solidFill>
                <a:schemeClr val="accent1">
                  <a:lumMod val="50000"/>
                </a:schemeClr>
              </a:solidFill>
              <a:latin typeface="Calibri" panose="020F0502020204030204" pitchFamily="34" charset="0"/>
            </a:endParaRPr>
          </a:p>
          <a:p>
            <a:pPr>
              <a:buNone/>
            </a:pPr>
            <a:r>
              <a:rPr lang="tr-TR" altLang="tr-TR" sz="2000" dirty="0">
                <a:solidFill>
                  <a:schemeClr val="accent1">
                    <a:lumMod val="50000"/>
                  </a:schemeClr>
                </a:solidFill>
                <a:latin typeface="Calibri" panose="020F0502020204030204" pitchFamily="34" charset="0"/>
              </a:rPr>
              <a:t>9-Çalışma masasında </a:t>
            </a:r>
            <a:r>
              <a:rPr lang="tr-TR" altLang="tr-TR" sz="2000" dirty="0" smtClean="0">
                <a:solidFill>
                  <a:schemeClr val="accent1">
                    <a:lumMod val="50000"/>
                  </a:schemeClr>
                </a:solidFill>
                <a:latin typeface="Calibri" panose="020F0502020204030204" pitchFamily="34" charset="0"/>
              </a:rPr>
              <a:t>ders çalışma dışındaki etkinlikler yapılmamalıdır.</a:t>
            </a:r>
          </a:p>
          <a:p>
            <a:pPr>
              <a:buNone/>
            </a:pPr>
            <a:r>
              <a:rPr lang="tr-TR" altLang="tr-TR" sz="2000" dirty="0" smtClean="0">
                <a:solidFill>
                  <a:schemeClr val="accent1">
                    <a:lumMod val="50000"/>
                  </a:schemeClr>
                </a:solidFill>
                <a:latin typeface="Calibri" panose="020F0502020204030204" pitchFamily="34" charset="0"/>
              </a:rPr>
              <a:t>10-Yatarak </a:t>
            </a:r>
            <a:r>
              <a:rPr lang="tr-TR" altLang="tr-TR" sz="2000" dirty="0">
                <a:solidFill>
                  <a:schemeClr val="accent1">
                    <a:lumMod val="50000"/>
                  </a:schemeClr>
                </a:solidFill>
                <a:latin typeface="Calibri" panose="020F0502020204030204" pitchFamily="34" charset="0"/>
              </a:rPr>
              <a:t>ve müzikle ders çalışmak zaman öldürmekten başka bir anlam ifade etmemektedir. </a:t>
            </a:r>
          </a:p>
          <a:p>
            <a:pPr>
              <a:lnSpc>
                <a:spcPct val="90000"/>
              </a:lnSpc>
              <a:buNone/>
            </a:pPr>
            <a:endParaRPr lang="tr-TR" altLang="tr-TR" sz="2000" dirty="0">
              <a:solidFill>
                <a:schemeClr val="accent1">
                  <a:lumMod val="50000"/>
                </a:schemeClr>
              </a:solidFill>
              <a:latin typeface="Calibri" panose="020F0502020204030204" pitchFamily="34" charset="0"/>
            </a:endParaRPr>
          </a:p>
          <a:p>
            <a:pPr marL="45720" indent="0">
              <a:buNone/>
            </a:pPr>
            <a:endParaRPr lang="tr-TR" dirty="0"/>
          </a:p>
        </p:txBody>
      </p:sp>
      <p:pic>
        <p:nvPicPr>
          <p:cNvPr id="4" name="Picture 5" descr="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559107"/>
            <a:ext cx="1940421" cy="136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yet.com.tr/wp-content/uploads/2014/01/terc%C3%BCman_ve_ortam-300x2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4482081"/>
            <a:ext cx="1944216" cy="1441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99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331640" y="1340768"/>
            <a:ext cx="6048672" cy="2937480"/>
          </a:xfrm>
        </p:spPr>
        <p:txBody>
          <a:bodyPr/>
          <a:lstStyle/>
          <a:p>
            <a:pPr marL="45720" indent="0" algn="just">
              <a:buNone/>
            </a:pPr>
            <a:r>
              <a:rPr lang="tr-TR" altLang="tr-TR" sz="2800" dirty="0">
                <a:solidFill>
                  <a:schemeClr val="accent6">
                    <a:lumMod val="75000"/>
                  </a:schemeClr>
                </a:solidFill>
                <a:latin typeface="Calibri" panose="020F0502020204030204" pitchFamily="34" charset="0"/>
              </a:rPr>
              <a:t>Sınavlarda başarıya ulaşmak, bunu yaparken okul eğitimini ve sınavlara hazırlığı bir arada ve uyumlu bir şekilde götürmek için «VERİMLİ ÇALIŞMA» gerekir. </a:t>
            </a:r>
          </a:p>
          <a:p>
            <a:pPr marL="45720" indent="0">
              <a:buNone/>
            </a:pPr>
            <a:endParaRPr lang="tr-TR" dirty="0"/>
          </a:p>
        </p:txBody>
      </p:sp>
      <p:pic>
        <p:nvPicPr>
          <p:cNvPr id="1026" name="Picture 2" descr="http://www.ogrenmen.com/wp-content/uploads/2014/07/ba%C5%9Far%C4%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3861048"/>
            <a:ext cx="2664296" cy="21841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483768" y="836712"/>
            <a:ext cx="5472608" cy="4824536"/>
          </a:xfrm>
        </p:spPr>
        <p:txBody>
          <a:bodyPr/>
          <a:lstStyle/>
          <a:p>
            <a:pPr marL="45720" indent="0">
              <a:buNone/>
            </a:pPr>
            <a:r>
              <a:rPr lang="tr-TR" altLang="tr-TR" sz="2000" dirty="0">
                <a:solidFill>
                  <a:srgbClr val="C00000"/>
                </a:solidFill>
                <a:latin typeface="Calibri" panose="020F0502020204030204" pitchFamily="34" charset="0"/>
              </a:rPr>
              <a:t>Peki ders çalışmayı etkileyen olumsuz faktörler nelerdir</a:t>
            </a:r>
            <a:r>
              <a:rPr lang="tr-TR" altLang="tr-TR" sz="2000" dirty="0" smtClean="0">
                <a:solidFill>
                  <a:srgbClr val="C00000"/>
                </a:solidFill>
                <a:latin typeface="Calibri" panose="020F0502020204030204" pitchFamily="34" charset="0"/>
              </a:rPr>
              <a:t>?</a:t>
            </a:r>
          </a:p>
          <a:p>
            <a:r>
              <a:rPr lang="tr-TR" altLang="tr-TR" sz="2000" dirty="0" smtClean="0">
                <a:solidFill>
                  <a:schemeClr val="accent1">
                    <a:lumMod val="50000"/>
                  </a:schemeClr>
                </a:solidFill>
                <a:latin typeface="Calibri" panose="020F0502020204030204" pitchFamily="34" charset="0"/>
              </a:rPr>
              <a:t>Hayal </a:t>
            </a:r>
            <a:r>
              <a:rPr lang="tr-TR" altLang="tr-TR" sz="2000" dirty="0">
                <a:solidFill>
                  <a:schemeClr val="accent1">
                    <a:lumMod val="50000"/>
                  </a:schemeClr>
                </a:solidFill>
                <a:latin typeface="Calibri" panose="020F0502020204030204" pitchFamily="34" charset="0"/>
              </a:rPr>
              <a:t>kurmak</a:t>
            </a:r>
          </a:p>
          <a:p>
            <a:r>
              <a:rPr lang="tr-TR" altLang="tr-TR" sz="2000" dirty="0" smtClean="0">
                <a:solidFill>
                  <a:schemeClr val="accent1">
                    <a:lumMod val="50000"/>
                  </a:schemeClr>
                </a:solidFill>
                <a:latin typeface="Calibri" panose="020F0502020204030204" pitchFamily="34" charset="0"/>
              </a:rPr>
              <a:t>Başarısızlığa </a:t>
            </a:r>
            <a:r>
              <a:rPr lang="tr-TR" altLang="tr-TR" sz="2000" dirty="0">
                <a:solidFill>
                  <a:schemeClr val="accent1">
                    <a:lumMod val="50000"/>
                  </a:schemeClr>
                </a:solidFill>
                <a:latin typeface="Calibri" panose="020F0502020204030204" pitchFamily="34" charset="0"/>
              </a:rPr>
              <a:t>dayalı endişeler</a:t>
            </a:r>
          </a:p>
          <a:p>
            <a:r>
              <a:rPr lang="tr-TR" altLang="tr-TR" sz="2000" dirty="0" smtClean="0">
                <a:solidFill>
                  <a:schemeClr val="accent1">
                    <a:lumMod val="50000"/>
                  </a:schemeClr>
                </a:solidFill>
                <a:latin typeface="Calibri" panose="020F0502020204030204" pitchFamily="34" charset="0"/>
              </a:rPr>
              <a:t>Çalışma </a:t>
            </a:r>
            <a:r>
              <a:rPr lang="tr-TR" altLang="tr-TR" sz="2000" dirty="0">
                <a:solidFill>
                  <a:schemeClr val="accent1">
                    <a:lumMod val="50000"/>
                  </a:schemeClr>
                </a:solidFill>
                <a:latin typeface="Calibri" panose="020F0502020204030204" pitchFamily="34" charset="0"/>
              </a:rPr>
              <a:t>odasında poster ve resimlerin dikkati dağıtması</a:t>
            </a:r>
          </a:p>
          <a:p>
            <a:r>
              <a:rPr lang="tr-TR" altLang="tr-TR" sz="2000" dirty="0" smtClean="0">
                <a:solidFill>
                  <a:schemeClr val="accent1">
                    <a:lumMod val="50000"/>
                  </a:schemeClr>
                </a:solidFill>
                <a:latin typeface="Calibri" panose="020F0502020204030204" pitchFamily="34" charset="0"/>
              </a:rPr>
              <a:t>Yatarak </a:t>
            </a:r>
            <a:r>
              <a:rPr lang="tr-TR" altLang="tr-TR" sz="2000" dirty="0">
                <a:solidFill>
                  <a:schemeClr val="accent1">
                    <a:lumMod val="50000"/>
                  </a:schemeClr>
                </a:solidFill>
                <a:latin typeface="Calibri" panose="020F0502020204030204" pitchFamily="34" charset="0"/>
              </a:rPr>
              <a:t>çalışmak</a:t>
            </a:r>
          </a:p>
          <a:p>
            <a:r>
              <a:rPr lang="tr-TR" altLang="tr-TR" sz="2000" dirty="0" smtClean="0">
                <a:solidFill>
                  <a:schemeClr val="accent1">
                    <a:lumMod val="50000"/>
                  </a:schemeClr>
                </a:solidFill>
                <a:latin typeface="Calibri" panose="020F0502020204030204" pitchFamily="34" charset="0"/>
              </a:rPr>
              <a:t>Müzik </a:t>
            </a:r>
            <a:r>
              <a:rPr lang="tr-TR" altLang="tr-TR" sz="2000" dirty="0">
                <a:solidFill>
                  <a:schemeClr val="accent1">
                    <a:lumMod val="50000"/>
                  </a:schemeClr>
                </a:solidFill>
                <a:latin typeface="Calibri" panose="020F0502020204030204" pitchFamily="34" charset="0"/>
              </a:rPr>
              <a:t>dinleyerek çalışmak</a:t>
            </a:r>
          </a:p>
          <a:p>
            <a:r>
              <a:rPr lang="tr-TR" altLang="tr-TR" sz="2000" dirty="0" smtClean="0">
                <a:solidFill>
                  <a:schemeClr val="accent1">
                    <a:lumMod val="50000"/>
                  </a:schemeClr>
                </a:solidFill>
                <a:latin typeface="Calibri" panose="020F0502020204030204" pitchFamily="34" charset="0"/>
              </a:rPr>
              <a:t>Televizyon </a:t>
            </a:r>
            <a:r>
              <a:rPr lang="tr-TR" altLang="tr-TR" sz="2000" dirty="0">
                <a:solidFill>
                  <a:schemeClr val="accent1">
                    <a:lumMod val="50000"/>
                  </a:schemeClr>
                </a:solidFill>
                <a:latin typeface="Calibri" panose="020F0502020204030204" pitchFamily="34" charset="0"/>
              </a:rPr>
              <a:t>izleyerek çalışmak</a:t>
            </a:r>
          </a:p>
          <a:p>
            <a:r>
              <a:rPr lang="tr-TR" altLang="tr-TR" sz="2000" dirty="0" smtClean="0">
                <a:solidFill>
                  <a:schemeClr val="accent1">
                    <a:lumMod val="50000"/>
                  </a:schemeClr>
                </a:solidFill>
                <a:latin typeface="Calibri" panose="020F0502020204030204" pitchFamily="34" charset="0"/>
              </a:rPr>
              <a:t>Telefonla </a:t>
            </a:r>
            <a:r>
              <a:rPr lang="tr-TR" altLang="tr-TR" sz="2000" dirty="0">
                <a:solidFill>
                  <a:schemeClr val="accent1">
                    <a:lumMod val="50000"/>
                  </a:schemeClr>
                </a:solidFill>
                <a:latin typeface="Calibri" panose="020F0502020204030204" pitchFamily="34" charset="0"/>
              </a:rPr>
              <a:t>çok zaman harcamak</a:t>
            </a:r>
          </a:p>
          <a:p>
            <a:pPr marL="45720" indent="0">
              <a:buNone/>
            </a:pPr>
            <a:endParaRPr lang="tr-TR" altLang="tr-TR" sz="2000" dirty="0">
              <a:solidFill>
                <a:srgbClr val="C00000"/>
              </a:solidFill>
              <a:latin typeface="Comic Sans MS" pitchFamily="66" charset="0"/>
            </a:endParaRPr>
          </a:p>
          <a:p>
            <a:pPr marL="45720" indent="0">
              <a:buNone/>
            </a:pPr>
            <a:endParaRPr lang="tr-TR" dirty="0"/>
          </a:p>
        </p:txBody>
      </p:sp>
      <p:pic>
        <p:nvPicPr>
          <p:cNvPr id="4" name="Picture 4" descr="C:\Users\MEB\AppData\Local\Microsoft\Windows\Temporary Internet Files\Content.IE5\H0O0RSZW\MC9004375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92695"/>
            <a:ext cx="1656184" cy="18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024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4077072"/>
            <a:ext cx="6525344" cy="1080120"/>
          </a:xfrm>
        </p:spPr>
        <p:txBody>
          <a:bodyPr>
            <a:noAutofit/>
          </a:bodyPr>
          <a:lstStyle/>
          <a:p>
            <a:pPr marL="45720" indent="0">
              <a:buNone/>
            </a:pPr>
            <a:r>
              <a:rPr lang="tr-TR" sz="3200" b="1" dirty="0" smtClean="0">
                <a:solidFill>
                  <a:srgbClr val="C00000"/>
                </a:solidFill>
                <a:latin typeface="Comic Sans MS" panose="030F0702030302020204" pitchFamily="66" charset="0"/>
              </a:rPr>
              <a:t>ÖĞRENME STİLLERİ</a:t>
            </a:r>
            <a:endParaRPr lang="tr-TR" sz="3200" b="1" dirty="0">
              <a:solidFill>
                <a:srgbClr val="C00000"/>
              </a:solidFill>
              <a:latin typeface="Comic Sans MS" panose="030F0702030302020204" pitchFamily="66" charset="0"/>
            </a:endParaRPr>
          </a:p>
        </p:txBody>
      </p:sp>
      <p:pic>
        <p:nvPicPr>
          <p:cNvPr id="12290" name="Picture 2" descr="http://mebk12.meb.gov.tr/meb_iys_dosyalar/63/09/972531/resimler/2013_11/22084333_indi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1151588"/>
            <a:ext cx="3456383" cy="218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58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64704"/>
            <a:ext cx="6400800" cy="4968552"/>
          </a:xfrm>
        </p:spPr>
        <p:txBody>
          <a:bodyPr/>
          <a:lstStyle/>
          <a:p>
            <a:pPr>
              <a:buFont typeface="Wingdings" panose="05000000000000000000" pitchFamily="2" charset="2"/>
              <a:buChar char="Ø"/>
            </a:pPr>
            <a:r>
              <a:rPr lang="tr-TR" b="1" dirty="0" smtClean="0">
                <a:solidFill>
                  <a:srgbClr val="C00000"/>
                </a:solidFill>
                <a:latin typeface="Calibri" panose="020F0502020204030204" pitchFamily="34" charset="0"/>
              </a:rPr>
              <a:t> Öğrenme </a:t>
            </a:r>
            <a:r>
              <a:rPr lang="tr-TR" b="1" dirty="0">
                <a:solidFill>
                  <a:srgbClr val="C00000"/>
                </a:solidFill>
                <a:latin typeface="Calibri" panose="020F0502020204030204" pitchFamily="34" charset="0"/>
              </a:rPr>
              <a:t>Stilleri</a:t>
            </a:r>
            <a:r>
              <a:rPr lang="tr-TR" dirty="0">
                <a:solidFill>
                  <a:srgbClr val="C00000"/>
                </a:solidFill>
                <a:latin typeface="Calibri" panose="020F0502020204030204" pitchFamily="34" charset="0"/>
              </a:rPr>
              <a:t> </a:t>
            </a:r>
            <a:r>
              <a:rPr lang="tr-TR" dirty="0">
                <a:latin typeface="Calibri" panose="020F0502020204030204" pitchFamily="34" charset="0"/>
              </a:rPr>
              <a:t>her bir öğrencinin yeni ve zor bilgiyi öğrenmeye hazırlanırken, öğrenirken ve hatırlarken farklı ve kendilerine özgü yollar </a:t>
            </a:r>
            <a:r>
              <a:rPr lang="tr-TR" dirty="0" smtClean="0">
                <a:latin typeface="Calibri" panose="020F0502020204030204" pitchFamily="34" charset="0"/>
              </a:rPr>
              <a:t>kullanmasıdır.</a:t>
            </a:r>
          </a:p>
          <a:p>
            <a:pPr marL="45720" indent="0">
              <a:buNone/>
            </a:pPr>
            <a:endParaRPr lang="tr-TR" dirty="0" smtClean="0">
              <a:latin typeface="Calibri" panose="020F0502020204030204" pitchFamily="34" charset="0"/>
            </a:endParaRPr>
          </a:p>
          <a:p>
            <a:pPr>
              <a:buFont typeface="Wingdings" panose="05000000000000000000" pitchFamily="2" charset="2"/>
              <a:buChar char="Ø"/>
            </a:pPr>
            <a:r>
              <a:rPr lang="tr-TR" dirty="0">
                <a:latin typeface="Calibri" panose="020F0502020204030204" pitchFamily="34" charset="0"/>
              </a:rPr>
              <a:t>Eğer bireylerin öğrenme stillerinin ne olduğu belirlenirse, bu bireylerin nasıl öğrenebileceği ve onlara yönelik nasıl bir öğretim planlanacağı da daha kolay bir biçimde kestirilebilir. </a:t>
            </a:r>
          </a:p>
          <a:p>
            <a:pPr marL="45720" indent="0">
              <a:buNone/>
            </a:pPr>
            <a:endParaRPr lang="tr-TR" dirty="0">
              <a:latin typeface="Calibri" panose="020F0502020204030204" pitchFamily="34" charset="0"/>
            </a:endParaRPr>
          </a:p>
        </p:txBody>
      </p:sp>
      <p:pic>
        <p:nvPicPr>
          <p:cNvPr id="13314" name="Picture 2" descr="http://www.elyazim.com/wp-content/uploads/2014/08/rehberlik-coklu-ze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141474"/>
            <a:ext cx="2502024" cy="19182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76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647200" y="908720"/>
            <a:ext cx="5996136" cy="3888432"/>
          </a:xfrm>
        </p:spPr>
        <p:txBody>
          <a:bodyPr/>
          <a:lstStyle/>
          <a:p>
            <a:pPr marL="45720" indent="0" algn="ctr">
              <a:buNone/>
            </a:pPr>
            <a:r>
              <a:rPr lang="tr-TR" sz="2800" dirty="0">
                <a:latin typeface="Calibri" panose="020F0502020204030204" pitchFamily="34" charset="0"/>
              </a:rPr>
              <a:t>Öğrenme stillerini temelde üç ana özellikte toplayabiliriz. Bunlar</a:t>
            </a:r>
            <a:r>
              <a:rPr lang="tr-TR" sz="2800" dirty="0" smtClean="0">
                <a:latin typeface="Calibri" panose="020F0502020204030204" pitchFamily="34" charset="0"/>
              </a:rPr>
              <a:t>;</a:t>
            </a:r>
          </a:p>
          <a:p>
            <a:pPr marL="45720" indent="0" algn="ctr">
              <a:buNone/>
            </a:pPr>
            <a:r>
              <a:rPr lang="tr-TR" sz="2800" b="1" dirty="0" smtClean="0">
                <a:solidFill>
                  <a:srgbClr val="C00000"/>
                </a:solidFill>
                <a:latin typeface="Calibri" panose="020F0502020204030204" pitchFamily="34" charset="0"/>
              </a:rPr>
              <a:t>GÖRSEL</a:t>
            </a:r>
            <a:r>
              <a:rPr lang="tr-TR" sz="2800" b="1" dirty="0">
                <a:solidFill>
                  <a:srgbClr val="C00000"/>
                </a:solidFill>
                <a:latin typeface="Calibri" panose="020F0502020204030204" pitchFamily="34" charset="0"/>
              </a:rPr>
              <a:t>, İŞİTSEL, KİNESTETİK</a:t>
            </a:r>
            <a:r>
              <a:rPr lang="tr-TR" sz="2800" b="1" dirty="0" smtClean="0">
                <a:solidFill>
                  <a:srgbClr val="C00000"/>
                </a:solidFill>
                <a:latin typeface="Calibri" panose="020F0502020204030204" pitchFamily="34" charset="0"/>
              </a:rPr>
              <a:t>.</a:t>
            </a:r>
          </a:p>
          <a:p>
            <a:pPr marL="45720" indent="0" algn="ctr">
              <a:buNone/>
            </a:pPr>
            <a:endParaRPr lang="tr-TR" sz="2800" b="1" dirty="0">
              <a:solidFill>
                <a:srgbClr val="C00000"/>
              </a:solidFill>
              <a:latin typeface="Calibri" panose="020F0502020204030204" pitchFamily="34" charset="0"/>
            </a:endParaRPr>
          </a:p>
          <a:p>
            <a:pPr marL="45720" indent="0" algn="ctr">
              <a:buNone/>
            </a:pPr>
            <a:r>
              <a:rPr lang="tr-TR" sz="2800" b="1" dirty="0" smtClean="0">
                <a:latin typeface="Calibri" panose="020F0502020204030204" pitchFamily="34" charset="0"/>
              </a:rPr>
              <a:t> </a:t>
            </a:r>
            <a:r>
              <a:rPr lang="tr-TR" sz="2800" dirty="0">
                <a:latin typeface="Calibri" panose="020F0502020204030204" pitchFamily="34" charset="0"/>
              </a:rPr>
              <a:t>Çoğunlukla biri ağırlıklı olmak üzere her üç öğrenme stiline de sahip olabiliriz.</a:t>
            </a:r>
          </a:p>
          <a:p>
            <a:pPr marL="45720" indent="0">
              <a:buNone/>
            </a:pPr>
            <a:endParaRPr lang="tr-TR" dirty="0"/>
          </a:p>
          <a:p>
            <a:endParaRPr lang="tr-TR" dirty="0"/>
          </a:p>
        </p:txBody>
      </p:sp>
      <p:pic>
        <p:nvPicPr>
          <p:cNvPr id="14338" name="Picture 2" descr="http://www.fatihokullari.k12.tr/files/images/28145/orj/y%C3%BCzde%20on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221088"/>
            <a:ext cx="180020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598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43608" y="980728"/>
            <a:ext cx="7334605" cy="4410824"/>
          </a:xfrm>
        </p:spPr>
        <p:txBody>
          <a:bodyPr>
            <a:normAutofit/>
          </a:bodyPr>
          <a:lstStyle/>
          <a:p>
            <a:r>
              <a:rPr lang="tr-TR" dirty="0">
                <a:latin typeface="Calibri" panose="020F0502020204030204" pitchFamily="34" charset="0"/>
              </a:rPr>
              <a:t>Bir öğrenme stili bir diğerinden iyi veya kötü değildir. Herkes yaşamı boyunca tüm stilleri kullanmakta ancak bir tanesini daha fazla tercih etmektedir.</a:t>
            </a:r>
          </a:p>
          <a:p>
            <a:pPr marL="45720" indent="0">
              <a:buNone/>
            </a:pPr>
            <a:r>
              <a:rPr lang="tr-TR" dirty="0">
                <a:latin typeface="Calibri" panose="020F0502020204030204" pitchFamily="34" charset="0"/>
              </a:rPr>
              <a:t> </a:t>
            </a:r>
          </a:p>
          <a:p>
            <a:pPr>
              <a:buNone/>
            </a:pPr>
            <a:r>
              <a:rPr lang="tr-TR" dirty="0" smtClean="0">
                <a:solidFill>
                  <a:srgbClr val="7030A0"/>
                </a:solidFill>
                <a:latin typeface="Calibri" panose="020F0502020204030204" pitchFamily="34" charset="0"/>
              </a:rPr>
              <a:t>   </a:t>
            </a:r>
            <a:r>
              <a:rPr lang="tr-TR" dirty="0" smtClean="0">
                <a:solidFill>
                  <a:srgbClr val="7030A0"/>
                </a:solidFill>
                <a:effectLst>
                  <a:outerShdw blurRad="38100" dist="38100" dir="2700000" algn="tl">
                    <a:srgbClr val="000000">
                      <a:alpha val="43137"/>
                    </a:srgbClr>
                  </a:outerShdw>
                </a:effectLst>
                <a:latin typeface="Calibri" panose="020F0502020204030204" pitchFamily="34" charset="0"/>
              </a:rPr>
              <a:t>Aşağıdaki </a:t>
            </a:r>
            <a:r>
              <a:rPr lang="tr-TR" dirty="0">
                <a:solidFill>
                  <a:srgbClr val="7030A0"/>
                </a:solidFill>
                <a:effectLst>
                  <a:outerShdw blurRad="38100" dist="38100" dir="2700000" algn="tl">
                    <a:srgbClr val="000000">
                      <a:alpha val="43137"/>
                    </a:srgbClr>
                  </a:outerShdw>
                </a:effectLst>
                <a:latin typeface="Calibri" panose="020F0502020204030204" pitchFamily="34" charset="0"/>
              </a:rPr>
              <a:t>özelliklere baktığınızda </a:t>
            </a:r>
            <a:r>
              <a:rPr lang="tr-TR" dirty="0" smtClean="0">
                <a:solidFill>
                  <a:srgbClr val="7030A0"/>
                </a:solidFill>
                <a:effectLst>
                  <a:outerShdw blurRad="38100" dist="38100" dir="2700000" algn="tl">
                    <a:srgbClr val="000000">
                      <a:alpha val="43137"/>
                    </a:srgbClr>
                  </a:outerShdw>
                </a:effectLst>
                <a:latin typeface="Calibri" panose="020F0502020204030204" pitchFamily="34" charset="0"/>
              </a:rPr>
              <a:t> ağırlıklı kullandığınız </a:t>
            </a:r>
            <a:r>
              <a:rPr lang="tr-TR" dirty="0">
                <a:solidFill>
                  <a:srgbClr val="7030A0"/>
                </a:solidFill>
                <a:effectLst>
                  <a:outerShdw blurRad="38100" dist="38100" dir="2700000" algn="tl">
                    <a:srgbClr val="000000">
                      <a:alpha val="43137"/>
                    </a:srgbClr>
                  </a:outerShdw>
                </a:effectLst>
                <a:latin typeface="Calibri" panose="020F0502020204030204" pitchFamily="34" charset="0"/>
              </a:rPr>
              <a:t>öğrenme stilinin ne olduğu ile ilgili yaklaşık bir fikir </a:t>
            </a:r>
            <a:r>
              <a:rPr lang="tr-TR" dirty="0" smtClean="0">
                <a:solidFill>
                  <a:srgbClr val="7030A0"/>
                </a:solidFill>
                <a:effectLst>
                  <a:outerShdw blurRad="38100" dist="38100" dir="2700000" algn="tl">
                    <a:srgbClr val="000000">
                      <a:alpha val="43137"/>
                    </a:srgbClr>
                  </a:outerShdw>
                </a:effectLst>
                <a:latin typeface="Calibri" panose="020F0502020204030204" pitchFamily="34" charset="0"/>
              </a:rPr>
              <a:t>sahibi olarak kendinize uygun öğrenme yöntemini uygulayabilirsiniz.</a:t>
            </a:r>
            <a:endParaRPr lang="tr-TR" dirty="0">
              <a:solidFill>
                <a:srgbClr val="7030A0"/>
              </a:solidFill>
              <a:effectLst>
                <a:outerShdw blurRad="38100" dist="38100" dir="2700000" algn="tl">
                  <a:srgbClr val="000000">
                    <a:alpha val="43137"/>
                  </a:srgbClr>
                </a:outerShdw>
              </a:effectLst>
              <a:latin typeface="Calibri" panose="020F0502020204030204" pitchFamily="34" charset="0"/>
            </a:endParaRPr>
          </a:p>
          <a:p>
            <a:pPr marL="45720" indent="0">
              <a:buNone/>
            </a:pPr>
            <a:endParaRPr lang="tr-TR" dirty="0"/>
          </a:p>
        </p:txBody>
      </p:sp>
      <p:pic>
        <p:nvPicPr>
          <p:cNvPr id="15362" name="Picture 2" descr="http://istpsikodrama.com.tr/galeri/thumb-ders_%C3%A7al%C4%B1%C5%9Fma_foto-13505529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221088"/>
            <a:ext cx="1206336" cy="122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74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00800" cy="4857720"/>
          </a:xfrm>
        </p:spPr>
        <p:txBody>
          <a:bodyPr>
            <a:normAutofit/>
          </a:bodyPr>
          <a:lstStyle/>
          <a:p>
            <a:pPr marL="45720" indent="0">
              <a:buNone/>
            </a:pPr>
            <a:r>
              <a:rPr lang="tr-TR" sz="2400" b="1" dirty="0">
                <a:solidFill>
                  <a:srgbClr val="C00000"/>
                </a:solidFill>
                <a:latin typeface="Calibri" panose="020F0502020204030204" pitchFamily="34" charset="0"/>
              </a:rPr>
              <a:t>GÖRSEL </a:t>
            </a:r>
            <a:r>
              <a:rPr lang="tr-TR" sz="2400" b="1" dirty="0" smtClean="0">
                <a:solidFill>
                  <a:srgbClr val="C00000"/>
                </a:solidFill>
                <a:latin typeface="Calibri" panose="020F0502020204030204" pitchFamily="34" charset="0"/>
              </a:rPr>
              <a:t>ÖĞRENCİLERİN ÖZELLİKLERİ</a:t>
            </a:r>
            <a:endParaRPr lang="tr-TR" sz="2400" dirty="0">
              <a:solidFill>
                <a:srgbClr val="C00000"/>
              </a:solidFill>
              <a:latin typeface="Calibri" panose="020F0502020204030204" pitchFamily="34" charset="0"/>
            </a:endParaRPr>
          </a:p>
          <a:p>
            <a:pPr lvl="0"/>
            <a:r>
              <a:rPr lang="tr-TR" dirty="0" smtClean="0">
                <a:latin typeface="Calibri" panose="020F0502020204030204" pitchFamily="34" charset="0"/>
              </a:rPr>
              <a:t>Öğretmeni </a:t>
            </a:r>
            <a:r>
              <a:rPr lang="tr-TR" dirty="0">
                <a:latin typeface="Calibri" panose="020F0502020204030204" pitchFamily="34" charset="0"/>
              </a:rPr>
              <a:t>gözleriyle takip ederler. </a:t>
            </a:r>
          </a:p>
          <a:p>
            <a:pPr lvl="0"/>
            <a:r>
              <a:rPr lang="tr-TR" dirty="0">
                <a:latin typeface="Calibri" panose="020F0502020204030204" pitchFamily="34" charset="0"/>
              </a:rPr>
              <a:t>Öğretmenin kıyafetinin düzenli olması onlar için önemlidir. </a:t>
            </a:r>
          </a:p>
          <a:p>
            <a:pPr lvl="0"/>
            <a:r>
              <a:rPr lang="tr-TR" dirty="0">
                <a:latin typeface="Calibri" panose="020F0502020204030204" pitchFamily="34" charset="0"/>
              </a:rPr>
              <a:t>Okul kıyafetleri düzenlidir. </a:t>
            </a:r>
          </a:p>
          <a:p>
            <a:pPr lvl="0"/>
            <a:r>
              <a:rPr lang="tr-TR" dirty="0">
                <a:latin typeface="Calibri" panose="020F0502020204030204" pitchFamily="34" charset="0"/>
              </a:rPr>
              <a:t>Ödevlerini itina ile yaparlar. </a:t>
            </a:r>
          </a:p>
          <a:p>
            <a:pPr lvl="0"/>
            <a:r>
              <a:rPr lang="tr-TR" dirty="0">
                <a:latin typeface="Calibri" panose="020F0502020204030204" pitchFamily="34" charset="0"/>
              </a:rPr>
              <a:t>Sözlü yönergeleri takip etmekte zorlanırlar. Yönergeler ne kadar uzun olursa o kadar çok güçlük çekerler. O nedenle tahtaya yazılmasını isterler.</a:t>
            </a:r>
          </a:p>
          <a:p>
            <a:pPr lvl="0"/>
            <a:r>
              <a:rPr lang="tr-TR" dirty="0">
                <a:latin typeface="Calibri" panose="020F0502020204030204" pitchFamily="34" charset="0"/>
              </a:rPr>
              <a:t>Yönergelerin sistemli ve basamaklı olması onları rahatlatır. </a:t>
            </a:r>
          </a:p>
          <a:p>
            <a:pPr marL="45720" indent="0">
              <a:buNone/>
            </a:pPr>
            <a:endParaRPr lang="tr-TR" sz="2800" b="1" dirty="0">
              <a:solidFill>
                <a:srgbClr val="C00000"/>
              </a:solidFill>
              <a:latin typeface="Comic Sans MS" panose="030F0702030302020204" pitchFamily="66" charset="0"/>
            </a:endParaRPr>
          </a:p>
        </p:txBody>
      </p:sp>
      <p:pic>
        <p:nvPicPr>
          <p:cNvPr id="4" name="Picture 2" descr="C:\Users\MEB\AppData\Local\Microsoft\Windows\Temporary Internet Files\Content.IE5\GKI1ZEKR\MC9000890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336" y="4869160"/>
            <a:ext cx="149983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387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87624" y="1124744"/>
            <a:ext cx="6624736" cy="4320480"/>
          </a:xfrm>
        </p:spPr>
        <p:txBody>
          <a:bodyPr>
            <a:normAutofit fontScale="32500" lnSpcReduction="20000"/>
          </a:bodyPr>
          <a:lstStyle/>
          <a:p>
            <a:pPr lvl="0"/>
            <a:r>
              <a:rPr lang="tr-TR" sz="7400" dirty="0" smtClean="0">
                <a:latin typeface="Calibri" panose="020F0502020204030204" pitchFamily="34" charset="0"/>
              </a:rPr>
              <a:t>Gördükleri </a:t>
            </a:r>
            <a:r>
              <a:rPr lang="tr-TR" sz="7400" dirty="0">
                <a:latin typeface="Calibri" panose="020F0502020204030204" pitchFamily="34" charset="0"/>
              </a:rPr>
              <a:t>şeyleri görüntü olarak belleğe aktarırlar ve görüntülü olarak hatırlarlar. </a:t>
            </a:r>
          </a:p>
          <a:p>
            <a:pPr lvl="0"/>
            <a:r>
              <a:rPr lang="tr-TR" sz="7400" dirty="0">
                <a:latin typeface="Calibri" panose="020F0502020204030204" pitchFamily="34" charset="0"/>
              </a:rPr>
              <a:t>Y</a:t>
            </a:r>
            <a:r>
              <a:rPr lang="tr-TR" sz="7400" dirty="0" smtClean="0">
                <a:latin typeface="Calibri" panose="020F0502020204030204" pitchFamily="34" charset="0"/>
              </a:rPr>
              <a:t>azım</a:t>
            </a:r>
            <a:r>
              <a:rPr lang="tr-TR" sz="7400" dirty="0">
                <a:latin typeface="Calibri" panose="020F0502020204030204" pitchFamily="34" charset="0"/>
              </a:rPr>
              <a:t>, noktalama ve diğer dil bilgisi kurallarına duyarlıdırlar ve hataları çabuk fark ederler. </a:t>
            </a:r>
          </a:p>
          <a:p>
            <a:pPr lvl="0"/>
            <a:r>
              <a:rPr lang="tr-TR" sz="7400" dirty="0">
                <a:latin typeface="Calibri" panose="020F0502020204030204" pitchFamily="34" charset="0"/>
              </a:rPr>
              <a:t>Harita, poster, şema, grafik gibi görsel araçlarla kolay öğrenirler ve bu araçlarla öğrendiklerini kolay hatırlarlar.</a:t>
            </a:r>
          </a:p>
          <a:p>
            <a:pPr lvl="0"/>
            <a:r>
              <a:rPr lang="tr-TR" sz="7400" dirty="0">
                <a:latin typeface="Calibri" panose="020F0502020204030204" pitchFamily="34" charset="0"/>
              </a:rPr>
              <a:t>Karmakarışık bir ders onları ruhen ve bedenen yorar. Yapılacak işin başından sonuna kadar detaylarıyla belirlenmesi ve görülmesi gerekir.</a:t>
            </a:r>
          </a:p>
          <a:p>
            <a:pPr lvl="0">
              <a:buNone/>
            </a:pPr>
            <a:endParaRPr lang="tr-TR" sz="7400" dirty="0">
              <a:latin typeface="Comic Sans MS" panose="030F0702030302020204" pitchFamily="66" charset="0"/>
            </a:endParaRPr>
          </a:p>
          <a:p>
            <a:endParaRPr lang="tr-TR" dirty="0"/>
          </a:p>
        </p:txBody>
      </p:sp>
      <p:sp>
        <p:nvSpPr>
          <p:cNvPr id="12290" name="AutoShape 2" descr="data:image/jpeg;base64,/9j/4AAQSkZJRgABAQAAAQABAAD/2wCEAAkGBxQTEhUUEhQWFhUXFxgbGRcXGRcYGxkYGhgdGBkXFRgcHCghGBolHhwcITEiJSksLi4uFx8zODMsQygtLiwBCgoKDg0OGxAQGzYkICQ2NC40MjgsLC80NDcsNC0sNC80LCwsLCwsNCwsNCwsLDQsLCwsLDQsLCwsLCwsLCwsLP/AABEIAQ0AuwMBIgACEQEDEQH/xAAcAAACAgMBAQAAAAAAAAAAAAAABgUHAgMEAQj/xABHEAACAAMFBAcFBQYFAgcBAAABAgADEQQSITFBBQZRYQcTIjJxgZFCUmKhsRQjcsHRM4KSouHwQ3OTssJj8RUWJFOj0uII/8QAGgEBAAMBAQEAAAAAAAAAAAAAAAMEBQIBBv/EAC8RAAICAgIBAwIEBQUAAAAAAAABAgMEERIhMQUTQSJRYZGh8BQycYHBBhUjUrH/2gAMAwEAAhEDEQA/ALxggggAggggAggggAggggAggjGZMCgliAAKknAADUnQQBlCxvZvjIshEq+GtDg3ZYDOVAFTMmBcQoAJxpWniQhb+9L3ekbNNTiDaKVHD7lTn+M4cAc4rPZrTK2iczFnMlrzMSTWY6S61NSzUYxxN6j0dRW2dG8O9lstsws8+YZYYtLWtwL7pAQDtc9NDDbub0uz7ORKt4adL/8AcFOtUcTpNHz8Yr+PHUHAx2jk+rtj7Wk2qUs2zzFmS2yZfowOKkaggER3R8nbB25abBN62yzCvvKcVccJie0OYoRoYvrcTpIs+0AJbUk2mmMomofiZTe0OWY+cAO8EEEAEEEEAEEEEAEEEEAEEEEAEEEEAEEEEAEEEI2//SRI2eDLl0nWk5SwcE4GaRlyUYnlnADHvJvFZ7DKM20zAi5KM2c+6i5sY+ft9t/rTtJigrJs1cJQPe5zSO+fh7o55xBbY2nPtk0zrU5dzkMgo91VyVeQ86xoAgDCXLAy9Y77On3E4496SoIJp3mYg40PdHHKOMmG7au7E2y2BmmMtWmSmZKGq5qBerQmrY4R44Skvp+D1SUX2KMEEEengRqeVjeU3WBBBFRiMQQRkeYjbBAFm7g9LbS6SNpEsuAW0Uqyj/qgd5fjGPGucXTZrQsxFeWwdGAKspBBByIIzEfI7oDnDBuZvtadmPRT1lnJq0pjhjmUP+G3PI6wB9OwRCbrb0We3yuss71p30ODyzwddPHI6ExNwAQQQQAQQQQAQRFbxbQeTKDSwpYtTtAkUCM9KAjE3btdL1aHKJOW1QCNRWAMoIIIAIxdwASSAAKknAAcSY49s7Xk2WU060OJctcydToqjNmOgGMfP2/vSFP2ixlSqybIDS77UznNIz/CMBrXQBo6QOloktZ9mnk1pw/+Hl8Z8gc4qhJeJZiWYmpJqTU5mpzPOPUQDKMoAIICYdd091CCJ9pF1VxRDmTozjQDQZk/OG++FMeUjuutzekSe6G7KJKDz5atMfGjgNcXRaHJtT6aRh0gWdxZhcY9WJi30JJpWoUqTkL1MMssqYtqmFvpBnBbGRq7oo8jfPyUx89jZd0spPfl+PwNGymCr1rwVjBBBH05lhBBBABBBBAGzZlunWWas6yzDLmLw1GqkZMp904Re/R90mSbdSTPpJtOV2vYmHjKJxrhihxGlYoSNcyVXEYEZEcRl/3gD6/gikuj7pYaXds+0iSuAS0ZkDhO95fjzGvGLqkzQyhlIZSAQQagg5EEZiAM4IIIAi941rJH+bJ9DNRT8iY2bAmVs0quYRVPioun5gxjvGP/AEs4jNULjXFO2PmIx3ffsTFHszX9GPWj5OIAlIgN8N7LPs+T1k9u0a3JYpfmHgo0HFjgIn4+Vd6rdNtNtnzbQxZhNmIqn2FSYyqgGgFPzOJgDLejeS0bRm9baGogr1cpSbiA8Bx4scTyGERgEEEAeqKkAZkgDxOEbrXY3lEBxSuRGIPgfyjSGpQjMEH0xxhulBLTJusCMNRRlOhFeHz84r3Wutp/BPVUrE/uKEMO7G8K2eomrNmCouANVUoNEY0B518hmYbaNjeSaOMNGFbp89DyPzzjlDg6x1OELoafhnClKuRZuz97pM1lLNcJcIks96pNL7kYAcMfqBC9v/tYTZqykNVlVqRkXOfoMPMwqwRWq9PrrsVkfglnkynHiwgggi+VgggggAggggAgjosljmTO4pPPIDzOEeWyyNKa692tK9k1+oGMc8471vs64S1vXRzugOcM+4u/s/ZrBGrOspOMuuKcTKJwU/D3SeBxhZgjo5PqrYW25FskrOs8wOh4ZqdVdc1YcDEjHynu5t+0bPnddZW/HLNSjrwYfQ5jTUG7Nm9Luz3lK0x3lOR2pZRmunIi8oII1B4EZZQA+WiUGVlOTAj1FIXtz5xNQczKkuebUaU/p1Y9YZYVNim5ailcA9ol+bMtoQeAW9ADXFbdJfR19qrabIAtop20wCzgOfszOByORpmLJggD5HnSmRirqVZTRlYEEEZgg5GMI+id/NwJNvW+tJVpA7MwDBhos0e0OBzGmoNAbb2bOsk4ybTLKOPMMPeRvaXn60ygDkL0x4EH0NaQ3bF2nKmCgYB/dODf18oS5k6ooIm93LdKUBXoGqc/aJOHidKekVcqHKOy1iz1LQ2ugIoQCDocREVad25D5KUPwGnyNR8okBMY91aDi2H8ufrSPbj++vkv/wCozYylHw9F+UYy8oW7Tuy64y3Dj3WFD5MMD6CIh0KkhgQRmDmIe/vB7req/mY4NqWJZ4p3ZoBu1wPMfEvhWkXKcqW9T7RVtxotbiKMY9YK0GJ4DExKbJ2OZxN+qopo3EsM1Hhqf7DRZ7LLkr2FVBx/VjifOJrcqMOl2yGrGlNbfQlpZJpylTP4SPrG1NlTz/hN5lR9TDkLWhyYH8Pa+lYPtS8SPEMPqIgeZP8A6k6xIfcWJO704966o5mp9B+sStj3elri9Zh54L/D+pMSku0I2CspPAEGNkQTybJdPomhj1x+Dh2jtBJKVJApkB9AIR7VbmdixzPyGg/viYcNuW+XKUV72gAxPKEY4nxP1i1hx6ctFbLl2o7OtTUR7ABG+wWKZOmLKkoXmOaKq5n9AMyTgBiYvFILDY3nTElSlLTHYKqjUn6DUnQAmL22J0U2JJEtbRLE2cB23xALE1NBwFaDkBHV0ebhpYE6yZR7U4oz6IM+rl8uJzanIAOkAEKW0vu7ax4mzzfm1nmHyQiI0dIv3p+5BkXiAysb93RwtKGud2uRzrhEpvIUmmzTUaqTRMlBhkRNQMreVz5xxGyMvDOpQlHyhrgjl2Xaesky3ObKCRwanaHkaiOqOzkIh95t27PbpXVWhLwzVhgyN7yNofkdaxMQQB8xb67hWnZ74gzZLNRJyjMnJZg9h9OB0Og7th7FWQt56GYRidF5L+Z1iwukXbHWTxZ1PYk0L85rCqg/hUg+L8oS7Q1TTOhApoznEA/Co7R44eEUbpucvbi9L5LlUVXD3Gtv4B7TlTAHIkEluaoMSPiNB4x0yNk2qYLySpxHGigeV1GB9THthsbO9xBec4sxwAGV5joNAB5akPmxp06QoBnvMoKUYLdH4RS8B4sYpyyqKXpr9NsmdNs1tvv8kV5aJU6VhMR1/wAxcPVQGHjcMeBlmChGOYx9GVhn4j+kWy+176lZspHU5j+hrFW7flIs5zKRpQBqUYg3SfbUjNDrxWuojqNtF38j7/I5Str/AJltfn+pzqj5VAHvDvNzpSin18ozWzKDWlTxbtH1OUZSnqK5cRwIwI9YwnzaYCgNKknEKMqkDMk4AamOFGUpcV5LEpwjHk/BsmTAoqxAHM0jD7QPi/gf/wCsZbOsEya33akY0ZzdvfvOcF/CgNOUPVm3SsBHam2i9qTMYfTCJFGhPjKff7+5XlddrcY9fv7CFeR8Oy3I0JHiDiI86incNORxX09ny+cOm1ej8lb1mnibTKXNIr+5NXFT4gwmAsjFHBBDFSGwZWHsPTCvBhgfr3ZQ4rlB7QryeT4zWmKm820JhPVPLu5GudQDWqHhXX5CISz5w/bY2cJ8sqcGGKngf0Mcm4nRxPtzX5h6mzqxDTMCzEGhWUP+RwHPIWsWyMo6XRBlQkpbZE7u7vz7bNEqzpePtMcEQe87aDlmdBH0DuVuZI2fLonbnMPvJxHab4V91Boo86nGJbYexZNklLJs6BEHmWOrOxxZjxMSEWisEEEEAUBYR92lcCFAI5gUMMWxNonqJtnY937+VyaWweag8VqwH44i9p2fqrTaJXuTnp+Fz1i/ysI0o5Uhl7ymo/Q8iMDyJjIhN1Ws1ZQ9yot3dqfUTE0DX1/BNF+v+p1g/diaisN1d75EsSutZwwQy5oEuY92hvISVU1ob4oK9+sWNYLfLnJflOrqdVNceB4HkcY1VJPwZbi15R0mFHevfH7OxlygrOoBdnrdSoqFoKFmpQ5igI40hthE3o3YKm1WvrKqJU2YEu49YJRA7VcVB7WVagR118nEuT6RXRtxmTHbrEd5js5BDS2JY3qKGrepkOQEY2U1IJzozUPFnIx5gLSM0kKyAMARQYGNNjN26PdLofGt9Kn8JPnGapxnGfFaZfcJ1zhyltb/AMDtuzZwskPrM7RPL2R5LTzJ4xJzpqopZiFUCpYkAADUk5CODdyaDZ0A9gXD4rh9KHzha6XpM1rD93UqsxTMA9wA4nkGoTHzyr97J4Sets0pT4V8kWBbLEZYUllN4VFD4Y8xiMecKu9tnFEmcDdPNWwp/Fd+fGKo6M+vmbQkFC5WWDeJJIWVQ1XkDoOMWvvhaQEVMSWYUUAkm794aAYnugfvCLl2NHHyoxrfTIKbXZU3IWLCcCD8J/lun5qT5xns2zGdMVKkXiGJ4VW96rLugc3rHK0sqrX0nKSAAaGWGogyv0r2i0Te6jD7SeatT+CUR/KI1Mj/AI652Re2yjTL3JRg1pIcbNZwoVJa0AwCj+8Y2MpBoRQ8IrDf7fe12LaEsWdgqy0DXSKq5cEG+NQBgOBxib6Ot7rRtA2hrTdLKyEFRdADAi4Byu18zGLZgSWN77ffn8zQjkp2+2kNVvsomIVNRqGGBVhkyniIQrSpJJfOpSYf3rpYV4N2geHjFiTGoDCBtfE2inFgPEIFP8wMd+mWyUtfB7k1qUHs8kOSoJzyPiDQ/MQ29Fu0SlonWYnszF6xBwZaB/VSv+mYSmtV0t3R23peYCvaOSrVjjXSOjYW1OqtUqcpUspNEKzEDAqylb5XDA1y0jaqpnC38ChZfCdPfn+hfkEcGw9qpaZKzUqAagq2asDQqf1yIIIzjvjQKYQQQQBV3SVYertaTR3Z0u6fxy/zKkfwGFiLW372QbTZHCCsyWRMl82TNR+JSy/vRU8twQCMiKxl5kNT5fc0sSe4a+xx7Laofjff/e0TGy9pTbPM6yS1G9pT3XHuuPocxpqDByz1c4g5PiPHUfKvrElEDk4y5RJ+KlHTLm2BtlLVKEyXhoynNGGat+R1BBjftWy9bJmy/fluv8SkfnFU7u7XNknCZU3GoJgzF2vfpxXPwvDhFuKWIqCpB5H9Y1abfcjv5Mu2v25aKEsDVlrXOlD48I1WpLpLUJVgA4GeGIZfiBx/sQxb1bK+zWuYtKLNJmpwN41cDwYnyKxFRmS5U2GjqN1eme7M2s0hr2DI1K6K9MAwOSTBlQ55aYNMnb0hhi4Xk1FPoaV8oS2k0eiVSudMQeZU4H6xg8lxgJUs5YrfQHDgrUjm7EovfLfFkcLbq+muSHNNoygers3V9Y5wC0pzd7ugzPHLWJaxyFlYri570xqFm/QchgIRtgW1LO7vNlqGICqEBvY9psziO7jXCJK1byzhikpAMcyzHSmVMfWMvIxbVPhV4+/3LEJqUdyWvwG2ZMvAq4DKcCGAIIhE2tZDZLQrSsENGSpwUr2SjH3SGu10DKNI7E3ntCk9ZZ1IU0N0sCKUrnhgajPSNG39opaZUppRoVdwysPhNVYaqaU8uUdYdeRVZxs7i+n8i+vUVJLv4OzaOxrHtNVaapvphgbrp8LcR6jURK7E2NIskrq5C3VrU1NSx4sTmYr+VbCKG6QRkSzgjks0Zjk1D4x3LtWacGaaAeBT/cMaecXLfT72uEZbj9iKGTSnyktMattbVCC6uLnur/ybgo+cJ1pmXRTvUIZviatVU82bE8qxrm2wLWmZONGDvUe8cQDzYmMpEtqhml5VovaNCc2J9pjx+kT4+Ksdbl5Obbve+mHj7myy2JVGIBY4seJOJPrG/ZuzhaLXJkklQzAVXMXVLgjwpGSHCpFMef5xPdGlj6y3GbTCUjHwZ+wv8oeJKVKVqbPbnGNbSLB3V2KbLJKM4dmcsxAIGQUAAk0wUedYmoII1jKS0tBBBBA9IfeDeSRZLomliz1uogvMQMzwAHEkRU22LTINoYyLwSZVwrKVuNm6V7p94UJzb3YnulCQy2yVMPceVcB4MjMSP5x84WJiVFD/ANjoRGdlW/Vwa6NDGqWuafZz7QkX05jEHhGeyZ5Ki+KPdryIyJU8jgdQY2S20Of15iJndTZ8uek2zuSrKwdGGYV8Dd5hsf34hpip/Q/7E10nD6kRYNTjDtuXvIpAszPSbLHZB9qX7N3jdyIzwBhLazvLdkel5GKk5A0OBpzFDTgYXNtErPvIaEKtCGIocTgQK/OJsTcZuLIcrTgmXxvVsIW2z3QQs1e1LY5Bqd1vhOR8joIqOa5RzLmqUdcGBzDDQ/rrnE9ul0qlLsraIqMAtoQV/wBVB/uX0GcNO3t3ZG0pXXSJidbjcmqbyuK4JMpmOBzWuuINm+j3F15K9F3tvvwVu/fT+9TGbMBmaf3wjlt1mnWacsqehVgMjiCKnFGyZefrTKPBaFLm9h45YDCM6VbXTL6mn2jJwGJuriaVPGgoK8AI7JDm+Sql2lgMFCkgsTRWOHdXvUzJCjjGsTBTvLTkRHrChBJukZEG6RxoRiIjb31o61+J0yLK5HaVgOdUFdS7EBmxxooFeMc7XakJQqoK1GFSBiABgAMAAOcZTLWxFGnOy8L1a8sMY5rGtFPD+h/pHMISXbOrJubXJ7PJLrSjceFdI0zbLLYgKgzOnGn6R0WZRdxAOP5CDuuODfn/AFxiXffRHrrs8tCgUoAMW/KMzaV5+g/WNVsmgXanU/lG2yJMtE5JEoqrTGIBatMFZsaZDClcaV1gouWkG+O2c1stIp2dc/XLCLg3B2GbLZRfFJsw33BzWooqfuj5kwr7ibnHrjMtYAeS3Zk1BN72ZraFdVpUamhFBZsaGPTw7ZRyLufSCCNNrtKy0LtkB4k6AADMk4AakxALbZ4nlajrXlKVlVqkkFm7T0710DE17RIAoDWLRWGWCF4bVeQ5DkzpK4GbQB1bNuyopMRdSKEVAo2N2En7+TWZjZbOJsmpCTLxW9dN1iBTK8DTiKGGmNjLvNsNLZIaU+B7yPqjjJhxGYI1BIiobVZJkmYZM9bsxfRho6H2lMWrv3aZ0uwznkEhwF7QzVL6iYw4EJeNdKV0im0lmaAzzJrMCaEzHYgnXtE1rzzijmcet+S7icvjwdZEbbFa2kTknIt4rUMtaXkOYroa0I5gRzqGGdDzyPpl9I2RQjJxe0XpRUlpnTtHaHXzWmmXcvU7N4scBS8xwqSKDL2RCVtq1ffuKDAga+6OcNkIdom33ZveYnyJw+UXcRuc3JlPKSjBRRn9qPAfP9Y22Pak6S/WSZrym4oxWviBgw8axxwRoFAZ5+/lqmKFtAk2gDWdLNfEGUyUPMRBjbhvtelKVr7JeowBpUsa+frHJGqV3n8R9I5lBS8nUZuPgaJM4GUs64VlsSoc3gLwNCpatAcMo6Bar2obzrn4GF6TbWudST92X6ynxhCvzX6CAyV4Rn3QjCWj6L0/BllU+4mvOhj67kPn+sZC1NypwpC0q5ipwPE8B/f9mBRicSctTwyziJpFiPpVvXa7GM2ggYGg/vjHJaNoyx33U/vY+gMRKuEIegJRgwyzUggeopHPbZvWzXmuBedix8zkOQGA5ARNTSp97M71GqWHJRensad3Gk2ueqM4RL61JNxiGN09SGBvUIFa4CvOLCs2662Jkmm9Mo7MbSD2VQoyhTLX9niwq3aGGJGUVHYU+7XzPqSfzhj2HvZarKR1cy+g/wAOYScOCtmvzHKPoP8AZpRgpw7/APT555/KTUui4UmdbdIYLNX9nM0Nc0eneRtR4EUIBiYsFr6xa0usDddTmrDNTx0IOoIOsVrsfeqzTyBLIss4n9jM7MqY3/TYdlXJxqudcV1DfJ2mqt1zVQgBLQjUBXMyphFaUrVbwwYNmbsUpRlF6ktEqaa2jo2pbVDszdyRQ0zvTmFVWmpVSCBqZi6iPbPJMmU82cwWbMxmNUdhRUhFOVFFccqknKIizWpFBn2lgkqQb7Fj3rRM7ZUe9cvBQMcboGKxXW+e+Ey2tdFUkA4Jq3Bpn1u/0pPjYs75aj4+5HbbGtbZt3x3sNoPUyOzIGBIzmDh/l68WOeGBsjo/wBmoNn2a8oqyF/9Ri//ACijCpOAzOA8TlH0pYLOJcqXLGSIq/wgCL3qNUKK4Vw/qQY83OTkzoK1wMVtvduVKkK1okTkkLrLmkiXU5CWwBZeSgNypFlQv76bufbZKor3HR76Eiqk3StGHChOIy54g4tkFKOmtl+ubjLp6Khs88tWqstNSMDzGtPECN0TEzcjaINAkpuauKfzAH5Qmb2WmdYp5s80KZgVWN16qA1aA9kY4V8xGX/DWN+DS/iIJeTq25a7kpqHtN2R4nXyFT5QoQNbXmmr0oMgBQV45mpp9TBGhj0+3HT8lG+33JdBBBBE5AEaZPefx/KN0cwchmoCakfSAOg8s9PGHHdzcq0WpUmEpKlOAQa32I+FRgP3iKcITJL1AJi2Oh3a96XMsrHGWesT8DHtDybH9+OJVRm9st4+dfjxca3rZ0W7o3swlywDMD30Be92mDMAaggrllQYRF70dHZlrfsVWoO1KY1LYd5GOZ4qfLhDrNskxZssk4dbib7sXqS61QiiXQKYVz0iS2tb0kSZk6b3EUk8TwUcyaAczCVUGtaPKvUMiuakpPo+dLS5rdIIIPaBFCDwIOIP9I0scI6do21p8150yl+YxY0yFcgOQFAOQER/V9sAkm8RTE4Y5R1TUo6ijzMy55NjsmMMlaKBwAHyjKPY8j7mK0kj5p9s8ZQRQioOhiQs2358mWyh76XGF2ZVqKc1Vq1C63TUAgEAUjhVSSFUVJNB6VxOgoDG+0bLm3TS6ajQmvzFD6xnZ2Rhxft3tbLWPTfJcq10bdpbWnTwomtUJWijBQzGrtTVmJJJPE5DCOKDUgggjMHAjxEEXaI1xgvb8Fexycny8knuvZetttml+9OQ+SHrG/lUx9ExR/RRZus2kDpJkzHr8RKyx8mb0i8I+e9Wnyv19kaGJHUN/c9gggjMLQR8vdKNpL7VthPszAo8FlqKev1j6hj5+6VtybULfOtMqRMmyZpV70sXyrXQrBkWrDEVrSnagBDkkAAVEZGYOIjEbKtFafZ59eHUza+l2JOw7l7Qnfs7HPP4k6sesy6IAi2tA0xjTMnnwiw9k9DNumUM55MgcCTMf+Fez/NGHSJubZNmSJUtWedaZ7YO5oEloQWKouGJurjXBmgBIlDsjwEZOKgiPYIA02dvZOBETm6m1vstrkzq0UNR/wDLbstXkAb3ioiEnS64jMf3SPZUy8OeogD6TtzVaTQj9rj/AKUw/pFX9K28nWzPsko9iUazCMmmaLzC/wC78MaP/M3U2KzTUKCfdeUFVbp7CshnTc77C8CK077Z1NEBnLk0JpXFjmTr4mPTw9mTtFxP0jOzSqOpOJvDHwxw9I9loAKCMpfeHgfyH5xPix5XRX4nFz1BsnI9lIzGiqWpnTIeJOFeUapL1A+cTOyJoKXcitajjUkhvP61jc9WzrMSlTrW9/oVMHHhfZxmyPuvKZXZGAU1JFCKEEHKtKA18onkYEAg1BxBGo4iPY1pLuns5HTgeI4eH9n4jMzZZclOa+pdH0ePjqhcY+DTb7IJi4d8d0/keR/rEC80Ba8coaIT9o4TZg0DH59r843P9OZUk5Ut9eUZnrFK0rF58FqdBdi7NqnnVklg/hBdv949ItSFTov2aZGzpIYUaYDMIOB7Zqtf3bohrjnJnztlL8SKqPGCQQQQRASBBBBABBBBABHzJ0h7c+2bSnODWXLPVy+F1Kgnza8fCkXv0h7c+x7PnzlNHu3Jf+Y/ZU+RN7yj5jsaUHy9IA6IIIIAI0zpXtLn9f6xugMAcidsmuAwqOJxHllHUBHs671hKLdBAwqWy4k4nX1ggAgVqGulPT9YIIkqtdclOPlHM4qS0yf3fsaTFZyb1Gu3QcMADVqZnHKJY7Ol1BUXSMipII/I+Yhf2As4MWlAFcAwY0BPLAm8ONP6NSk0xFDwzjMzsm2drbl0/jf6aNLEqhGtJRMZYYZkHnSh89PpGcEEZxdCJ7o93KlWh2tk/tqJhEuVTskqAL7n2sclywxrouWmZdUmLd3CsJk2CQrCjMpcg5gzCXofC9TyjQwHKMm19tFHN04pMnxHsEEaBQCCCCACCCCACCCCAKW//oHbFXs9lBwAM5/E1SXXyvn0irZIoBE30m27rtqWpq4LMEteQlqEI/iDHzMQ8AEEEEAEEEeGAPPa8vzjKPZ13rGuBgtBS9QnnWnMGPIAIIIIAnN3raFFzUE4cQTWo8K0hilzAcjCDGxtqTUpdav4hX54H5xRuxHJ8osu1ZSitSHyMXcDMwx7G6PntEiTPW2gLNlo4HUk0DKGpXruedIYNndGlmQ3pzzJ3wkhF8wuJ8C0QrDnvsmeXD4E7dHYDW6cGZT9mlntk5MR/hjiTrwGGoi5xGuz2dUUIihVUUCqAABwAGUbY0KqlXHSKFtjse2EEEESEYQQQQAQQQQAQQQQBTnSV0WTJk2Za7D2i5LTJBNCWPeaUThicSp1JodIqSbflOZc1WR1wKsCrDxU4x9b2q1y5YrMdUHFmCj1JiE2t/4baxctDWWdTK80skH4GrVT4GPHJLyz3R8zrMByMZRaW+XRbZEufZHmI7km4WExAijtP2u1mVHe9qEyZuBbA6y5N2azVooN04CpNHwA511HGIXlVKz2nL6vsSKmbhzS6ICCJK3bq7Rk/tLHP8VlmYPWXeAiJ+0dWy9dLIFcVaqE4ZY4jj5RORHo7x8B+f6xnHLLtaksRlXjWgplXWM/tQ4QBvgjlNsHL1gW0k92h8MYHujqjRa8hHZZNiWydTq7NaGB1WTMp/Fdp84ntndF205xFbOJQPtTZiD5KWb5QPC5uiW19Zsmy49xWl/6bsg+QEN8LfR/u42z7GtneYJjBnYlQQO216grjQcYZIAIIIIAIIIIAIIIIAIIIIAIgd49pshWVKNHYXmfAlErQUB9pjWnC63KJ6E7e9WlTuvuky2lqpIHcZGci9wBD55dnmIpeoTtjjydP8xNjxjKxKXgh8L5uLfcd6Y5Joc6FzVmNNB8sI6KUHbao1wAHzr9Y17MA6qXQ1qoavEt2mPmST5xhYlvgTWxvYqDkqnKg94jEnnSPhLJtttvx8/LZtpa6SN0iQq4qKV8aAZ0UZKMa4Ros4dJju066WoAEoCEHs3zjicSRd0zoI3sHmOsmVS+9cTkqjvOeQqPMgaw0WTdizItGlrMYjtPMAZm8yOyOQoBGp6Zg5F+7lPj8b8v+xXyLq6/pa3+AtKpzEybXj1syvzbHzhg2BbjNvSpwDOgBDEDtocASKUDAihphkcK0Gm0boJnJmzJXw1ExfRu15Xo7dibD6hmdpjTHYUqQFAWtaKo4nOpOUa+Bh5uPd9c+UP6sqX20zh9K0zZaN3LI5q9lkMeLSpZPqRETtHZWzZFAbHIZjiESRLLEcTUUUcyQIaory22q5Nm9cGExpj5qcVDES7pyK3LuXOuNYv+oZU8erlXHkyDHqVktN6JATrAUZGsfUqylSRJlZEUr90WI8YiLLIlkFRdYrVSVIIbDBhTQih86aR1SEnTP2UiYficdWP56V8qxziWZc4ibL6uaw5dtQc6gkPQnPMXtK4/OZl+XfRytra14a/yjSorhXPUJb/AndkbxrLkJLdZjzZYuMFXO7grXmIXtLQ56x2DelNZM4DjSW3yVyflC/McjQkcs/TWNQQMLyNSuq5eanA/XwhH17I0ulo5eDXvyO9g2nKnV6twSM1xDD8SmhHmI7YrmWxY0bsTUxV1zFcnQ8MKFTXUGozdth24zpKuaXsVamV5SVanKor5xven+orK3FrUl+9oo347q78okIIII0ysEEEEAEEEEAEEEEAEeUj2CAFCfulMDESJqrKJJCsrEpU1urQi8o0GFBhjETMs02zASnlzHCgKsxEdw6jBSbgN1qZg61pXOLEgpGZkek41ya1rb30W68yyOt9i7ujs1lDzpqlXmUCqRQrLGVR7JJJNOF2uUMcEEXqao1QUI+EV7JucnJ/IQQQRKcBBBBABSI3b2yxaJRTAOO1Lb3XAwPgcQeIJiSgMcyipJp+D1Np7RXtjm3kBIocQRwYGhB5giNa0WdQe2pYj4lIFfEggfuiMN9p/2KdeQXlnXnu5XW9qhxqCccsyc9JbY+7SWiSk+ZMcTJiggpQBEONy6ahuZI8KR8cvRLndOEdcf3o2XlQ4RkyIns7T0WUjTHuPUKKgAslLzZLiDmRkYeN39nmRIVGILVZmIyvOxYgchWnlHux9jS7OCEqWal52NWamVaUAAxwAAxMSFI+h9P8ATo4sU33LWmzPycj3XpeD2CCCNIqhBBB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90656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143000" y="731520"/>
            <a:ext cx="6885384" cy="3921616"/>
          </a:xfrm>
        </p:spPr>
        <p:txBody>
          <a:bodyPr>
            <a:normAutofit/>
          </a:bodyPr>
          <a:lstStyle/>
          <a:p>
            <a:pPr lvl="0"/>
            <a:r>
              <a:rPr lang="tr-TR" sz="2400" dirty="0" smtClean="0">
                <a:latin typeface="Calibri" panose="020F0502020204030204" pitchFamily="34" charset="0"/>
              </a:rPr>
              <a:t>Genellikle gördükleri şeyleri görüntü olarak belleğe kaydeder ve görüntü olarak hatırlarlar. Hatırlamak istedikleri telefon numarasını, numaranın yazıldığı yerdeki görüntüsü ile hatırlarlar.</a:t>
            </a:r>
          </a:p>
          <a:p>
            <a:pPr lvl="0"/>
            <a:r>
              <a:rPr lang="tr-TR" sz="2400" dirty="0" err="1" smtClean="0">
                <a:latin typeface="Calibri" panose="020F0502020204030204" pitchFamily="34" charset="0"/>
              </a:rPr>
              <a:t>Kinestetik</a:t>
            </a:r>
            <a:r>
              <a:rPr lang="tr-TR" sz="2400" dirty="0" smtClean="0">
                <a:latin typeface="Calibri" panose="020F0502020204030204" pitchFamily="34" charset="0"/>
              </a:rPr>
              <a:t> ve işitsellere göre çok az yazım ve noktalama hatası yaparlar. </a:t>
            </a:r>
          </a:p>
          <a:p>
            <a:pPr lvl="0"/>
            <a:r>
              <a:rPr lang="tr-TR" sz="2400" dirty="0" smtClean="0">
                <a:latin typeface="Calibri" panose="020F0502020204030204" pitchFamily="34" charset="0"/>
              </a:rPr>
              <a:t>Mükemmellik onlar için önemlidir.</a:t>
            </a:r>
          </a:p>
        </p:txBody>
      </p:sp>
      <p:pic>
        <p:nvPicPr>
          <p:cNvPr id="4" name="Picture 4" descr="http://pic.azimage.com/photos/thumbs/1c5/owl-with-glasses-924794.jpg"/>
          <p:cNvPicPr>
            <a:picLocks noChangeAspect="1" noChangeArrowheads="1"/>
          </p:cNvPicPr>
          <p:nvPr/>
        </p:nvPicPr>
        <p:blipFill>
          <a:blip r:embed="rId2" cstate="print"/>
          <a:srcRect/>
          <a:stretch>
            <a:fillRect/>
          </a:stretch>
        </p:blipFill>
        <p:spPr bwMode="auto">
          <a:xfrm>
            <a:off x="6588224" y="4653136"/>
            <a:ext cx="720080" cy="87956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99592" y="548680"/>
            <a:ext cx="6400800" cy="5289768"/>
          </a:xfrm>
        </p:spPr>
        <p:txBody>
          <a:bodyPr>
            <a:normAutofit/>
          </a:bodyPr>
          <a:lstStyle/>
          <a:p>
            <a:pPr marL="45720" indent="0">
              <a:buNone/>
            </a:pPr>
            <a:r>
              <a:rPr lang="tr-TR" b="1" u="sng" dirty="0">
                <a:solidFill>
                  <a:srgbClr val="C00000"/>
                </a:solidFill>
                <a:latin typeface="Calibri" panose="020F0502020204030204" pitchFamily="34" charset="0"/>
              </a:rPr>
              <a:t>Görsel Öğrenen Çocukların</a:t>
            </a:r>
            <a:r>
              <a:rPr lang="tr-TR" b="1" dirty="0">
                <a:solidFill>
                  <a:srgbClr val="C00000"/>
                </a:solidFill>
                <a:latin typeface="Calibri" panose="020F0502020204030204" pitchFamily="34" charset="0"/>
              </a:rPr>
              <a:t> öğrenmelerini ve hatırlamalarını kolaylaştırmak için</a:t>
            </a:r>
            <a:r>
              <a:rPr lang="tr-TR" b="1" dirty="0" smtClean="0">
                <a:solidFill>
                  <a:srgbClr val="C00000"/>
                </a:solidFill>
                <a:latin typeface="Calibri" panose="020F0502020204030204" pitchFamily="34" charset="0"/>
              </a:rPr>
              <a:t>;</a:t>
            </a:r>
          </a:p>
          <a:p>
            <a:pPr>
              <a:buFont typeface="Wingdings" panose="05000000000000000000" pitchFamily="2" charset="2"/>
              <a:buChar char="Ø"/>
            </a:pPr>
            <a:r>
              <a:rPr lang="tr-TR" sz="1800" dirty="0">
                <a:latin typeface="Calibri" panose="020F0502020204030204" pitchFamily="34" charset="0"/>
              </a:rPr>
              <a:t>Çalışırken renkleri kullanabilir (fosforlu ve diğer renkli kalemler, özellikle zıt renkler). </a:t>
            </a:r>
            <a:endParaRPr lang="tr-TR" sz="1800" dirty="0" smtClean="0">
              <a:latin typeface="Calibri" panose="020F0502020204030204" pitchFamily="34" charset="0"/>
            </a:endParaRPr>
          </a:p>
          <a:p>
            <a:pPr>
              <a:buFont typeface="Wingdings" panose="05000000000000000000" pitchFamily="2" charset="2"/>
              <a:buChar char="Ø"/>
            </a:pPr>
            <a:r>
              <a:rPr lang="tr-TR" sz="1800" dirty="0" smtClean="0">
                <a:latin typeface="Calibri" panose="020F0502020204030204" pitchFamily="34" charset="0"/>
              </a:rPr>
              <a:t>Kitapların </a:t>
            </a:r>
            <a:r>
              <a:rPr lang="tr-TR" sz="1800" dirty="0">
                <a:latin typeface="Calibri" panose="020F0502020204030204" pitchFamily="34" charset="0"/>
              </a:rPr>
              <a:t>kenarlarına bir bakışta, o bölümü ona hatırlatacak sembol ve resimler çizebilir. </a:t>
            </a:r>
          </a:p>
          <a:p>
            <a:pPr>
              <a:buFont typeface="Wingdings" panose="05000000000000000000" pitchFamily="2" charset="2"/>
              <a:buChar char="Ø"/>
            </a:pPr>
            <a:r>
              <a:rPr lang="tr-TR" sz="1800" dirty="0" smtClean="0">
                <a:latin typeface="Calibri" panose="020F0502020204030204" pitchFamily="34" charset="0"/>
              </a:rPr>
              <a:t>Ders </a:t>
            </a:r>
            <a:r>
              <a:rPr lang="tr-TR" sz="1800" dirty="0">
                <a:latin typeface="Calibri" panose="020F0502020204030204" pitchFamily="34" charset="0"/>
              </a:rPr>
              <a:t>dinlerken not alabilir. </a:t>
            </a:r>
          </a:p>
          <a:p>
            <a:pPr>
              <a:buFont typeface="Wingdings" panose="05000000000000000000" pitchFamily="2" charset="2"/>
              <a:buChar char="Ø"/>
            </a:pPr>
            <a:r>
              <a:rPr lang="tr-TR" sz="1800" dirty="0" smtClean="0">
                <a:latin typeface="Calibri" panose="020F0502020204030204" pitchFamily="34" charset="0"/>
              </a:rPr>
              <a:t>Çalışma </a:t>
            </a:r>
            <a:r>
              <a:rPr lang="tr-TR" sz="1800" dirty="0">
                <a:latin typeface="Calibri" panose="020F0502020204030204" pitchFamily="34" charset="0"/>
              </a:rPr>
              <a:t>kartları hazırlayabilir. Elde taşınabilecek ebatlarda renkli karton veya renkli kağıtlara konu özetlerini (anahtar ifadeleri), formülleri, tarihleri, kısa bilgileri vb. yazabilir. Bu kağıtları yanında taşıyıp arada bir bakmak akılda kalmasını kolaylaştırabilir. </a:t>
            </a:r>
            <a:endParaRPr lang="tr-TR" sz="1800" dirty="0" smtClean="0">
              <a:latin typeface="Calibri" panose="020F0502020204030204" pitchFamily="34" charset="0"/>
            </a:endParaRPr>
          </a:p>
          <a:p>
            <a:pPr>
              <a:buFont typeface="Wingdings" panose="05000000000000000000" pitchFamily="2" charset="2"/>
              <a:buChar char="Ø"/>
            </a:pPr>
            <a:r>
              <a:rPr lang="tr-TR" sz="1800" dirty="0" smtClean="0">
                <a:latin typeface="Calibri" panose="020F0502020204030204" pitchFamily="34" charset="0"/>
              </a:rPr>
              <a:t>Harita</a:t>
            </a:r>
            <a:r>
              <a:rPr lang="tr-TR" sz="1800" dirty="0">
                <a:latin typeface="Calibri" panose="020F0502020204030204" pitchFamily="34" charset="0"/>
              </a:rPr>
              <a:t>, şema ve diğer görsel araçlar için kısa açıklamalar yazabilir. Karmaşık konuları çeşitli şekillere dönüştürebilir (zihin haritası </a:t>
            </a:r>
            <a:r>
              <a:rPr lang="tr-TR" sz="1800" dirty="0" err="1">
                <a:latin typeface="Calibri" panose="020F0502020204030204" pitchFamily="34" charset="0"/>
              </a:rPr>
              <a:t>vb</a:t>
            </a:r>
            <a:r>
              <a:rPr lang="tr-TR" sz="1800" dirty="0">
                <a:latin typeface="Calibri" panose="020F0502020204030204" pitchFamily="34" charset="0"/>
              </a:rPr>
              <a:t>)</a:t>
            </a:r>
            <a:endParaRPr lang="tr-TR" sz="1800" dirty="0">
              <a:solidFill>
                <a:srgbClr val="C00000"/>
              </a:solidFill>
              <a:latin typeface="Calibri" panose="020F0502020204030204" pitchFamily="34" charset="0"/>
            </a:endParaRPr>
          </a:p>
          <a:p>
            <a:pPr marL="45720" indent="0">
              <a:buNone/>
            </a:pPr>
            <a:endParaRPr lang="tr-TR" dirty="0">
              <a:latin typeface="Calibri" panose="020F0502020204030204" pitchFamily="34" charset="0"/>
            </a:endParaRPr>
          </a:p>
        </p:txBody>
      </p:sp>
      <p:pic>
        <p:nvPicPr>
          <p:cNvPr id="4" name="Picture 6" descr="C:\Users\MEB\AppData\Local\Microsoft\Windows\Temporary Internet Files\Content.IE5\GBQ6RQP1\MM900288928[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204864"/>
            <a:ext cx="1203093"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296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ın8\Desktop\frmartukluenerjices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423150" cy="436130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131840" y="548680"/>
            <a:ext cx="2613985" cy="369332"/>
          </a:xfrm>
          <a:prstGeom prst="rect">
            <a:avLst/>
          </a:prstGeom>
          <a:noFill/>
        </p:spPr>
        <p:txBody>
          <a:bodyPr wrap="none" rtlCol="0">
            <a:spAutoFit/>
          </a:bodyPr>
          <a:lstStyle/>
          <a:p>
            <a:r>
              <a:rPr lang="tr-TR" dirty="0" smtClean="0">
                <a:solidFill>
                  <a:schemeClr val="accent6">
                    <a:lumMod val="75000"/>
                  </a:schemeClr>
                </a:solidFill>
              </a:rPr>
              <a:t>Kavram Haritası Tekniği</a:t>
            </a:r>
            <a:endParaRPr lang="tr-TR" dirty="0">
              <a:solidFill>
                <a:schemeClr val="accent6">
                  <a:lumMod val="75000"/>
                </a:schemeClr>
              </a:solidFill>
            </a:endParaRPr>
          </a:p>
        </p:txBody>
      </p:sp>
    </p:spTree>
    <p:extLst>
      <p:ext uri="{BB962C8B-B14F-4D97-AF65-F5344CB8AC3E}">
        <p14:creationId xmlns:p14="http://schemas.microsoft.com/office/powerpoint/2010/main" val="27209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771800" y="2132856"/>
            <a:ext cx="5328592" cy="3600400"/>
          </a:xfrm>
        </p:spPr>
        <p:txBody>
          <a:bodyPr/>
          <a:lstStyle/>
          <a:p>
            <a:pPr marL="45720" indent="0">
              <a:buNone/>
            </a:pPr>
            <a:r>
              <a:rPr lang="tr-TR" altLang="tr-TR" sz="2800" dirty="0" smtClean="0">
                <a:solidFill>
                  <a:srgbClr val="C00000"/>
                </a:solidFill>
                <a:latin typeface="Calibri" panose="020F0502020204030204" pitchFamily="34" charset="0"/>
              </a:rPr>
              <a:t>Peki verimli bir çalışmanın gerçekleşebilmesi ve başarıya ulaşmak için neler yapmalısınız?</a:t>
            </a:r>
          </a:p>
        </p:txBody>
      </p:sp>
      <p:pic>
        <p:nvPicPr>
          <p:cNvPr id="2050" name="Picture 2" descr="https://forlifeyou.files.wordpress.com/2011/02/soru_isare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772" y="2204864"/>
            <a:ext cx="1368152" cy="177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925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87624" y="908720"/>
            <a:ext cx="6400800" cy="4680520"/>
          </a:xfrm>
        </p:spPr>
        <p:txBody>
          <a:bodyPr>
            <a:normAutofit/>
          </a:bodyPr>
          <a:lstStyle/>
          <a:p>
            <a:pPr>
              <a:buFont typeface="Wingdings" panose="05000000000000000000" pitchFamily="2" charset="2"/>
              <a:buChar char="Ø"/>
            </a:pPr>
            <a:r>
              <a:rPr lang="tr-TR" sz="2000" dirty="0" smtClean="0">
                <a:latin typeface="Calibri" panose="020F0502020204030204" pitchFamily="34" charset="0"/>
              </a:rPr>
              <a:t>Hafızasında </a:t>
            </a:r>
            <a:r>
              <a:rPr lang="tr-TR" sz="2000" dirty="0">
                <a:latin typeface="Calibri" panose="020F0502020204030204" pitchFamily="34" charset="0"/>
              </a:rPr>
              <a:t>tutması gerekenler için görsel hatırlatma notları hazırlayabilir (aynaya, defterin kapağına, dosya üzerine ve benzeri yerlere post-it veya bantlayacağı kağıtlar kullanabilir).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Matematik </a:t>
            </a:r>
            <a:r>
              <a:rPr lang="tr-TR" sz="2000" dirty="0">
                <a:latin typeface="Calibri" panose="020F0502020204030204" pitchFamily="34" charset="0"/>
              </a:rPr>
              <a:t>çalışırken; </a:t>
            </a:r>
            <a:endParaRPr lang="tr-TR" sz="2000" dirty="0" smtClean="0">
              <a:latin typeface="Calibri" panose="020F0502020204030204" pitchFamily="34" charset="0"/>
            </a:endParaRPr>
          </a:p>
          <a:p>
            <a:pPr>
              <a:buFontTx/>
              <a:buChar char="-"/>
            </a:pPr>
            <a:r>
              <a:rPr lang="tr-TR" sz="2000" dirty="0" smtClean="0">
                <a:latin typeface="Calibri" panose="020F0502020204030204" pitchFamily="34" charset="0"/>
              </a:rPr>
              <a:t>Problemden </a:t>
            </a:r>
            <a:r>
              <a:rPr lang="tr-TR" sz="2000" dirty="0">
                <a:latin typeface="Calibri" panose="020F0502020204030204" pitchFamily="34" charset="0"/>
              </a:rPr>
              <a:t>ne anladığını yazması, </a:t>
            </a:r>
            <a:endParaRPr lang="tr-TR" sz="2000" dirty="0" smtClean="0">
              <a:latin typeface="Calibri" panose="020F0502020204030204" pitchFamily="34" charset="0"/>
            </a:endParaRPr>
          </a:p>
          <a:p>
            <a:pPr>
              <a:buFontTx/>
              <a:buChar char="-"/>
            </a:pPr>
            <a:r>
              <a:rPr lang="tr-TR" sz="2000" dirty="0" smtClean="0">
                <a:latin typeface="Calibri" panose="020F0502020204030204" pitchFamily="34" charset="0"/>
              </a:rPr>
              <a:t>Probleme </a:t>
            </a:r>
            <a:r>
              <a:rPr lang="tr-TR" sz="2000" dirty="0">
                <a:latin typeface="Calibri" panose="020F0502020204030204" pitchFamily="34" charset="0"/>
              </a:rPr>
              <a:t>ait verileri, istenilenleri renkli kalemler kullanarak yazması, </a:t>
            </a:r>
            <a:endParaRPr lang="tr-TR" sz="2000" dirty="0" smtClean="0">
              <a:latin typeface="Calibri" panose="020F0502020204030204" pitchFamily="34" charset="0"/>
            </a:endParaRPr>
          </a:p>
          <a:p>
            <a:pPr>
              <a:buFontTx/>
              <a:buChar char="-"/>
            </a:pPr>
            <a:r>
              <a:rPr lang="tr-TR" sz="2000" dirty="0" smtClean="0">
                <a:latin typeface="Calibri" panose="020F0502020204030204" pitchFamily="34" charset="0"/>
              </a:rPr>
              <a:t>Evde </a:t>
            </a:r>
            <a:r>
              <a:rPr lang="tr-TR" sz="2000" dirty="0">
                <a:latin typeface="Calibri" panose="020F0502020204030204" pitchFamily="34" charset="0"/>
              </a:rPr>
              <a:t>çalışırken bilgileri organize etmek için posterler hazırlaması gibi yöntemler işe yarayabilir.</a:t>
            </a:r>
          </a:p>
        </p:txBody>
      </p:sp>
      <p:pic>
        <p:nvPicPr>
          <p:cNvPr id="9218" name="Picture 2" descr="http://png.clipart.me/graphics/thumbs/100/funny-cartoon-mechanic-in-various-poses-for-use-in-advertising-presentations-brochures-blogs-documents-and-forms-etc_100582780.jpg"/>
          <p:cNvPicPr>
            <a:picLocks noChangeAspect="1" noChangeArrowheads="1"/>
          </p:cNvPicPr>
          <p:nvPr/>
        </p:nvPicPr>
        <p:blipFill>
          <a:blip r:embed="rId2" cstate="print"/>
          <a:srcRect/>
          <a:stretch>
            <a:fillRect/>
          </a:stretch>
        </p:blipFill>
        <p:spPr bwMode="auto">
          <a:xfrm>
            <a:off x="6516216" y="4365104"/>
            <a:ext cx="1428750" cy="1428750"/>
          </a:xfrm>
          <a:prstGeom prst="rect">
            <a:avLst/>
          </a:prstGeom>
          <a:ln>
            <a:noFill/>
          </a:ln>
          <a:effectLst>
            <a:softEdge rad="112500"/>
          </a:effectLst>
        </p:spPr>
      </p:pic>
    </p:spTree>
    <p:extLst>
      <p:ext uri="{BB962C8B-B14F-4D97-AF65-F5344CB8AC3E}">
        <p14:creationId xmlns:p14="http://schemas.microsoft.com/office/powerpoint/2010/main" val="993142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980728"/>
            <a:ext cx="6840760" cy="5328592"/>
          </a:xfrm>
        </p:spPr>
        <p:txBody>
          <a:bodyPr>
            <a:noAutofit/>
          </a:bodyPr>
          <a:lstStyle/>
          <a:p>
            <a:pPr marL="45720" indent="0">
              <a:buNone/>
            </a:pPr>
            <a:r>
              <a:rPr lang="tr-TR" sz="2000" b="1" dirty="0">
                <a:solidFill>
                  <a:srgbClr val="C00000"/>
                </a:solidFill>
                <a:latin typeface="Calibri" panose="020F0502020204030204" pitchFamily="34" charset="0"/>
              </a:rPr>
              <a:t>İŞİTSEL </a:t>
            </a:r>
            <a:r>
              <a:rPr lang="tr-TR" sz="2000" b="1" dirty="0" smtClean="0">
                <a:solidFill>
                  <a:srgbClr val="C00000"/>
                </a:solidFill>
                <a:latin typeface="Calibri" panose="020F0502020204030204" pitchFamily="34" charset="0"/>
              </a:rPr>
              <a:t>ÖĞRENCİLERİN ÖZELLİKLERİ</a:t>
            </a:r>
            <a:endParaRPr lang="tr-TR" sz="2000" dirty="0">
              <a:solidFill>
                <a:srgbClr val="C00000"/>
              </a:solidFill>
              <a:latin typeface="Calibri" panose="020F0502020204030204" pitchFamily="34" charset="0"/>
            </a:endParaRPr>
          </a:p>
          <a:p>
            <a:pPr lvl="0"/>
            <a:r>
              <a:rPr lang="tr-TR" sz="2000" dirty="0" smtClean="0">
                <a:latin typeface="Calibri" panose="020F0502020204030204" pitchFamily="34" charset="0"/>
              </a:rPr>
              <a:t>Sessiz </a:t>
            </a:r>
            <a:r>
              <a:rPr lang="tr-TR" sz="2000" dirty="0">
                <a:latin typeface="Calibri" panose="020F0502020204030204" pitchFamily="34" charset="0"/>
              </a:rPr>
              <a:t>okumakta zorluk çekerler çünkü kulaklarının duymadıklarını anlamakta zorlanırlar. </a:t>
            </a:r>
          </a:p>
          <a:p>
            <a:pPr lvl="0"/>
            <a:r>
              <a:rPr lang="tr-TR" sz="2000" dirty="0">
                <a:latin typeface="Calibri" panose="020F0502020204030204" pitchFamily="34" charset="0"/>
              </a:rPr>
              <a:t>Konuşmaları, jest ve mimikleri taklit edebilirler. </a:t>
            </a:r>
          </a:p>
          <a:p>
            <a:pPr lvl="0"/>
            <a:r>
              <a:rPr lang="tr-TR" sz="2000" dirty="0" smtClean="0">
                <a:latin typeface="Calibri" panose="020F0502020204030204" pitchFamily="34" charset="0"/>
              </a:rPr>
              <a:t>Konsantre </a:t>
            </a:r>
            <a:r>
              <a:rPr lang="tr-TR" sz="2000" dirty="0">
                <a:latin typeface="Calibri" panose="020F0502020204030204" pitchFamily="34" charset="0"/>
              </a:rPr>
              <a:t>olabilmeleri için hiçbir sesin olmamasını isterler. </a:t>
            </a:r>
          </a:p>
          <a:p>
            <a:pPr lvl="0"/>
            <a:r>
              <a:rPr lang="tr-TR" sz="2000" dirty="0">
                <a:latin typeface="Calibri" panose="020F0502020204030204" pitchFamily="34" charset="0"/>
              </a:rPr>
              <a:t>Düşünürken de düşündüklerini sesli hale getirirler.   </a:t>
            </a:r>
          </a:p>
          <a:p>
            <a:pPr lvl="0"/>
            <a:r>
              <a:rPr lang="tr-TR" sz="2000" dirty="0">
                <a:latin typeface="Calibri" panose="020F0502020204030204" pitchFamily="34" charset="0"/>
              </a:rPr>
              <a:t>En iyi işiterek öğrenirler. Fakat öğretmen dersi anlattığı sırada konuşuyor olma ihtimalleri yüksektir. O nedenle derse kulak vermeleri gerekir.</a:t>
            </a:r>
          </a:p>
          <a:p>
            <a:pPr lvl="0"/>
            <a:r>
              <a:rPr lang="tr-TR" sz="2000" dirty="0">
                <a:latin typeface="Calibri" panose="020F0502020204030204" pitchFamily="34" charset="0"/>
              </a:rPr>
              <a:t>Yabancı dil öğrenmeye yatkındırlar</a:t>
            </a:r>
            <a:r>
              <a:rPr lang="tr-TR" sz="2000" dirty="0" smtClean="0">
                <a:latin typeface="Calibri" panose="020F0502020204030204" pitchFamily="34" charset="0"/>
              </a:rPr>
              <a:t>.</a:t>
            </a:r>
            <a:endParaRPr lang="tr-TR" sz="2000" dirty="0">
              <a:latin typeface="Calibri" panose="020F0502020204030204" pitchFamily="34" charset="0"/>
            </a:endParaRPr>
          </a:p>
        </p:txBody>
      </p:sp>
    </p:spTree>
    <p:extLst>
      <p:ext uri="{BB962C8B-B14F-4D97-AF65-F5344CB8AC3E}">
        <p14:creationId xmlns:p14="http://schemas.microsoft.com/office/powerpoint/2010/main" val="1647736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115616" y="908720"/>
            <a:ext cx="6400800" cy="4824536"/>
          </a:xfrm>
        </p:spPr>
        <p:txBody>
          <a:bodyPr>
            <a:normAutofit/>
          </a:bodyPr>
          <a:lstStyle/>
          <a:p>
            <a:pPr lvl="0"/>
            <a:r>
              <a:rPr lang="tr-TR" sz="2400" dirty="0" smtClean="0">
                <a:latin typeface="Calibri" panose="020F0502020204030204" pitchFamily="34" charset="0"/>
              </a:rPr>
              <a:t>Konuşma ve dinleme becerileri çok iyidir. Okuma ve yazma becerilerinde zorlanırlar. </a:t>
            </a:r>
          </a:p>
          <a:p>
            <a:pPr lvl="0"/>
            <a:r>
              <a:rPr lang="tr-TR" sz="2400" dirty="0" smtClean="0">
                <a:latin typeface="Calibri" panose="020F0502020204030204" pitchFamily="34" charset="0"/>
              </a:rPr>
              <a:t>Problemde verileni ve isteneni kavramak için sesli düşünürler. </a:t>
            </a:r>
          </a:p>
          <a:p>
            <a:pPr lvl="0"/>
            <a:r>
              <a:rPr lang="tr-TR" sz="2400" dirty="0" smtClean="0">
                <a:latin typeface="Calibri" panose="020F0502020204030204" pitchFamily="34" charset="0"/>
              </a:rPr>
              <a:t>Şive ve telaffuzları hemen kavrarlar.</a:t>
            </a:r>
          </a:p>
          <a:p>
            <a:pPr lvl="0"/>
            <a:r>
              <a:rPr lang="tr-TR" sz="2400" dirty="0" smtClean="0">
                <a:latin typeface="Calibri" panose="020F0502020204030204" pitchFamily="34" charset="0"/>
              </a:rPr>
              <a:t>Şarkıları baştan sona sadece dinleyerek öğrenebilirler. </a:t>
            </a:r>
          </a:p>
          <a:p>
            <a:pPr marL="45720" indent="0">
              <a:buNone/>
            </a:pP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71600" y="908720"/>
            <a:ext cx="6192688" cy="5400600"/>
          </a:xfrm>
        </p:spPr>
        <p:txBody>
          <a:bodyPr>
            <a:normAutofit/>
          </a:bodyPr>
          <a:lstStyle/>
          <a:p>
            <a:pPr marL="45720" indent="0">
              <a:buNone/>
            </a:pPr>
            <a:r>
              <a:rPr lang="tr-TR" sz="2000" b="1" u="sng" dirty="0">
                <a:solidFill>
                  <a:srgbClr val="C00000"/>
                </a:solidFill>
                <a:latin typeface="Calibri" panose="020F0502020204030204" pitchFamily="34" charset="0"/>
              </a:rPr>
              <a:t>İşitsel Öğrenen Çocukların</a:t>
            </a:r>
            <a:r>
              <a:rPr lang="tr-TR" sz="2000" b="1" dirty="0">
                <a:solidFill>
                  <a:srgbClr val="C00000"/>
                </a:solidFill>
                <a:latin typeface="Calibri" panose="020F0502020204030204" pitchFamily="34" charset="0"/>
              </a:rPr>
              <a:t> öğrenmelerini ve hatırlamalarını kolaylaştırmak için</a:t>
            </a:r>
            <a:r>
              <a:rPr lang="tr-TR" sz="2000" dirty="0">
                <a:solidFill>
                  <a:srgbClr val="C00000"/>
                </a:solidFill>
                <a:latin typeface="Calibri" panose="020F0502020204030204" pitchFamily="34" charset="0"/>
              </a:rPr>
              <a:t>;</a:t>
            </a:r>
          </a:p>
          <a:p>
            <a:pPr>
              <a:buFont typeface="Wingdings" panose="05000000000000000000" pitchFamily="2" charset="2"/>
              <a:buChar char="Ø"/>
            </a:pPr>
            <a:r>
              <a:rPr lang="tr-TR" sz="2000" dirty="0" smtClean="0">
                <a:latin typeface="Calibri" panose="020F0502020204030204" pitchFamily="34" charset="0"/>
              </a:rPr>
              <a:t>Grupla </a:t>
            </a:r>
            <a:r>
              <a:rPr lang="tr-TR" sz="2000" dirty="0">
                <a:latin typeface="Calibri" panose="020F0502020204030204" pitchFamily="34" charset="0"/>
              </a:rPr>
              <a:t>ve/veya bir çalışma arkadaşıyla çalışabilir</a:t>
            </a:r>
            <a:r>
              <a:rPr lang="tr-TR" sz="2000" dirty="0" smtClean="0">
                <a:latin typeface="Calibri" panose="020F0502020204030204" pitchFamily="34" charset="0"/>
              </a:rPr>
              <a:t>.</a:t>
            </a:r>
          </a:p>
          <a:p>
            <a:pPr>
              <a:buFont typeface="Wingdings" panose="05000000000000000000" pitchFamily="2" charset="2"/>
              <a:buChar char="Ø"/>
            </a:pPr>
            <a:r>
              <a:rPr lang="tr-TR" sz="2000" dirty="0" smtClean="0">
                <a:latin typeface="Calibri" panose="020F0502020204030204" pitchFamily="34" charset="0"/>
              </a:rPr>
              <a:t>Konuları </a:t>
            </a:r>
            <a:r>
              <a:rPr lang="tr-TR" sz="2000" dirty="0">
                <a:latin typeface="Calibri" panose="020F0502020204030204" pitchFamily="34" charset="0"/>
              </a:rPr>
              <a:t>tekrar ederken yüksek sesle okuyabilir. Kasetçalar kullanabilir, okuduklarını kasete kaydederek kendi kasetlerini oluşturabilir. </a:t>
            </a:r>
            <a:r>
              <a:rPr lang="tr-TR" sz="2000" dirty="0" smtClean="0">
                <a:latin typeface="Calibri" panose="020F0502020204030204" pitchFamily="34" charset="0"/>
              </a:rPr>
              <a:t>Sınava </a:t>
            </a:r>
            <a:r>
              <a:rPr lang="tr-TR" sz="2000" dirty="0">
                <a:latin typeface="Calibri" panose="020F0502020204030204" pitchFamily="34" charset="0"/>
              </a:rPr>
              <a:t>hazırlanırken bu kasetleri dinleyerek çalışması etkili olabilir.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Bellekte </a:t>
            </a:r>
            <a:r>
              <a:rPr lang="tr-TR" sz="2000" dirty="0">
                <a:latin typeface="Calibri" panose="020F0502020204030204" pitchFamily="34" charset="0"/>
              </a:rPr>
              <a:t>tutulması gereken bilgiler (tarih, isimler, yer adları </a:t>
            </a:r>
            <a:r>
              <a:rPr lang="tr-TR" sz="2000" dirty="0" err="1">
                <a:latin typeface="Calibri" panose="020F0502020204030204" pitchFamily="34" charset="0"/>
              </a:rPr>
              <a:t>vb</a:t>
            </a:r>
            <a:r>
              <a:rPr lang="tr-TR" sz="2000" dirty="0">
                <a:latin typeface="Calibri" panose="020F0502020204030204" pitchFamily="34" charset="0"/>
              </a:rPr>
              <a:t>) için çeşitli melodiler yapabilir. Bu melodilerin komik, saçma ya da çılgınca olması öğrenmelerini çabuklaştırabilir. Kendilerinin bu şarkıları yapması daha da önemlidir.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Önemli </a:t>
            </a:r>
            <a:r>
              <a:rPr lang="tr-TR" sz="2000" dirty="0">
                <a:latin typeface="Calibri" panose="020F0502020204030204" pitchFamily="34" charset="0"/>
              </a:rPr>
              <a:t>konular ve talimatları yüksek sesle okuyup tekrarlayabilir. </a:t>
            </a:r>
          </a:p>
        </p:txBody>
      </p:sp>
      <p:pic>
        <p:nvPicPr>
          <p:cNvPr id="16386" name="th85" descr="View image detail"/>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948264" y="782008"/>
            <a:ext cx="1440160" cy="95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170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55576" y="764705"/>
            <a:ext cx="7344816" cy="4896543"/>
          </a:xfrm>
        </p:spPr>
        <p:txBody>
          <a:bodyPr>
            <a:normAutofit/>
          </a:bodyPr>
          <a:lstStyle/>
          <a:p>
            <a:pPr marL="45720" indent="0">
              <a:buNone/>
            </a:pPr>
            <a:r>
              <a:rPr lang="tr-TR" sz="2000" b="1" dirty="0">
                <a:solidFill>
                  <a:srgbClr val="C00000"/>
                </a:solidFill>
                <a:latin typeface="Calibri" panose="020F0502020204030204" pitchFamily="34" charset="0"/>
              </a:rPr>
              <a:t>KİNESTETİK </a:t>
            </a:r>
            <a:r>
              <a:rPr lang="tr-TR" sz="2000" b="1" dirty="0" smtClean="0">
                <a:solidFill>
                  <a:srgbClr val="C00000"/>
                </a:solidFill>
                <a:latin typeface="Calibri" panose="020F0502020204030204" pitchFamily="34" charset="0"/>
              </a:rPr>
              <a:t>ÖĞRENCİLERİN ÖZELLİKLERİ</a:t>
            </a:r>
            <a:endParaRPr lang="tr-TR" sz="2000" dirty="0">
              <a:solidFill>
                <a:srgbClr val="C00000"/>
              </a:solidFill>
              <a:latin typeface="Calibri" panose="020F0502020204030204" pitchFamily="34" charset="0"/>
            </a:endParaRPr>
          </a:p>
          <a:p>
            <a:pPr lvl="0"/>
            <a:r>
              <a:rPr lang="tr-TR" sz="2000" dirty="0">
                <a:latin typeface="Calibri" panose="020F0502020204030204" pitchFamily="34" charset="0"/>
              </a:rPr>
              <a:t>Okul hayatında zorlanabilirler. </a:t>
            </a:r>
          </a:p>
          <a:p>
            <a:pPr lvl="0"/>
            <a:r>
              <a:rPr lang="tr-TR" sz="2000" dirty="0">
                <a:latin typeface="Calibri" panose="020F0502020204030204" pitchFamily="34" charset="0"/>
              </a:rPr>
              <a:t>Oturdukları yerde uzun süre duramazlar. </a:t>
            </a:r>
          </a:p>
          <a:p>
            <a:pPr lvl="0"/>
            <a:r>
              <a:rPr lang="tr-TR" sz="2000" dirty="0">
                <a:latin typeface="Calibri" panose="020F0502020204030204" pitchFamily="34" charset="0"/>
              </a:rPr>
              <a:t>Parmak </a:t>
            </a:r>
            <a:r>
              <a:rPr lang="tr-TR" sz="2000" dirty="0" smtClean="0">
                <a:latin typeface="Calibri" panose="020F0502020204030204" pitchFamily="34" charset="0"/>
              </a:rPr>
              <a:t>kaldırarak, </a:t>
            </a:r>
            <a:r>
              <a:rPr lang="tr-TR" sz="2000" dirty="0">
                <a:latin typeface="Calibri" panose="020F0502020204030204" pitchFamily="34" charset="0"/>
              </a:rPr>
              <a:t>öğretmenin kendisini görmesini beklemeyi zaman kaybı olarak görürler. Hemen  harekete geçerler. Öğretmenin ”Tahtayı kim silecek?” demesi yerlerinden fırlamaları  için yeterlidir. </a:t>
            </a:r>
          </a:p>
          <a:p>
            <a:pPr lvl="0"/>
            <a:r>
              <a:rPr lang="tr-TR" sz="2000" dirty="0">
                <a:latin typeface="Calibri" panose="020F0502020204030204" pitchFamily="34" charset="0"/>
              </a:rPr>
              <a:t>Görsel ve işitsel mesajları algılamakta zorlanırlar. Ancak yaparak algılarlar. </a:t>
            </a:r>
          </a:p>
          <a:p>
            <a:pPr lvl="0"/>
            <a:r>
              <a:rPr lang="tr-TR" sz="2000" dirty="0">
                <a:latin typeface="Calibri" panose="020F0502020204030204" pitchFamily="34" charset="0"/>
              </a:rPr>
              <a:t>Hareket hâlindeyken daha iyi </a:t>
            </a:r>
            <a:r>
              <a:rPr lang="tr-TR" sz="2000" dirty="0" smtClean="0">
                <a:latin typeface="Calibri" panose="020F0502020204030204" pitchFamily="34" charset="0"/>
              </a:rPr>
              <a:t>öğrenirler</a:t>
            </a:r>
          </a:p>
          <a:p>
            <a:pPr lvl="0"/>
            <a:r>
              <a:rPr lang="tr-TR" sz="2000" dirty="0" smtClean="0">
                <a:latin typeface="Calibri" panose="020F0502020204030204" pitchFamily="34" charset="0"/>
              </a:rPr>
              <a:t>El </a:t>
            </a:r>
            <a:r>
              <a:rPr lang="tr-TR" sz="2000" dirty="0">
                <a:latin typeface="Calibri" panose="020F0502020204030204" pitchFamily="34" charset="0"/>
              </a:rPr>
              <a:t>şakası yaparlar, konuşurken el ve kollarını bol bol kullanırlar. </a:t>
            </a:r>
          </a:p>
          <a:p>
            <a:pPr lvl="0"/>
            <a:r>
              <a:rPr lang="tr-TR" sz="2000" dirty="0">
                <a:latin typeface="Calibri" panose="020F0502020204030204" pitchFamily="34" charset="0"/>
              </a:rPr>
              <a:t>Dokunsallar daha çok ellerini kullanarak öğrenirler. </a:t>
            </a:r>
          </a:p>
          <a:p>
            <a:pPr marL="45720" indent="0">
              <a:buNone/>
            </a:pPr>
            <a:endParaRPr lang="tr-TR" dirty="0"/>
          </a:p>
        </p:txBody>
      </p:sp>
      <p:pic>
        <p:nvPicPr>
          <p:cNvPr id="17410" name="th17" descr="View image detail"/>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444208" y="5085184"/>
            <a:ext cx="1619250" cy="1076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110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35122" y="692696"/>
            <a:ext cx="7193262" cy="5411012"/>
          </a:xfrm>
        </p:spPr>
        <p:txBody>
          <a:bodyPr>
            <a:normAutofit/>
          </a:bodyPr>
          <a:lstStyle/>
          <a:p>
            <a:pPr marL="45720" indent="0">
              <a:buNone/>
            </a:pPr>
            <a:r>
              <a:rPr lang="tr-TR" b="1" u="sng" dirty="0" err="1">
                <a:solidFill>
                  <a:srgbClr val="C00000"/>
                </a:solidFill>
                <a:latin typeface="Calibri" panose="020F0502020204030204" pitchFamily="34" charset="0"/>
              </a:rPr>
              <a:t>Kinestetik</a:t>
            </a:r>
            <a:r>
              <a:rPr lang="tr-TR" b="1" u="sng" dirty="0">
                <a:solidFill>
                  <a:srgbClr val="C00000"/>
                </a:solidFill>
                <a:latin typeface="Calibri" panose="020F0502020204030204" pitchFamily="34" charset="0"/>
              </a:rPr>
              <a:t> – Dokunsal Öğrenen Çocukların</a:t>
            </a:r>
            <a:r>
              <a:rPr lang="tr-TR" b="1" dirty="0">
                <a:solidFill>
                  <a:srgbClr val="C00000"/>
                </a:solidFill>
                <a:latin typeface="Calibri" panose="020F0502020204030204" pitchFamily="34" charset="0"/>
              </a:rPr>
              <a:t> öğrenmelerini ve hatırlamalarını kolaylaştırmak için;</a:t>
            </a:r>
          </a:p>
          <a:p>
            <a:pPr>
              <a:buFont typeface="Wingdings" panose="05000000000000000000" pitchFamily="2" charset="2"/>
              <a:buChar char="Ø"/>
            </a:pPr>
            <a:r>
              <a:rPr lang="tr-TR" sz="2000" dirty="0" smtClean="0">
                <a:latin typeface="Calibri" panose="020F0502020204030204" pitchFamily="34" charset="0"/>
              </a:rPr>
              <a:t>Çalışırken </a:t>
            </a:r>
            <a:r>
              <a:rPr lang="tr-TR" sz="2000" dirty="0">
                <a:latin typeface="Calibri" panose="020F0502020204030204" pitchFamily="34" charset="0"/>
              </a:rPr>
              <a:t>elinde kitap ya da çalışma kartları ile yürüyebilir, hareket edebilir, yüksek sesle okuyabilir.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Çalışırken </a:t>
            </a:r>
            <a:r>
              <a:rPr lang="tr-TR" sz="2000" dirty="0">
                <a:latin typeface="Calibri" panose="020F0502020204030204" pitchFamily="34" charset="0"/>
              </a:rPr>
              <a:t>kendi istediği yerde ve şekilde çalışmasına izin verilebilir.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Bir </a:t>
            </a:r>
            <a:r>
              <a:rPr lang="tr-TR" sz="2000" dirty="0">
                <a:latin typeface="Calibri" panose="020F0502020204030204" pitchFamily="34" charset="0"/>
              </a:rPr>
              <a:t>şeyler anlatacağı zaman ayağa kalkabilir ve tüm vücudunu kullanarak anlatabilme özgürlüğünün olması faydalı olabilir.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Yeni </a:t>
            </a:r>
            <a:r>
              <a:rPr lang="tr-TR" sz="2000" dirty="0">
                <a:latin typeface="Calibri" panose="020F0502020204030204" pitchFamily="34" charset="0"/>
              </a:rPr>
              <a:t>bir konu öğrenirken oturmak zorundaysa, elinde bir şey olmasına izin verilebilir (kalem, silgi, vb.). </a:t>
            </a:r>
            <a:endParaRPr lang="tr-TR" sz="2000" dirty="0" smtClean="0">
              <a:latin typeface="Calibri" panose="020F0502020204030204" pitchFamily="34" charset="0"/>
            </a:endParaRPr>
          </a:p>
        </p:txBody>
      </p:sp>
      <p:pic>
        <p:nvPicPr>
          <p:cNvPr id="4" name="Picture 2" descr="http://www.afacancocuk.com/Saglik/images/Gruplar/124/sinav_stres_r_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064089"/>
            <a:ext cx="1224136" cy="102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554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836712"/>
            <a:ext cx="6813376" cy="5256584"/>
          </a:xfrm>
        </p:spPr>
        <p:txBody>
          <a:bodyPr>
            <a:normAutofit/>
          </a:bodyPr>
          <a:lstStyle/>
          <a:p>
            <a:pPr>
              <a:buFont typeface="Wingdings" panose="05000000000000000000" pitchFamily="2" charset="2"/>
              <a:buChar char="Ø"/>
            </a:pPr>
            <a:r>
              <a:rPr lang="tr-TR" sz="2000" dirty="0">
                <a:latin typeface="Calibri" panose="020F0502020204030204" pitchFamily="34" charset="0"/>
              </a:rPr>
              <a:t>Ders anlatan kişinin mimik, drama ve abartılı ağız hareketleri daha iyi anlamalarına yardımcı </a:t>
            </a:r>
            <a:r>
              <a:rPr lang="tr-TR" sz="2000" dirty="0" smtClean="0">
                <a:latin typeface="Calibri" panose="020F0502020204030204" pitchFamily="34" charset="0"/>
              </a:rPr>
              <a:t>olabilir.</a:t>
            </a:r>
          </a:p>
          <a:p>
            <a:pPr>
              <a:buFont typeface="Wingdings" panose="05000000000000000000" pitchFamily="2" charset="2"/>
              <a:buChar char="Ø"/>
            </a:pPr>
            <a:r>
              <a:rPr lang="tr-TR" sz="2000" dirty="0" smtClean="0">
                <a:latin typeface="Calibri" panose="020F0502020204030204" pitchFamily="34" charset="0"/>
              </a:rPr>
              <a:t>Ellerini </a:t>
            </a:r>
            <a:r>
              <a:rPr lang="tr-TR" sz="2000" dirty="0">
                <a:latin typeface="Calibri" panose="020F0502020204030204" pitchFamily="34" charset="0"/>
              </a:rPr>
              <a:t>kullanabileceği çalışmalar yapabilir; anahtar kavramlar için modeller inşa edebilir (</a:t>
            </a:r>
            <a:r>
              <a:rPr lang="tr-TR" sz="2000" dirty="0" err="1">
                <a:latin typeface="Calibri" panose="020F0502020204030204" pitchFamily="34" charset="0"/>
              </a:rPr>
              <a:t>lego</a:t>
            </a:r>
            <a:r>
              <a:rPr lang="tr-TR" sz="2000" dirty="0">
                <a:latin typeface="Calibri" panose="020F0502020204030204" pitchFamily="34" charset="0"/>
              </a:rPr>
              <a:t>, oyun hamuru, kil). </a:t>
            </a:r>
            <a:endParaRPr lang="tr-TR" sz="2000" dirty="0" smtClean="0">
              <a:latin typeface="Calibri" panose="020F0502020204030204" pitchFamily="34" charset="0"/>
            </a:endParaRPr>
          </a:p>
          <a:p>
            <a:pPr>
              <a:buFont typeface="Wingdings" panose="05000000000000000000" pitchFamily="2" charset="2"/>
              <a:buChar char="Ø"/>
            </a:pPr>
            <a:r>
              <a:rPr lang="tr-TR" sz="2000" dirty="0" smtClean="0">
                <a:latin typeface="Calibri" panose="020F0502020204030204" pitchFamily="34" charset="0"/>
              </a:rPr>
              <a:t>Konu </a:t>
            </a:r>
            <a:r>
              <a:rPr lang="tr-TR" sz="2000" dirty="0">
                <a:latin typeface="Calibri" panose="020F0502020204030204" pitchFamily="34" charset="0"/>
              </a:rPr>
              <a:t>ile ilgili müze, tarihi yerler gibi, yaşayarak öğrenebileceği yerlere gidebilir. </a:t>
            </a:r>
          </a:p>
          <a:p>
            <a:pPr>
              <a:buFont typeface="Wingdings" panose="05000000000000000000" pitchFamily="2" charset="2"/>
              <a:buChar char="Ø"/>
            </a:pPr>
            <a:r>
              <a:rPr lang="tr-TR" sz="2000" dirty="0" smtClean="0">
                <a:latin typeface="Calibri" panose="020F0502020204030204" pitchFamily="34" charset="0"/>
              </a:rPr>
              <a:t>Matematik </a:t>
            </a:r>
            <a:r>
              <a:rPr lang="tr-TR" sz="2000" dirty="0">
                <a:latin typeface="Calibri" panose="020F0502020204030204" pitchFamily="34" charset="0"/>
              </a:rPr>
              <a:t>çalışırken, bilgileri gündelik hayatları ile ilişkilendirebilecek şekilde somutlaştırmaları faydalı olabilir. </a:t>
            </a:r>
          </a:p>
        </p:txBody>
      </p:sp>
    </p:spTree>
    <p:extLst>
      <p:ext uri="{BB962C8B-B14F-4D97-AF65-F5344CB8AC3E}">
        <p14:creationId xmlns:p14="http://schemas.microsoft.com/office/powerpoint/2010/main" val="3820683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449868" y="908720"/>
            <a:ext cx="5608712" cy="4320480"/>
          </a:xfrm>
        </p:spPr>
        <p:txBody>
          <a:bodyPr>
            <a:normAutofit/>
          </a:bodyPr>
          <a:lstStyle/>
          <a:p>
            <a:pPr marL="45720" indent="0">
              <a:buNone/>
            </a:pPr>
            <a:r>
              <a:rPr lang="tr-TR" dirty="0">
                <a:solidFill>
                  <a:schemeClr val="tx1"/>
                </a:solidFill>
                <a:latin typeface="Calibri" panose="020F0502020204030204" pitchFamily="34" charset="0"/>
              </a:rPr>
              <a:t>Son olarak; </a:t>
            </a:r>
            <a:r>
              <a:rPr lang="tr-TR" b="1" dirty="0">
                <a:solidFill>
                  <a:srgbClr val="C00000"/>
                </a:solidFill>
                <a:latin typeface="Bell MT" panose="02020503060305020303" pitchFamily="18" charset="0"/>
              </a:rPr>
              <a:t>İdeal öğrenme yöntemi, her üç alanın da aktif olarak kullanılabilmesidir. Bir kişinin öğrenme stilini bilmek iki yönlü avantaj sağlayacaktır. Öne çıkan yani kişinin ağırlıklı olarak kullandığı yöntem, özellikle yeni öğrenmelerde, zor konuların öğrenilmesinde öncelikle uygulanması gereken stildir. Bu durumda kişi daha hızlı, daha kolay ve zevk alarak öğrenecektir. </a:t>
            </a:r>
          </a:p>
        </p:txBody>
      </p:sp>
      <p:pic>
        <p:nvPicPr>
          <p:cNvPr id="4" name="Picture 2" descr="https://pixabay.com/static/uploads/photo/2013/07/13/12/43/boy-160168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509121"/>
            <a:ext cx="1738239" cy="8732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910483"/>
            <a:ext cx="1440160" cy="1132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176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763688" y="2276872"/>
            <a:ext cx="5780112" cy="1929368"/>
          </a:xfrm>
        </p:spPr>
        <p:txBody>
          <a:bodyPr>
            <a:normAutofit/>
          </a:bodyPr>
          <a:lstStyle/>
          <a:p>
            <a:pPr algn="ctr">
              <a:buNone/>
            </a:pPr>
            <a:r>
              <a:rPr lang="tr-TR" sz="5400" b="1" dirty="0" smtClean="0">
                <a:solidFill>
                  <a:schemeClr val="bg2">
                    <a:lumMod val="50000"/>
                  </a:schemeClr>
                </a:solidFill>
                <a:latin typeface="BatangChe" panose="02030609000101010101" pitchFamily="49" charset="-127"/>
                <a:ea typeface="BatangChe" panose="02030609000101010101" pitchFamily="49" charset="-127"/>
              </a:rPr>
              <a:t>TEŞEKKÜRLER..</a:t>
            </a:r>
            <a:endParaRPr lang="tr-TR" sz="5400" b="1" dirty="0">
              <a:solidFill>
                <a:schemeClr val="bg2">
                  <a:lumMod val="50000"/>
                </a:schemeClr>
              </a:solidFill>
              <a:latin typeface="BatangChe" panose="02030609000101010101" pitchFamily="49" charset="-127"/>
              <a:ea typeface="BatangChe" panose="02030609000101010101" pitchFamily="49"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173424" y="2060848"/>
            <a:ext cx="4869160" cy="864096"/>
          </a:xfrm>
        </p:spPr>
        <p:txBody>
          <a:bodyPr/>
          <a:lstStyle/>
          <a:p>
            <a:pPr marL="45720" indent="0">
              <a:buNone/>
            </a:pPr>
            <a:r>
              <a:rPr lang="tr-TR" dirty="0" smtClean="0">
                <a:solidFill>
                  <a:srgbClr val="C00000"/>
                </a:solidFill>
              </a:rPr>
              <a:t> </a:t>
            </a:r>
            <a:r>
              <a:rPr lang="tr-TR" sz="3600" dirty="0" smtClean="0">
                <a:solidFill>
                  <a:srgbClr val="C00000"/>
                </a:solidFill>
                <a:latin typeface="Calibri" panose="020F0502020204030204" pitchFamily="34" charset="0"/>
              </a:rPr>
              <a:t>HEDEFİNİZİ BELİRLEYİN</a:t>
            </a:r>
            <a:endParaRPr lang="tr-TR" sz="3600" dirty="0">
              <a:solidFill>
                <a:srgbClr val="C00000"/>
              </a:solidFill>
              <a:latin typeface="Calibri" panose="020F0502020204030204" pitchFamily="34" charset="0"/>
            </a:endParaRPr>
          </a:p>
        </p:txBody>
      </p:sp>
      <p:sp>
        <p:nvSpPr>
          <p:cNvPr id="4" name="AutoShape 2"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0" name="Picture 4" descr="http://blog.fortinet.com/uploads/images/media/industry-trends-news/targ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150488"/>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69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03848" y="1412776"/>
            <a:ext cx="4339952" cy="4104456"/>
          </a:xfrm>
        </p:spPr>
        <p:txBody>
          <a:bodyPr>
            <a:normAutofit fontScale="85000" lnSpcReduction="10000"/>
          </a:bodyPr>
          <a:lstStyle/>
          <a:p>
            <a:pPr marL="45720" indent="0">
              <a:buNone/>
            </a:pPr>
            <a:r>
              <a:rPr lang="tr-TR" altLang="tr-TR" sz="3200" dirty="0">
                <a:solidFill>
                  <a:schemeClr val="accent1">
                    <a:lumMod val="50000"/>
                  </a:schemeClr>
                </a:solidFill>
                <a:latin typeface="Calibri" panose="020F0502020204030204" pitchFamily="34" charset="0"/>
              </a:rPr>
              <a:t>Verimli bir çalışmanın ilk adımı hedefinizin belirli olmasıdır. Ne yapacağınızı, </a:t>
            </a:r>
            <a:r>
              <a:rPr lang="tr-TR" altLang="tr-TR" sz="3200" dirty="0" smtClean="0">
                <a:solidFill>
                  <a:schemeClr val="accent1">
                    <a:lumMod val="50000"/>
                  </a:schemeClr>
                </a:solidFill>
                <a:latin typeface="Calibri" panose="020F0502020204030204" pitchFamily="34" charset="0"/>
              </a:rPr>
              <a:t> </a:t>
            </a:r>
            <a:r>
              <a:rPr lang="tr-TR" altLang="tr-TR" sz="3200" dirty="0">
                <a:solidFill>
                  <a:schemeClr val="accent1">
                    <a:lumMod val="50000"/>
                  </a:schemeClr>
                </a:solidFill>
                <a:latin typeface="Calibri" panose="020F0502020204030204" pitchFamily="34" charset="0"/>
              </a:rPr>
              <a:t>hedefinizin ne olduğunu </a:t>
            </a:r>
            <a:r>
              <a:rPr lang="tr-TR" altLang="tr-TR" sz="3200" dirty="0" smtClean="0">
                <a:solidFill>
                  <a:schemeClr val="accent1">
                    <a:lumMod val="50000"/>
                  </a:schemeClr>
                </a:solidFill>
                <a:latin typeface="Calibri" panose="020F0502020204030204" pitchFamily="34" charset="0"/>
              </a:rPr>
              <a:t>bilirseniz çalışma etkinliklerinde verim almanız o düzeyde artacaktır. H</a:t>
            </a:r>
            <a:r>
              <a:rPr lang="tr-TR" sz="3200" dirty="0" smtClean="0">
                <a:solidFill>
                  <a:schemeClr val="accent1">
                    <a:lumMod val="50000"/>
                  </a:schemeClr>
                </a:solidFill>
                <a:latin typeface="Calibri" panose="020F0502020204030204" pitchFamily="34" charset="0"/>
              </a:rPr>
              <a:t>edef belirleme; </a:t>
            </a:r>
            <a:r>
              <a:rPr lang="tr-TR" sz="3200" dirty="0">
                <a:solidFill>
                  <a:schemeClr val="accent1">
                    <a:lumMod val="50000"/>
                  </a:schemeClr>
                </a:solidFill>
                <a:latin typeface="Calibri" panose="020F0502020204030204" pitchFamily="34" charset="0"/>
              </a:rPr>
              <a:t>çalışmak için itici bir güç oluşturur, kişiyi motive eder.</a:t>
            </a:r>
          </a:p>
          <a:p>
            <a:pPr marL="45720" indent="0">
              <a:buNone/>
            </a:pPr>
            <a:endParaRPr lang="tr-TR" sz="3200" dirty="0">
              <a:latin typeface="Comic Sans MS" panose="030F0702030302020204" pitchFamily="66" charset="0"/>
            </a:endParaRPr>
          </a:p>
        </p:txBody>
      </p:sp>
      <p:sp>
        <p:nvSpPr>
          <p:cNvPr id="4" name="AutoShape 2"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75" y="1556792"/>
            <a:ext cx="18192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942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87624" y="2164904"/>
            <a:ext cx="6741368" cy="2906960"/>
          </a:xfrm>
        </p:spPr>
        <p:txBody>
          <a:bodyPr>
            <a:normAutofit/>
          </a:bodyPr>
          <a:lstStyle/>
          <a:p>
            <a:pPr marL="45720" indent="0" algn="ctr">
              <a:buNone/>
            </a:pPr>
            <a:r>
              <a:rPr lang="tr-TR" sz="3600" dirty="0" smtClean="0">
                <a:solidFill>
                  <a:srgbClr val="C00000"/>
                </a:solidFill>
                <a:latin typeface="Calibri" panose="020F0502020204030204" pitchFamily="34" charset="0"/>
              </a:rPr>
              <a:t>PLANLI ÇALIŞIN</a:t>
            </a:r>
            <a:endParaRPr lang="tr-TR" sz="3600" dirty="0">
              <a:solidFill>
                <a:srgbClr val="C00000"/>
              </a:solidFill>
              <a:latin typeface="Calibri" panose="020F0502020204030204" pitchFamily="34" charset="0"/>
            </a:endParaRPr>
          </a:p>
        </p:txBody>
      </p:sp>
      <p:pic>
        <p:nvPicPr>
          <p:cNvPr id="4" name="Picture 4" descr="images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140968"/>
            <a:ext cx="2592288" cy="234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67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5" y="4293096"/>
            <a:ext cx="6192688" cy="1505104"/>
          </a:xfrm>
        </p:spPr>
        <p:txBody>
          <a:bodyPr/>
          <a:lstStyle/>
          <a:p>
            <a:pPr marL="0" indent="0" algn="ctr">
              <a:buNone/>
            </a:pPr>
            <a:r>
              <a:rPr lang="tr-TR" altLang="tr-TR" sz="2400" dirty="0" smtClean="0">
                <a:solidFill>
                  <a:srgbClr val="C00000"/>
                </a:solidFill>
                <a:latin typeface="Comic Sans MS" pitchFamily="66" charset="0"/>
              </a:rPr>
              <a:t>  Pek </a:t>
            </a:r>
            <a:r>
              <a:rPr lang="tr-TR" altLang="tr-TR" sz="2400" dirty="0">
                <a:solidFill>
                  <a:srgbClr val="C00000"/>
                </a:solidFill>
                <a:latin typeface="Comic Sans MS" pitchFamily="66" charset="0"/>
              </a:rPr>
              <a:t>çok insan hayatta becerisi, zekası ve hatta cesareti olmadığı için değil yalnızca enerjisini bir plan etrafında </a:t>
            </a:r>
            <a:r>
              <a:rPr lang="tr-TR" altLang="tr-TR" sz="2400" dirty="0" smtClean="0">
                <a:solidFill>
                  <a:srgbClr val="C00000"/>
                </a:solidFill>
                <a:latin typeface="Comic Sans MS" pitchFamily="66" charset="0"/>
              </a:rPr>
              <a:t>toplamadığı için </a:t>
            </a:r>
            <a:r>
              <a:rPr lang="tr-TR" altLang="tr-TR" sz="2400" dirty="0">
                <a:solidFill>
                  <a:srgbClr val="C00000"/>
                </a:solidFill>
                <a:latin typeface="Comic Sans MS" pitchFamily="66" charset="0"/>
              </a:rPr>
              <a:t>başarısız  olmuştur.</a:t>
            </a:r>
            <a:r>
              <a:rPr lang="tr-TR" altLang="tr-TR" sz="2400" dirty="0">
                <a:solidFill>
                  <a:srgbClr val="C00000"/>
                </a:solidFill>
              </a:rPr>
              <a:t/>
            </a:r>
            <a:br>
              <a:rPr lang="tr-TR" altLang="tr-TR" sz="2400" dirty="0">
                <a:solidFill>
                  <a:srgbClr val="C00000"/>
                </a:solidFill>
              </a:rPr>
            </a:br>
            <a:endParaRPr lang="tr-TR" sz="2400" dirty="0">
              <a:solidFill>
                <a:srgbClr val="C00000"/>
              </a:solidFill>
              <a:latin typeface="Comic Sans MS" panose="030F0702030302020204" pitchFamily="66" charset="0"/>
            </a:endParaRPr>
          </a:p>
        </p:txBody>
      </p:sp>
      <p:sp>
        <p:nvSpPr>
          <p:cNvPr id="3" name="İçerik Yer Tutucusu 2"/>
          <p:cNvSpPr>
            <a:spLocks noGrp="1"/>
          </p:cNvSpPr>
          <p:nvPr>
            <p:ph sz="quarter" idx="13"/>
          </p:nvPr>
        </p:nvSpPr>
        <p:spPr>
          <a:xfrm>
            <a:off x="1143000" y="731520"/>
            <a:ext cx="6957392" cy="3474720"/>
          </a:xfrm>
        </p:spPr>
        <p:txBody>
          <a:bodyPr/>
          <a:lstStyle/>
          <a:p>
            <a:pPr marL="45720" lvl="1" indent="0">
              <a:buNone/>
            </a:pPr>
            <a:r>
              <a:rPr lang="tr-TR" altLang="tr-TR" sz="2400" dirty="0">
                <a:solidFill>
                  <a:schemeClr val="accent1">
                    <a:lumMod val="50000"/>
                  </a:schemeClr>
                </a:solidFill>
                <a:latin typeface="Calibri" panose="020F0502020204030204" pitchFamily="34" charset="0"/>
              </a:rPr>
              <a:t>Ne zaman ne yapacağınızı bilmek size güven verir. Motivasyonunuzu artırır. </a:t>
            </a:r>
            <a:r>
              <a:rPr lang="tr-TR" altLang="tr-TR" sz="2400" dirty="0" smtClean="0">
                <a:solidFill>
                  <a:schemeClr val="accent1">
                    <a:lumMod val="50000"/>
                  </a:schemeClr>
                </a:solidFill>
                <a:latin typeface="Calibri" panose="020F0502020204030204" pitchFamily="34" charset="0"/>
              </a:rPr>
              <a:t>Çalışma </a:t>
            </a:r>
            <a:r>
              <a:rPr lang="tr-TR" altLang="tr-TR" sz="2400" dirty="0">
                <a:solidFill>
                  <a:schemeClr val="accent1">
                    <a:lumMod val="50000"/>
                  </a:schemeClr>
                </a:solidFill>
                <a:latin typeface="Calibri" panose="020F0502020204030204" pitchFamily="34" charset="0"/>
              </a:rPr>
              <a:t>masanıza oturduğunuzda hangi derse çalışsam kaygısını yaşamazsınız. Çalışma programınızı hazırlarken dikkat etmeniz gereken iki önemli nokta var. </a:t>
            </a:r>
            <a:r>
              <a:rPr lang="tr-TR" altLang="tr-TR" sz="2400" u="sng" dirty="0">
                <a:solidFill>
                  <a:schemeClr val="accent1">
                    <a:lumMod val="50000"/>
                  </a:schemeClr>
                </a:solidFill>
                <a:latin typeface="Calibri" panose="020F0502020204030204" pitchFamily="34" charset="0"/>
              </a:rPr>
              <a:t>Birincisi günlük çalışma kapasitenize göre çalışmak, </a:t>
            </a:r>
            <a:r>
              <a:rPr lang="tr-TR" altLang="tr-TR" sz="2400" u="sng" dirty="0" smtClean="0">
                <a:solidFill>
                  <a:schemeClr val="accent1">
                    <a:lumMod val="50000"/>
                  </a:schemeClr>
                </a:solidFill>
                <a:latin typeface="Calibri" panose="020F0502020204030204" pitchFamily="34" charset="0"/>
              </a:rPr>
              <a:t>ikincisi sevdiğiniz </a:t>
            </a:r>
            <a:r>
              <a:rPr lang="tr-TR" altLang="tr-TR" sz="2400" u="sng" dirty="0">
                <a:solidFill>
                  <a:schemeClr val="accent1">
                    <a:lumMod val="50000"/>
                  </a:schemeClr>
                </a:solidFill>
                <a:latin typeface="Calibri" panose="020F0502020204030204" pitchFamily="34" charset="0"/>
              </a:rPr>
              <a:t>ve sevmediğiniz derslerin dağılımını iyi ayarlamak.</a:t>
            </a:r>
          </a:p>
          <a:p>
            <a:pPr marL="45720" indent="0">
              <a:buNone/>
            </a:pPr>
            <a:endParaRPr lang="tr-TR" dirty="0"/>
          </a:p>
        </p:txBody>
      </p:sp>
      <p:pic>
        <p:nvPicPr>
          <p:cNvPr id="29698" name="Picture 2" descr="http://img03.blogcu.com/v2/avatars/normal/m/a/t/materyal/materyal_1254344809.jpg"/>
          <p:cNvPicPr>
            <a:picLocks noChangeAspect="1" noChangeArrowheads="1"/>
          </p:cNvPicPr>
          <p:nvPr/>
        </p:nvPicPr>
        <p:blipFill>
          <a:blip r:embed="rId2" cstate="print"/>
          <a:srcRect/>
          <a:stretch>
            <a:fillRect/>
          </a:stretch>
        </p:blipFill>
        <p:spPr bwMode="auto">
          <a:xfrm>
            <a:off x="899592" y="4437112"/>
            <a:ext cx="864096" cy="1100500"/>
          </a:xfrm>
          <a:prstGeom prst="rect">
            <a:avLst/>
          </a:prstGeom>
          <a:noFill/>
        </p:spPr>
      </p:pic>
    </p:spTree>
    <p:extLst>
      <p:ext uri="{BB962C8B-B14F-4D97-AF65-F5344CB8AC3E}">
        <p14:creationId xmlns:p14="http://schemas.microsoft.com/office/powerpoint/2010/main" val="2917895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403648" y="1916832"/>
            <a:ext cx="6140152" cy="3456384"/>
          </a:xfrm>
        </p:spPr>
        <p:txBody>
          <a:bodyPr>
            <a:normAutofit/>
          </a:bodyPr>
          <a:lstStyle/>
          <a:p>
            <a:pPr marL="45720" indent="0" algn="ctr">
              <a:buNone/>
            </a:pPr>
            <a:r>
              <a:rPr lang="tr-TR" sz="3600" dirty="0" smtClean="0">
                <a:solidFill>
                  <a:srgbClr val="C00000"/>
                </a:solidFill>
                <a:latin typeface="Calibri" panose="020F0502020204030204" pitchFamily="34" charset="0"/>
              </a:rPr>
              <a:t>ZAMANINIZI VERİMLİ KULLANIN</a:t>
            </a:r>
            <a:endParaRPr lang="tr-TR" sz="3600" dirty="0">
              <a:solidFill>
                <a:srgbClr val="C00000"/>
              </a:solidFill>
              <a:latin typeface="Calibri" panose="020F0502020204030204" pitchFamily="34" charset="0"/>
            </a:endParaRPr>
          </a:p>
        </p:txBody>
      </p:sp>
      <p:sp>
        <p:nvSpPr>
          <p:cNvPr id="4" name="AutoShape 2" descr="data:image/jpeg;base64,/9j/4AAQSkZJRgABAQAAAQABAAD/2wCEAAkGBxQSEhUUExQVFhUXGBkXGBgWGBcYHhYVFxUYFxwbHhcZHSggGBonHBcYITEiJSkrLi4uGB8zODMsNygtLisBCgoKDg0OGhAQGywkHyQsLCwuLCwsLCwsLCwsLCwsLC4sLCwsLCwsLCwsLCwsLDQsLCwsLCwsLCwsLjcsLCwsLP/AABEIANQA7gMBIgACEQEDEQH/xAAcAAACAwEBAQEAAAAAAAAAAAAABgQFBwMCAQj/xABLEAACAAMFBAYHBgIIBQMFAAABAgADEQQFEiExBkFRYRMicYGRoQcUMkJScrEjYoKSwdEz8CRDU3OissLhY4OT0tMVs/EWJTRUZP/EABoBAAMBAQEBAAAAAAAAAAAAAAABAgMEBQb/xAAuEQACAgEEAQEHAgcAAAAAAAAAAQIRAwQSITFBUQUTFCIycYGR8SNCYaGx4fD/2gAMAwEAAhEDEQA/ANsggggAIIIIACCCCAAgiPb7fLkIXmuqIN7GncOJ5CKSz35PtWdklYZX/wCxaAVUjikodZ+0kCAdDHHxHB0IPYawg3vtVZbPUPNe2zhuBAlKewfZjPk7CFq27c2u0ZBhJTcsrI0+f2vCnZCse01y126XKFZkxE+ZgK9gOsVU7a2zj2Sz/KtPNqRlkgkmpJJOpOZPeYtrMIW4e0djtVX2ZX5m/QD9Y+rf8w+6g7j+8LdnifJhksu0veYfh8P947Leb/d8D+8VcqJCmGSyxW823qPMR0F6rvBHgYrhHiYIdAXcq2y20cV4HL6xIhRmrHmVbJkv2WIHA5jwMFBY3wRRWTaIaTVw/eXMeGo84upM5XGJSCDvGcIZ7ggggAIIIIACCCCAAggggAIIIIACCCCAAigvjaLC/Q2ZOmnnKg9lObHlwy5kRyvG8ZlpcyLKaD+sm7lH3T+u/dxiivm/pN3KZFkAaecnmGhwnnxbgug38CmNHq8ZEiykWi8ZnrNp1SUKFU+VNAK+8QBlkKwobSbW2i11Vjglf2aaEfeOr9+XKKi0zmmMXdizMalmNST2xwaJbLSOJESrLHKXJLGgEXt23EzUrCGeZDgamJsq2H3UZvIRdXbs6CSKZimvMZHs1HcYvrHcFHwkaqGXuNG8KqfxQ6FYnpaLQfZVF7iTHVVtZ/rKdiL+0PaXKizQD7yHxRhQeDt4R0vTZuTOl4HxYQcRCsyYqA9VsJBK8t9BDomxB/pQFenIHGiU8aR0S2WwZiYGHNENe8ARa7B7OWa13ZYntEpZhEo0Diq1ZjU4D1ScsiRlnTWPWxd1SjPt4kClkWaiSgPZE1U+2wfdxUGWVQYAtECXtDaV9uUj/KWU+dYlytqpRymK8o/eFR+Zf2hgvG4lOBR7zgflBf8A0ecVl67O4RkMyQo7SaeQqewGHyHB7l2hJgxIysOKkH6RymRRW7Z8yiXQtLIzqpI+mvZHhL3mysp641+NRQjtXQ90NSE4+hbTY52e1vKbFLYg7+B7Rvj5KtKzFxIwYcR/ORjlMiiBvufaFJtFeiPw3N2HjyPnF1GWtDHcO0hWkucaroHOo5NxHP8AkJjQ3wQAwQhhBBBAAQQQQAEEEEABC/fFredM9Wkn+8f4RvH7+HGJl/XgZSBUzmzOqg7cq+fjC/fl4C7rOJaEG0zcy2uHi3YMwK6mp4wdB3wQ9qb/AFsaeqWU0f8ArJm9a8/jPH3RpnpnZjo5JzJJJzJOZJ4k7zHMxm2apUc2iRYrA0w5DKO122AzW5Q93RdGChI6m8/DzP3eJ3a6VoUDZWXZc6SwzOQqouJmagCpvJJyAyimtO2BLlLGKKSAHZaszaVVTkoOWRFeysL/AKRtrvXJ/q1lzs0mpZlFelZSMTkj+qBApuJAb4actjXXplZiAFBapyFdB9YcuEEVb5NYuq+J0oJ0y9LMzBwYV6hoRiOQqp0I+Iih1i/tN6j7NyjqVOhX2lYEEA6cG/DCzdNvRmVgVcKQSAQcqwXtc8tra1tFpdy0vo1k4QAtaVJfIsopUKa0JyNMo545JU7Z0zwx3JJcMcbPOE8JMWowuTQ7xhZTp81e6JrioPYfpFDcE3BJmuTkMwOYWvnURaXbbhOTEMjoRwP7RtCdpX2c+XG4yddIQ5F23jJu2x2OXIYUl4bS0ubKV1XEfs0YmgZgfbFaDTPMNeyxmIgkmxeqypagSx0suYDyomYO+p1rF5BGpkcXlEzEbcqt+ZitD4BvGK3aO8RZ0ecw6smW0ztmN1EAPHNh+IRcQnbbN6xPs9jGYLdNNH3ENFB5Fv0jPJLbHg302NTyJS67f2XLPux9gdrNKScSzsTPmFiSQWaqry62eWX2bcY7X/dKqNVFakk0AVFzZiTkABxyqRDNZ7OE01NKnjQU7v8Ac8Yw3bu8Jl73kLDJYiQjETCpywy2ozcDQ6febfQGKUaVEZMjnNz9WMF43M8li8o4G8m5Eb4+WS8A5wsMMwarx5qd4jQLRYRPJPuJkv33GRbsGg4mp3KYTtobkGKgqGHWBGq8DXdmKc8+Bo1wQ+SM0cniNZLUcXRzMnGh3OOI58REl4q7Iqhg2W2g6MiTNPUOSMfdPA/d+nZo7RkE2HXYq/elXoJh66Dqk++g/UfTvhFUNUEEEAgggggAI+OwAJJoBmTwAj7FJtRPJWXZ09ue2HsQZsezTurABEstpX7W3TskUESwfhGWX3ichzJjM72vB7RNea+rHT4RuUcgMobPSFeAXo7JLySWAz9tOqD2DrfiEJLREmXFHNo9WSzGY+Ed54RzmHhqch2w5bLXOKZ0J97tPGEkU2WdxXHkAvVI0NK+I3j+ctYuL5sD2iSbIjmz4x9u4oWEneJZORxaYj7IrUVoIsLBZ2kqGUY0OeH3lG4qT7Q34TnwJyEU+3Cta5cqyWdqPaCwaaKgybOlBObiGNRLwnUuQdDSzNmVy7lW3PNk2KlmuizMWm2hszNKCrMWOc0ihKgmig1yqqwu2SYsyaRIluFJ+zTN3KjQmmrHU0yBNBlSN5vvZBXsCXfZj0EglVmEe10IONgPid2ABJ+Jia6G22f2es9iliXZpSoN51ZyN7Oc2PbBQ0zIbmV7OcU6RNXgxV0I/NSohssFuWatV3ajeOEaPWKm+J9jkDpLSZEuuWKZgUnkCcz3RjPBv67OjFqdnD6FkMaUqaHUbj3RKue19HNHBuqew7+4wv3rttdSk9FPmE8FlTCviwH6wXLtHY7SaC0qlNcazFI7yoXziPhNRFp7WbvVYJRdySNRghKk37aVPR1lNPNXly2P2dolg1HQzwcnpkQ1c88hDFcN+S7UhK1V0OGZKfJ5T8GH0OhjrSuNr9vucGSLhLbL8ejXqn5LJ2AFTkBmeyFHZBDaJ8+2N77USu6WvVX6GvYIsNtbWUs/Rp7c4iUvY3tHspl3xJsvR2KyYnOFJaVbsAAA5schTeTGD+bJXp/k6Y/w8DfmXH4Xf6uv0F70rbW+o2UpLP284FVpqqnIsOe4czXcYgeijY31aQXmj7abRpm7Dl1ZYI0wg1NPePIQs7LWSZfF4vbpw+xlPSUpzBmLpTissZ82Nd5jaBhlpmQFUZkkAAbyTGxydHK2zuhl1Va0FABkAAN/BQB+gzMU4tckyxjPXbNzrnpUncMshuFI43htBLnyiJNSpYrjywuF1K51pXLMCu6ooYqRHNmyShPadmnwRyQ3Mg7QXOXBYArTNDmGqPepu7NeNIqbFai4KtlMTJh9CORh7kHpZAVVLOtRwAXcSfKgz7BmEnaK7mlMJq5svtbsabxTzHZG0ZWkznnGm4vweJkRpdpaVMWYhoymoPP9t3fHfGGAIzBFRESfDZJsN0XgtokpNXRhp8LDIjuNREuMu2L2jFlE9HGJRLeci1AxTEWpQE5VYAU+XnEltqZ9pRXqJUtwCOt0YNd2KjTZnCioO2HYqNIgih2ctc0qBMxMNzFWQ/lclsPAtnxi+hiCFqzWgPa7VaW/h2ZehX5gMcw9orh74YbVPEtGdtEUsexQSfpCDbZhk3TKDZTLSekfjWYTOav+FYTGhQt9pabMeY3tOxY9507Bp3REeOrRHntQGmu7tjM0Jdw2XpJpY+ypwj5jr+0abd92AhRmGbLEMiEAq3aMwKGoqwha2PuyiqtK5Z866w62GxkM5ltgCHowKYlJABbq1yFSBRSM1i0iWyfJeYDhcAjc65DvUmoPZUdmkdhKGItTrEAE8gSQPM+MEktTrAA78JJHmBHg2pA4TGmM5hcQxEfLWsUQdY4W62JJltMmuqIoqzMaACOsxwoJJAAFSTuA1Mfnv0mbZNbpxloSLPLPVXTGfjYceA3DmTG+DA8sq8GeTIoIutr/AEuzZhMuwgyk06ZgC7D7qnJBzNT8pjNZjTbRMqTMnTX44pjsfNjF5sTslNvGdgQ4JaUM2YRXApOQA3uaGg5E7o/QOzWy9msCYbPLANKNMahd/mf9BQDcI755cWm+WK5/7syUZZOW+DBrH6NrymCosxUbukeWhP4S1R3gRVXrclrsDjp5LSyclLBWVqcHBK15VrH6Yvi+ZFlUNPmBATQVqSTyAzMJe3G1F32uxTpHS42dapRHOGYuaGpAA6wG/Sscy9p7ZfPSR1Q9mZc0bxwk/sm0Y/YL6csoBKlWxrhJoHHvU3HLWNMv2Ut52f1uxu0u8LMimYEJR3TCGyw5tlmDvoVPLL7LZBKBZiK014CPVzbRzbLahaZRoQfZJyZKAYDyIA7wDqBEYp/E6meTF0kufDf7Ho67SPRez8WLN9e5uvKi/wDfJa2X0i2wTJbzyto6MHDjGE0O/ElK8KkGJO2vpKnXhJEkShIXVsLl8R3e6tKZ95rui2tLWF5NrQywyuUtNkOjSktAbpFDDTBNluuHStBSkU7+jK2mSs6UgmBhUy6hXUHTJqA5UOtd1I6YrTOTUlTPHlLLSp2kers9JM+yyUkWWRIlIi4QSGduJNSQMRJJJprFVe22NqtP8aa0zfRiAo/5aAL3x5bYu8Aaepz68kJ8xlFhYPRpeU0//j9GPimuijwBLeUdUfcY+VRzyU58Oyy9Hm061azWhwuNscl2oqiYQFaWTooYBaE7xzjTrousz5aTVdejcBlIzqD5ecK1wehmWpDWycZn/DlVVewuesR2BY1Cw2NJMtZUpQktBRVXQCPH1sMOTJvj359D0NPmyYsezwcpYl2dQgrnoBmznfkMz9ByEUF+2Bm6xGAblyJ/EdB2DxMNEwqtXNBlQmmdK5DiczpziDbS81ThTCPimVHhL1/MV74xqlQrbdsytZPRlk3VqvIHd4xwnRfXvYsL6k8zT9BFDOhFFZaou9lrRSUAmIHP+Ei4zmQR0h9kAjziktcSNmpMwJMYqeiMyitkQWwqWWmIadU55HFvpADNC2VtwSa6kKMQzGNprll0Lv7IFK5c4c5T1APEVjM7Dd9ocgy5bEDQmoUdmiDtAJjS5EvCqrwAHgKQyWVG2YrY5svP7bBZ8v8A+iYkn6OYVPSTPHSypQ0SXWnzGn0QeMOl7piazruM9Sf+XLmTB/iRYzjbedits37uFfBF/UmFIcRfaPdkk4mHaI8PFpcsn2DxJPhQfvElseLjsSBMbgUVS1dCABU0YZjui4ueyzFlSzjILAOysAwq/WahyatScyTFTOsSiytQFS5SX1Syg9K6y8wpAPtb4YllFKkzGZQDk2HKnMKD41izNkiM5289H8yfOa12OaJc1gMctxVJjKKBqjrI1ABUV9kRowghiMIvfai8JVmm2W1qyGgBxEPjSp9mYM2UkUNa8OMZ0zak9sN3pIvf1i0u4NVLkL/dp1V8fa74ptmbmm2y0LKkYcdGcF6lRgFcwM6E0H4o97FBYcXPpbPOUnlm3/Xj7H6D9HuzwsNilyyKTGHSTT/xGAqPwii/hhkjHbBt3bLvYSrwlMq1oHNXlt8s0VKnka0HCNIuTaiz2kAo4BOgJGfYwyb68o8KUnJts9FKlRRekHYx7YyTZLDpAMJV2IUrrUa4TXx7oUrZ6O5kizzZ9onS1WWjOVQM5NBkKmgFTQb9Y2Qxlvpo2jAl+poczR5tNwGaJ2lqN3DjEY9HDNlXH3PSh7d1emwe6hKkuuFZjM+0s/tHLgNI5QCCPoseOONbYKkeFmz5M03PJJtvyx29Fdk9ZtiynzSXLaYF40mS8vlxNWnbxj9CykwikYj6B7KDbJ0yuaSSpFNMcyWQa88DeEbjHk61r3ro3w/QfIICY8LOUmgYE8iDHKaHuCCCAAiM9oY1CSyd1XOBf1Y9oWkSY4zZzA0WWzc6qF7yTXwBgATdo7K4JLEVGYCig8SST5QpXolHNNCAw7CKw/bSSphFTgXkMT+fVp4QkXsnVlnky/lbLyMSUL9qh29DtpytUo6Ay5g/EGU/5FhJtUMfojm0ts1fikk/lmJ/3GBdjfRrkfIIIog4zpOJkPwknvKlf9RjI9pWra5/9448GI/SNijG9oh/Sp/97M/zmJkVEqpkMVzy6dCPuV/MxhdmQ0XaM5H9yn+qJRTPlnsq22ZN9YmTQUtos6Is15YkSklGYHCoR12wlsZqcsqUhj2Svh5t2Y5r9IyO8kzMvtQk7o1fLIkrTPfC9tvIlM8nBYuktBmKpmPLwypgMiYVVppymUyNKHJCIk2ewiyWSXLLVwshdqe0zTlZjThUnLhSN8cNzM2x8k3nLbfQ/ey89I9XhbBKll9eHMnSFWXbpTaOvfl9Y7T0LJQHLUcCYeXE1FuI8bTkt3RRXrd0i0kmfIlTCfew4G/PLwt4mLfYLZOy2ZmnyA4dgZZDPiCriDZVzzoupOkcZIwspKkgEVHHlDHcdjKYn6yhvcbdnka/7Rx4c2b6W3Xodupx4krSVk23WCXOUrMRWBFCCAajmDke+EK9PRqJZL2JzKJzKe0h/CdO6o5Ro0Rb0SaZTiQyrNwnAWFQD/O/OnA6R0pW6OFulZmJ2ttdiBlTVBcDqgnEorkG1xAcq9wjLr9trTZhqS7s2JjqWcnzMWW09umS5rpMxdPXr461BO8k6mmm6kVuy5X1qXj3kgE/EVIHn5kR7kMUcGN7eXXZ5kZzzT3S4XhH3/6btODF0deQILeH6axV0h46ObJnqzCYGWY5mTC9ZbySWwqFxfDhFMIoQTCle09XnTXUUVmLDv1PjUxjo9TLM2pLo6s+FY0mndmm+iO2pZZE6azy1xsqKZjBeqilyKEivXmuK8oap+2sgmhtsgchNlj6GMHtV2zZebynXmVNPzaRFrGj0kJPc2SszSqj9AJe0iZpPlOeU1G/WJ1ncqQynTeI/OaTSNCYm2O+Z0p0dHoUIYAZBqbmA1B0MS9Iq4YLO76P1JYbYJg4Eaj+d0SYStn73WfKlz5RyYVpwOjKewgiG6yWkOKjXeOBjysmNxZ1J2d45WxXMtxLYI5U4WZcQVqZErUYhXdUR1iPeFulyJbTZrqktaYmY0C1IGZ7SIzGIt8TbTZ7TIkzLX60s4TCyNLlI0oItcY6MDqVOHrV11iqvVfseyaR4oD+kdL2Nil2mz/+lvLMyY/9ISQ+NDZ8JJdwCVVg1MJyOZj5en8Bv74f+2YRQrWqLn0Vn/7if7mZ/mlxTWqL70Ty629zwkP5zJcIbNfgjzKmBgCNDpHqKICMi2vl4bZPH3q/mUN+sa7GZ+kaz4bUG3PLU94JU+QHjEy6KiKUyGawt1LMQaVlla/JMYfqIWXi/uqZWzSz/ZzXTudQ48wYSKYwbUu8uzWecJjEpaZVKhKAuGlVyWvv8d8UF8W+YyEuxpiUnQDKYp3RcbUS3e67QxYHogs4Kq0B6GYszOpJOSnSkY9e3pAmzXYLKly5bMQQascJPHIDLlHZppRXZhO/Boaz0OjKexgY7yZjLmrEdhjMZ17jdL8T/tHJb4YeyCvysR5iPWlp4+GcMM833H+5slmvtxk4DDiMj+x8oZrnvpTlWq+a93CMAkbVT194kcGo3mRXzi4u7bmhHSIVPxS/+0n9Y5smltHRHN6n6IU10j47gCpNBxMI2ym2STUwqyud26hO4rqp5R1vW++eJuHurHB8PLdTN96qyL6Q7vslsT7RaOoOCavVcDhnkU+byMYLapaq7KjY1BIDUpiHGlTSG7bTaMzay0YkH2m+IcBwT69mqcqkkAAknIAZkk6ADeY9bT43jjTOTJNSfBPX1mehoJ81FyNFdwvCpANO+Lb0f3A1st0uXTqyz0kyu5UzAI+82Fe8xsnowuP1Sz4D7dA0w8ZjZkdgAC90OWAVrQV40z8Y5MusUXKMY/k1jhum2I95XRUnD1W3jcf2hUvC4pLkibJXFvNMJ/MtD5xq152TGMQ9oeY4QuWyxiaKe9uPD/aM8WZmkomP7SbKiUhmySxVc2U50XiDwG+vbCnGyMNQRyIPgRGW7Q3d6vPZB7PtJ8h08Mx3R6GKe7hnPONcoZPRltD0E71dz9nOIw192boO5sl7cPONis08oaj/AOeUfmgGNw2Gv71uzgsftUor8+D99PEGMNViv5l+S8U/5TR7NaA4qO8cDHy0Mw0RWFM6th8sJBHeIorLaShqO8cRHe33kXqq5Kd+85aeMeY8bukdFkC2TVCuUlBQxHsBABQb8xWFS9W+wH3prHuVAP1hkvKfgl0IYVzrSoNdMxp30hUvlupJXgrP+dq/QCM5VfBaF61Q1+iVQj2uc3spLQV5ddj5IIVLVDXccjo7ltJzDWpzJQjX7Vkswp2FmMShs0e5FIs8kNr0UuvbgFfOJkCrTIaDKCKICE30l2PFKlzR7jFT8rj91A74cohX1YenkTJW9ly5MM1P5gITGjFGiz2eeqz5W9kExfmlGtO0qTFa4IyIod44GPtitRkzUmD3TU8xoR3gmIRozQLmHTy2lMQJcxGRsqkq6lTrkuRO4xhfpQ2ZW7re0mXi6JkSZLxGpwkYTU7+urRsd2TjKmFUoRUFSTlgbMHnlEH0ybLNa7EtqQl51nqWAAFZJpjCgZ9UgNmSaBo1g6ZlJGLSWxKDy849Ui99G+ziW7pVecUMvCcKqCWVqioJOVCOB1EPi+jCy75toP4pX/jj24aiG1W+TjeKV8GSwRqs30XSPdnzx83Rt9FWKq1+i6aP4VoltydWTzGL6RSz435E8UkIlmtDS2DoxVhoR/OY5Qzz9pzNkUaikZMF987uwcoi2/Yq2yszJLgb5RD/AOEdbyigmSypKsCrDUMCCO0HMRrHa+ezOcXVdBNmFiSYfPRns1jYWuaOqp+yB959C9OA0HPPcIqditkmtj43qtnU9Y6GYR7in6tu7dNnsdlHVloAoFFAAoFUDcNwAjm1GbaqRvix+S9uSVhl1+I17tBFhHxFAAA0GQ7BH2PGbt2dQQvXgoWawGmR8QDDDC9ejVnN3DyEXi7ExQvRMM5xzr4gH9YTtvrFilLNGss0Pyuaf5qeJh2v0fa9qj6kfpFVeFlE2U8s++pXvIyPjQx6WOVUzGSvgyKGLYq+TZp4bPDow+JDr3g0I5iF2h0ORGo4GO1lm4XB4HPs3x20nwzklaXHZ+j1lky0mDNHAKkZ1B0PeM4U9u9rFsUrClGtMwUlINxOWM8ADpxOXEhRf0nTLFZDZJQDzAeo7UKy0YElSpHWNcwKileAoaX0dXTNttt9btGN5clhMmTCC2KaM0TLnQkAUAG6ojx8twk4+h245b4qXqa9fE+qrKFcQCpmCDUALv17RCze8zFMamg6o7FFP0i6ttrxOzg1CjLmzZD94XJ0cZuVtr5ZnhxMaXPsWB7ssIzwHp5v/JQkE9s1vKFTYy7PWLbLqKpL+1b8JGEfmp3Aw87P/b2y02n3VpZ5Z+6vWY95wnvhIbGaCCCKICCCCADK9vrr6G0lwOpNq45P748SD+KFZ42fai6PWrOyCmMdZDwcDTsOY74xqapBIIoQSCDuIyI7YhmkWXN1WvFLHxycjzlE5flOXYYerhtJmjC7UQ+6p9r5m1pyFO0jKMsstpMpw4zpkR8SnUQ2XXbShGAjC2aE8OY4jSkNCaKa/tlf/RrxS22cf0OaSs5BrIVyKtT+yDYWr7tKcIfAYtruMtpbYs6jrs5FWUcToAM8sgOAipay9GoCqQlKJUU6oyGW7LdwpHRilfBm0SrPdzvnSg4n9onS7kX3mJ7AB+8drmn4pYG9cu7d/PKJ0TKcroKIIuiX97xiNb9mbNPXDNlBxwejU7K6RbwRKnJeR0iql3BKVQqVRVFABSgA3AUyESbDd4lEmpJO87hEyCByk+2FBBBBEgfYVpz4nY8ST5ww2+bhlseVB2nIfWFpRG2JdsTKK/v4o+Qf5miDEu/G+27FH6n9Yq7VbVSgzZjoi5k924czHbFcIyZmu09l6O1zVAyLYx2OMX1J8I+Xhs/aZViFtMsrJZwisdTiBIfD8FRQE6kilY0a5rplPa0tFtRWAFOjALKAKlcX9oanTTthyv3aWTNkvKMkPLZSHE2gXDTgDu7RSkXlzTS2wX5IjjTds/OmyF3S7TbJMmd0mGY4X7MVJYnIE5lV1qwBIGdDSP0HaGk2WStnkSxJRBQIM+04vfJOZJzzzhP9HezCWQvbsLFXxLZw3tpKOs3DTPFmBvw50OLK7ttqMxydw+seXN2zpiqRFtTZYe8/Mf2EVdpMT5sTNmLm9anjEPskoz8+C95HgDEMpFxc1nNisDTKUnWimHiARRR2gEt2tSGy4bv9XkJL3gVb5jmfM07orJP9KtWPWVI9ngz8fHPuWGKGTYQQQQAEEEEABGeekXZ+hNpljI5TQNx0D9h0POh3mNDjzNlhgVYAgggg5gg5EEQmrGnRgDRMuy24OoxopNQfgbj2HfFrtjs2bJMxLUyWPVOuE/ATx4HeOwwtmI6NO0P90W/rAOfZocO4ncefLx1pRye2CcolqAXYb8wg+M/oNSeABIx27rxw0VjkPZbhyP3fpDhcl7YDwJzPPv4RSZDQ4Gy+rnGrVXIFTqxJoAKasTppFrFPdluWcwdjkvsDiTkX7SKgcq/FlPaYWmBVPVTNyN5I6q+HWP4dxinK+yaJMEczOGPBnXCW5AVAz7amnymOlYACCCCAAggggAqNoJ9Aqccz2DIfzyile0AZangBU+AhmtF2I7YmqT20y7oiXhYJcuWSigZjPONoTSSQmKM26nnzcTHo1JAoKF6UA19lfOLi9dm5FnszdClHqCWY4nemZ6xzPVxGg+GPoMFst2EDGzNiPVXNi5G5V1Yjy30jWTfDsmhVkyyxoKDeSSAABqSTuAz7o+SLn9aOJm/oq76ZWlwdwOZkAjM5Y9BlnE2Rc6szNaRhVTVbPUHI5gzGGTj7oyyIJNCI43jeZr0cvMe6o90cBwXgN3ZQCMue+IjjD1Ot6Xmz9WlDpQaCnDlEHDQR9kycOuZOpj1gLEAAknIAbyY50qKuzlKszTXWWgqzGgH86DfDjPlCzSkskjObM9o9upPCoFOQEfLJIS75WN6NPcUA1/COQyqf9osbgu1lrOm5znzNfdB3dunZkIAbLC7bEJMtUXdqeLHUxJgggAIIIIACCCCAAggggA422yJNRpcxQyMKEH+cjzjIdrdl3sbYhV5LHqvwr7rcDz0PlGyR4nyVdSrqGVhQgioI4EQmrGnR+emiRZLwKZHNfMdn7Q37WbBvKrNsoLy9TL1ZPl3uvn2whtEdGnY7XVfvA1/nfwhtuW+wq0JrXMnix1P86CgjGlcqag0i0sV6uOfLjDTE0bVddrV8Uyubmo5IMlHhVu1zHexjE8x+JwL8suoP+Mv4CMtsW1IXJjhP3svOGK69ogqqA2g14nee85xVk0OdmmFmmcFYKO5FJPixH4Y9SJpYzB8LYRz6it9WPhC9dl/gJnqSzHtdi3607ok2C+0oxO93PgxUeSiAVFLtRtJ/SWsq2kWWXKVWnTVUPNZnBYSpS0alE6zPhNARprDNs5MltZ0Mme1oQ1pNZ8ZarEmrcjlTdSkJ1mvaVY7wtk6cCFtPRPLnBS1MEvA0olQSpqAwG+vKPex1uEv1uZhZJc+0vNlIaqQhVVxFcsOIgtTsgHQ8WWdUNiIqrsp3ZVqv+ErFf6wGlvL6zlWIBXOoriTrnq5AgZncYqHvxVmOaDPC1TmcVCpzPJViqvHaYKxcuACoBqaeySR/mbygsVF1JZ0ZgXErqg9UB2INdGPVUgg7m84rJ1vlyGcoPbFWdjibENaucyDWtNAQeMLJv2ZaW/o8t5uoxjqoKkVrMOR0GQrpEqz7Os3WtT4z/ZpUIO06v5Q23JhwjnOvCZaWPRDLQzD7IHCvvHkIlWaxrLGWbHVjqf2HKLHAFACgADQAUAHZHuxXc840QZb2Og7+PKGlRLdlfLlM7BVBJOgG+GSVKlXfL6WbRpzZKo1rwX9W/k+LRbpNiPQyV6e1vlhGZFc+tT2F30148YmXLcDB/WLU3STzoPdlcABpUeA3cSmxpBct2THf1m0/xD7CbpY3Zbjy7znowwQQAEEEEABBBBAAQQQQAEEEEABBBBAAQtbS7FyLXVv4U0/1ijU/eXRu3I84ZYIAMI2g2UtNkqXTFL/tEqy05707wO+K2xmP0SYXr12Lsk8lsHRufelUWp5rTCfCsS4lqRl8hARQgEcDnHVbllnNS8s8ZbEeRqPKGm07Bzk/hOswcD1G/UHxERGuqdL9uU450qPEVEKh2U63LaB/DtQI4TJdf8SsPpHQXdeA9k2ZvxTF/wBBi7s7RYSTDJbFZbBeZ0Szf9Z//HHZbgvFtZllT/qv+iw3yzHdWikhbmKErYmc38a3ORwkykl/4mLn6RYWbY2xyji6LpH+KczTT3BjhHcBDGgJ0BPZnHUXfMbdTt/bWHSJtlW4pkNI5LLZzRQSeA/nKGCTcq6uS3IZD947TJMymGSJcpfiIxHuQUFeZJ7ILCila7ZUhOltcxUQbq07q6k8liM1rtdsAl2NPVLN/bzFo7L/AMOXuH3jx1Bi8s+z8oOJkzFOmjR5xDFflWgVPwgRawuyiquHZ+TZFIlglj7cxs3c65t250GUWsEEAgggggAIIIIACCCCAAggggAIIIIACCCCAAggggAIIIIACPogggA8zJCt7Sqe0A/WOJu6V/Zp4AR8ggA+iwSvgWOi2ZBoq+AgggA6Uj5BBAAQQQQAEEEEABBBBAAQQQQAEEEEABBBB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SEhUUExQVFhUXGBkXGBgWGBcYHhYVFxUYFxwbHhcZHSggGBonHBcYITEiJSkrLi4uGB8zODMsNygtLisBCgoKDg0OGhAQGywkHyQsLCwuLCwsLCwsLCwsLCwsLC4sLCwsLCwsLCwsLCwsLDQsLCwsLCwsLCwsLjcsLCwsLP/AABEIANQA7gMBIgACEQEDEQH/xAAcAAACAwEBAQEAAAAAAAAAAAAABgQFBwMCAQj/xABLEAACAAMFBAYHBgIIBQMFAAABAgADEQQFEiExBkFRYRMicYGRoQcUMkJScrEjYoKSwdEz8CRDU3OissLhY4OT0tMVs/EWJTRUZP/EABoBAAMBAQEBAAAAAAAAAAAAAAABAgMEBQb/xAAuEQACAgEEAQEHAgcAAAAAAAAAAQIRAwQSITFBUQUTFCIycYGR8SNCYaGx4fD/2gAMAwEAAhEDEQA/ANsggggAIIIIACCCCAAgiPb7fLkIXmuqIN7GncOJ5CKSz35PtWdklYZX/wCxaAVUjikodZ+0kCAdDHHxHB0IPYawg3vtVZbPUPNe2zhuBAlKewfZjPk7CFq27c2u0ZBhJTcsrI0+f2vCnZCse01y126XKFZkxE+ZgK9gOsVU7a2zj2Sz/KtPNqRlkgkmpJJOpOZPeYtrMIW4e0djtVX2ZX5m/QD9Y+rf8w+6g7j+8LdnifJhksu0veYfh8P947Leb/d8D+8VcqJCmGSyxW823qPMR0F6rvBHgYrhHiYIdAXcq2y20cV4HL6xIhRmrHmVbJkv2WIHA5jwMFBY3wRRWTaIaTVw/eXMeGo84upM5XGJSCDvGcIZ7ggggAIIIIACCCCAAggggAIIIIACCCCAAigvjaLC/Q2ZOmnnKg9lObHlwy5kRyvG8ZlpcyLKaD+sm7lH3T+u/dxiivm/pN3KZFkAaecnmGhwnnxbgug38CmNHq8ZEiykWi8ZnrNp1SUKFU+VNAK+8QBlkKwobSbW2i11Vjglf2aaEfeOr9+XKKi0zmmMXdizMalmNST2xwaJbLSOJESrLHKXJLGgEXt23EzUrCGeZDgamJsq2H3UZvIRdXbs6CSKZimvMZHs1HcYvrHcFHwkaqGXuNG8KqfxQ6FYnpaLQfZVF7iTHVVtZ/rKdiL+0PaXKizQD7yHxRhQeDt4R0vTZuTOl4HxYQcRCsyYqA9VsJBK8t9BDomxB/pQFenIHGiU8aR0S2WwZiYGHNENe8ARa7B7OWa13ZYntEpZhEo0Diq1ZjU4D1ScsiRlnTWPWxd1SjPt4kClkWaiSgPZE1U+2wfdxUGWVQYAtECXtDaV9uUj/KWU+dYlytqpRymK8o/eFR+Zf2hgvG4lOBR7zgflBf8A0ecVl67O4RkMyQo7SaeQqewGHyHB7l2hJgxIysOKkH6RymRRW7Z8yiXQtLIzqpI+mvZHhL3mysp641+NRQjtXQ90NSE4+hbTY52e1vKbFLYg7+B7Rvj5KtKzFxIwYcR/ORjlMiiBvufaFJtFeiPw3N2HjyPnF1GWtDHcO0hWkucaroHOo5NxHP8AkJjQ3wQAwQhhBBBAAQQQQAEEEEABC/fFredM9Wkn+8f4RvH7+HGJl/XgZSBUzmzOqg7cq+fjC/fl4C7rOJaEG0zcy2uHi3YMwK6mp4wdB3wQ9qb/AFsaeqWU0f8ArJm9a8/jPH3RpnpnZjo5JzJJJzJOZJ4k7zHMxm2apUc2iRYrA0w5DKO122AzW5Q93RdGChI6m8/DzP3eJ3a6VoUDZWXZc6SwzOQqouJmagCpvJJyAyimtO2BLlLGKKSAHZaszaVVTkoOWRFeysL/AKRtrvXJ/q1lzs0mpZlFelZSMTkj+qBApuJAb4actjXXplZiAFBapyFdB9YcuEEVb5NYuq+J0oJ0y9LMzBwYV6hoRiOQqp0I+Iih1i/tN6j7NyjqVOhX2lYEEA6cG/DCzdNvRmVgVcKQSAQcqwXtc8tra1tFpdy0vo1k4QAtaVJfIsopUKa0JyNMo545JU7Z0zwx3JJcMcbPOE8JMWowuTQ7xhZTp81e6JrioPYfpFDcE3BJmuTkMwOYWvnURaXbbhOTEMjoRwP7RtCdpX2c+XG4yddIQ5F23jJu2x2OXIYUl4bS0ubKV1XEfs0YmgZgfbFaDTPMNeyxmIgkmxeqypagSx0suYDyomYO+p1rF5BGpkcXlEzEbcqt+ZitD4BvGK3aO8RZ0ecw6smW0ztmN1EAPHNh+IRcQnbbN6xPs9jGYLdNNH3ENFB5Fv0jPJLbHg302NTyJS67f2XLPux9gdrNKScSzsTPmFiSQWaqry62eWX2bcY7X/dKqNVFakk0AVFzZiTkABxyqRDNZ7OE01NKnjQU7v8Ac8Yw3bu8Jl73kLDJYiQjETCpywy2ozcDQ6febfQGKUaVEZMjnNz9WMF43M8li8o4G8m5Eb4+WS8A5wsMMwarx5qd4jQLRYRPJPuJkv33GRbsGg4mp3KYTtobkGKgqGHWBGq8DXdmKc8+Bo1wQ+SM0cniNZLUcXRzMnGh3OOI58REl4q7Iqhg2W2g6MiTNPUOSMfdPA/d+nZo7RkE2HXYq/elXoJh66Dqk++g/UfTvhFUNUEEEAgggggAI+OwAJJoBmTwAj7FJtRPJWXZ09ue2HsQZsezTurABEstpX7W3TskUESwfhGWX3ichzJjM72vB7RNea+rHT4RuUcgMobPSFeAXo7JLySWAz9tOqD2DrfiEJLREmXFHNo9WSzGY+Ed54RzmHhqch2w5bLXOKZ0J97tPGEkU2WdxXHkAvVI0NK+I3j+ctYuL5sD2iSbIjmz4x9u4oWEneJZORxaYj7IrUVoIsLBZ2kqGUY0OeH3lG4qT7Q34TnwJyEU+3Cta5cqyWdqPaCwaaKgybOlBObiGNRLwnUuQdDSzNmVy7lW3PNk2KlmuizMWm2hszNKCrMWOc0ihKgmig1yqqwu2SYsyaRIluFJ+zTN3KjQmmrHU0yBNBlSN5vvZBXsCXfZj0EglVmEe10IONgPid2ABJ+Jia6G22f2es9iliXZpSoN51ZyN7Oc2PbBQ0zIbmV7OcU6RNXgxV0I/NSohssFuWatV3ajeOEaPWKm+J9jkDpLSZEuuWKZgUnkCcz3RjPBv67OjFqdnD6FkMaUqaHUbj3RKue19HNHBuqew7+4wv3rttdSk9FPmE8FlTCviwH6wXLtHY7SaC0qlNcazFI7yoXziPhNRFp7WbvVYJRdySNRghKk37aVPR1lNPNXly2P2dolg1HQzwcnpkQ1c88hDFcN+S7UhK1V0OGZKfJ5T8GH0OhjrSuNr9vucGSLhLbL8ejXqn5LJ2AFTkBmeyFHZBDaJ8+2N77USu6WvVX6GvYIsNtbWUs/Rp7c4iUvY3tHspl3xJsvR2KyYnOFJaVbsAAA5schTeTGD+bJXp/k6Y/w8DfmXH4Xf6uv0F70rbW+o2UpLP284FVpqqnIsOe4czXcYgeijY31aQXmj7abRpm7Dl1ZYI0wg1NPePIQs7LWSZfF4vbpw+xlPSUpzBmLpTissZ82Nd5jaBhlpmQFUZkkAAbyTGxydHK2zuhl1Va0FABkAAN/BQB+gzMU4tckyxjPXbNzrnpUncMshuFI43htBLnyiJNSpYrjywuF1K51pXLMCu6ooYqRHNmyShPadmnwRyQ3Mg7QXOXBYArTNDmGqPepu7NeNIqbFai4KtlMTJh9CORh7kHpZAVVLOtRwAXcSfKgz7BmEnaK7mlMJq5svtbsabxTzHZG0ZWkznnGm4vweJkRpdpaVMWYhoymoPP9t3fHfGGAIzBFRESfDZJsN0XgtokpNXRhp8LDIjuNREuMu2L2jFlE9HGJRLeci1AxTEWpQE5VYAU+XnEltqZ9pRXqJUtwCOt0YNd2KjTZnCioO2HYqNIgih2ctc0qBMxMNzFWQ/lclsPAtnxi+hiCFqzWgPa7VaW/h2ZehX5gMcw9orh74YbVPEtGdtEUsexQSfpCDbZhk3TKDZTLSekfjWYTOav+FYTGhQt9pabMeY3tOxY9507Bp3REeOrRHntQGmu7tjM0Jdw2XpJpY+ypwj5jr+0abd92AhRmGbLEMiEAq3aMwKGoqwha2PuyiqtK5Z866w62GxkM5ltgCHowKYlJABbq1yFSBRSM1i0iWyfJeYDhcAjc65DvUmoPZUdmkdhKGItTrEAE8gSQPM+MEktTrAA78JJHmBHg2pA4TGmM5hcQxEfLWsUQdY4W62JJltMmuqIoqzMaACOsxwoJJAAFSTuA1Mfnv0mbZNbpxloSLPLPVXTGfjYceA3DmTG+DA8sq8GeTIoIutr/AEuzZhMuwgyk06ZgC7D7qnJBzNT8pjNZjTbRMqTMnTX44pjsfNjF5sTslNvGdgQ4JaUM2YRXApOQA3uaGg5E7o/QOzWy9msCYbPLANKNMahd/mf9BQDcI755cWm+WK5/7syUZZOW+DBrH6NrymCosxUbukeWhP4S1R3gRVXrclrsDjp5LSyclLBWVqcHBK15VrH6Yvi+ZFlUNPmBATQVqSTyAzMJe3G1F32uxTpHS42dapRHOGYuaGpAA6wG/Sscy9p7ZfPSR1Q9mZc0bxwk/sm0Y/YL6csoBKlWxrhJoHHvU3HLWNMv2Ut52f1uxu0u8LMimYEJR3TCGyw5tlmDvoVPLL7LZBKBZiK014CPVzbRzbLahaZRoQfZJyZKAYDyIA7wDqBEYp/E6meTF0kufDf7Ho67SPRez8WLN9e5uvKi/wDfJa2X0i2wTJbzyto6MHDjGE0O/ElK8KkGJO2vpKnXhJEkShIXVsLl8R3e6tKZ95rui2tLWF5NrQywyuUtNkOjSktAbpFDDTBNluuHStBSkU7+jK2mSs6UgmBhUy6hXUHTJqA5UOtd1I6YrTOTUlTPHlLLSp2kers9JM+yyUkWWRIlIi4QSGduJNSQMRJJJprFVe22NqtP8aa0zfRiAo/5aAL3x5bYu8Aaepz68kJ8xlFhYPRpeU0//j9GPimuijwBLeUdUfcY+VRzyU58Oyy9Hm061azWhwuNscl2oqiYQFaWTooYBaE7xzjTrousz5aTVdejcBlIzqD5ecK1wehmWpDWycZn/DlVVewuesR2BY1Cw2NJMtZUpQktBRVXQCPH1sMOTJvj359D0NPmyYsezwcpYl2dQgrnoBmznfkMz9ByEUF+2Bm6xGAblyJ/EdB2DxMNEwqtXNBlQmmdK5DiczpziDbS81ThTCPimVHhL1/MV74xqlQrbdsytZPRlk3VqvIHd4xwnRfXvYsL6k8zT9BFDOhFFZaou9lrRSUAmIHP+Ei4zmQR0h9kAjziktcSNmpMwJMYqeiMyitkQWwqWWmIadU55HFvpADNC2VtwSa6kKMQzGNprll0Lv7IFK5c4c5T1APEVjM7Dd9ocgy5bEDQmoUdmiDtAJjS5EvCqrwAHgKQyWVG2YrY5svP7bBZ8v8A+iYkn6OYVPSTPHSypQ0SXWnzGn0QeMOl7piazruM9Sf+XLmTB/iRYzjbedits37uFfBF/UmFIcRfaPdkk4mHaI8PFpcsn2DxJPhQfvElseLjsSBMbgUVS1dCABU0YZjui4ueyzFlSzjILAOysAwq/WahyatScyTFTOsSiytQFS5SX1Syg9K6y8wpAPtb4YllFKkzGZQDk2HKnMKD41izNkiM5289H8yfOa12OaJc1gMctxVJjKKBqjrI1ABUV9kRowghiMIvfai8JVmm2W1qyGgBxEPjSp9mYM2UkUNa8OMZ0zak9sN3pIvf1i0u4NVLkL/dp1V8fa74ptmbmm2y0LKkYcdGcF6lRgFcwM6E0H4o97FBYcXPpbPOUnlm3/Xj7H6D9HuzwsNilyyKTGHSTT/xGAqPwii/hhkjHbBt3bLvYSrwlMq1oHNXlt8s0VKnka0HCNIuTaiz2kAo4BOgJGfYwyb68o8KUnJts9FKlRRekHYx7YyTZLDpAMJV2IUrrUa4TXx7oUrZ6O5kizzZ9onS1WWjOVQM5NBkKmgFTQb9Y2Qxlvpo2jAl+poczR5tNwGaJ2lqN3DjEY9HDNlXH3PSh7d1emwe6hKkuuFZjM+0s/tHLgNI5QCCPoseOONbYKkeFmz5M03PJJtvyx29Fdk9ZtiynzSXLaYF40mS8vlxNWnbxj9CykwikYj6B7KDbJ0yuaSSpFNMcyWQa88DeEbjHk61r3ro3w/QfIICY8LOUmgYE8iDHKaHuCCCAAiM9oY1CSyd1XOBf1Y9oWkSY4zZzA0WWzc6qF7yTXwBgATdo7K4JLEVGYCig8SST5QpXolHNNCAw7CKw/bSSphFTgXkMT+fVp4QkXsnVlnky/lbLyMSUL9qh29DtpytUo6Ay5g/EGU/5FhJtUMfojm0ts1fikk/lmJ/3GBdjfRrkfIIIog4zpOJkPwknvKlf9RjI9pWra5/9448GI/SNijG9oh/Sp/97M/zmJkVEqpkMVzy6dCPuV/MxhdmQ0XaM5H9yn+qJRTPlnsq22ZN9YmTQUtos6Is15YkSklGYHCoR12wlsZqcsqUhj2Svh5t2Y5r9IyO8kzMvtQk7o1fLIkrTPfC9tvIlM8nBYuktBmKpmPLwypgMiYVVppymUyNKHJCIk2ewiyWSXLLVwshdqe0zTlZjThUnLhSN8cNzM2x8k3nLbfQ/ey89I9XhbBKll9eHMnSFWXbpTaOvfl9Y7T0LJQHLUcCYeXE1FuI8bTkt3RRXrd0i0kmfIlTCfew4G/PLwt4mLfYLZOy2ZmnyA4dgZZDPiCriDZVzzoupOkcZIwspKkgEVHHlDHcdjKYn6yhvcbdnka/7Rx4c2b6W3Xodupx4krSVk23WCXOUrMRWBFCCAajmDke+EK9PRqJZL2JzKJzKe0h/CdO6o5Ro0Rb0SaZTiQyrNwnAWFQD/O/OnA6R0pW6OFulZmJ2ttdiBlTVBcDqgnEorkG1xAcq9wjLr9trTZhqS7s2JjqWcnzMWW09umS5rpMxdPXr461BO8k6mmm6kVuy5X1qXj3kgE/EVIHn5kR7kMUcGN7eXXZ5kZzzT3S4XhH3/6btODF0deQILeH6axV0h46ObJnqzCYGWY5mTC9ZbySWwqFxfDhFMIoQTCle09XnTXUUVmLDv1PjUxjo9TLM2pLo6s+FY0mndmm+iO2pZZE6azy1xsqKZjBeqilyKEivXmuK8oap+2sgmhtsgchNlj6GMHtV2zZebynXmVNPzaRFrGj0kJPc2SszSqj9AJe0iZpPlOeU1G/WJ1ncqQynTeI/OaTSNCYm2O+Z0p0dHoUIYAZBqbmA1B0MS9Iq4YLO76P1JYbYJg4Eaj+d0SYStn73WfKlz5RyYVpwOjKewgiG6yWkOKjXeOBjysmNxZ1J2d45WxXMtxLYI5U4WZcQVqZErUYhXdUR1iPeFulyJbTZrqktaYmY0C1IGZ7SIzGIt8TbTZ7TIkzLX60s4TCyNLlI0oItcY6MDqVOHrV11iqvVfseyaR4oD+kdL2Nil2mz/+lvLMyY/9ISQ+NDZ8JJdwCVVg1MJyOZj5en8Bv74f+2YRQrWqLn0Vn/7if7mZ/mlxTWqL70Ty629zwkP5zJcIbNfgjzKmBgCNDpHqKICMi2vl4bZPH3q/mUN+sa7GZ+kaz4bUG3PLU94JU+QHjEy6KiKUyGawt1LMQaVlla/JMYfqIWXi/uqZWzSz/ZzXTudQ48wYSKYwbUu8uzWecJjEpaZVKhKAuGlVyWvv8d8UF8W+YyEuxpiUnQDKYp3RcbUS3e67QxYHogs4Kq0B6GYszOpJOSnSkY9e3pAmzXYLKly5bMQQascJPHIDLlHZppRXZhO/Boaz0OjKexgY7yZjLmrEdhjMZ17jdL8T/tHJb4YeyCvysR5iPWlp4+GcMM833H+5slmvtxk4DDiMj+x8oZrnvpTlWq+a93CMAkbVT194kcGo3mRXzi4u7bmhHSIVPxS/+0n9Y5smltHRHN6n6IU10j47gCpNBxMI2ym2STUwqyud26hO4rqp5R1vW++eJuHurHB8PLdTN96qyL6Q7vslsT7RaOoOCavVcDhnkU+byMYLapaq7KjY1BIDUpiHGlTSG7bTaMzay0YkH2m+IcBwT69mqcqkkAAknIAZkk6ADeY9bT43jjTOTJNSfBPX1mehoJ81FyNFdwvCpANO+Lb0f3A1st0uXTqyz0kyu5UzAI+82Fe8xsnowuP1Sz4D7dA0w8ZjZkdgAC90OWAVrQV40z8Y5MusUXKMY/k1jhum2I95XRUnD1W3jcf2hUvC4pLkibJXFvNMJ/MtD5xq152TGMQ9oeY4QuWyxiaKe9uPD/aM8WZmkomP7SbKiUhmySxVc2U50XiDwG+vbCnGyMNQRyIPgRGW7Q3d6vPZB7PtJ8h08Mx3R6GKe7hnPONcoZPRltD0E71dz9nOIw192boO5sl7cPONis08oaj/AOeUfmgGNw2Gv71uzgsftUor8+D99PEGMNViv5l+S8U/5TR7NaA4qO8cDHy0Mw0RWFM6th8sJBHeIorLaShqO8cRHe33kXqq5Kd+85aeMeY8bukdFkC2TVCuUlBQxHsBABQb8xWFS9W+wH3prHuVAP1hkvKfgl0IYVzrSoNdMxp30hUvlupJXgrP+dq/QCM5VfBaF61Q1+iVQj2uc3spLQV5ddj5IIVLVDXccjo7ltJzDWpzJQjX7Vkswp2FmMShs0e5FIs8kNr0UuvbgFfOJkCrTIaDKCKICE30l2PFKlzR7jFT8rj91A74cohX1YenkTJW9ly5MM1P5gITGjFGiz2eeqz5W9kExfmlGtO0qTFa4IyIod44GPtitRkzUmD3TU8xoR3gmIRozQLmHTy2lMQJcxGRsqkq6lTrkuRO4xhfpQ2ZW7re0mXi6JkSZLxGpwkYTU7+urRsd2TjKmFUoRUFSTlgbMHnlEH0ybLNa7EtqQl51nqWAAFZJpjCgZ9UgNmSaBo1g6ZlJGLSWxKDy849Ui99G+ziW7pVecUMvCcKqCWVqioJOVCOB1EPi+jCy75toP4pX/jj24aiG1W+TjeKV8GSwRqs30XSPdnzx83Rt9FWKq1+i6aP4VoltydWTzGL6RSz435E8UkIlmtDS2DoxVhoR/OY5Qzz9pzNkUaikZMF987uwcoi2/Yq2yszJLgb5RD/AOEdbyigmSypKsCrDUMCCO0HMRrHa+ezOcXVdBNmFiSYfPRns1jYWuaOqp+yB959C9OA0HPPcIqditkmtj43qtnU9Y6GYR7in6tu7dNnsdlHVloAoFFAAoFUDcNwAjm1GbaqRvix+S9uSVhl1+I17tBFhHxFAAA0GQ7BH2PGbt2dQQvXgoWawGmR8QDDDC9ejVnN3DyEXi7ExQvRMM5xzr4gH9YTtvrFilLNGss0Pyuaf5qeJh2v0fa9qj6kfpFVeFlE2U8s++pXvIyPjQx6WOVUzGSvgyKGLYq+TZp4bPDow+JDr3g0I5iF2h0ORGo4GO1lm4XB4HPs3x20nwzklaXHZ+j1lky0mDNHAKkZ1B0PeM4U9u9rFsUrClGtMwUlINxOWM8ADpxOXEhRf0nTLFZDZJQDzAeo7UKy0YElSpHWNcwKileAoaX0dXTNttt9btGN5clhMmTCC2KaM0TLnQkAUAG6ojx8twk4+h245b4qXqa9fE+qrKFcQCpmCDUALv17RCze8zFMamg6o7FFP0i6ttrxOzg1CjLmzZD94XJ0cZuVtr5ZnhxMaXPsWB7ssIzwHp5v/JQkE9s1vKFTYy7PWLbLqKpL+1b8JGEfmp3Aw87P/b2y02n3VpZ5Z+6vWY95wnvhIbGaCCCKICCCCADK9vrr6G0lwOpNq45P748SD+KFZ42fai6PWrOyCmMdZDwcDTsOY74xqapBIIoQSCDuIyI7YhmkWXN1WvFLHxycjzlE5flOXYYerhtJmjC7UQ+6p9r5m1pyFO0jKMsstpMpw4zpkR8SnUQ2XXbShGAjC2aE8OY4jSkNCaKa/tlf/RrxS22cf0OaSs5BrIVyKtT+yDYWr7tKcIfAYtruMtpbYs6jrs5FWUcToAM8sgOAipay9GoCqQlKJUU6oyGW7LdwpHRilfBm0SrPdzvnSg4n9onS7kX3mJ7AB+8drmn4pYG9cu7d/PKJ0TKcroKIIuiX97xiNb9mbNPXDNlBxwejU7K6RbwRKnJeR0iql3BKVQqVRVFABSgA3AUyESbDd4lEmpJO87hEyCByk+2FBBBBEgfYVpz4nY8ST5ww2+bhlseVB2nIfWFpRG2JdsTKK/v4o+Qf5miDEu/G+27FH6n9Yq7VbVSgzZjoi5k924czHbFcIyZmu09l6O1zVAyLYx2OMX1J8I+Xhs/aZViFtMsrJZwisdTiBIfD8FRQE6kilY0a5rplPa0tFtRWAFOjALKAKlcX9oanTTthyv3aWTNkvKMkPLZSHE2gXDTgDu7RSkXlzTS2wX5IjjTds/OmyF3S7TbJMmd0mGY4X7MVJYnIE5lV1qwBIGdDSP0HaGk2WStnkSxJRBQIM+04vfJOZJzzzhP9HezCWQvbsLFXxLZw3tpKOs3DTPFmBvw50OLK7ttqMxydw+seXN2zpiqRFtTZYe8/Mf2EVdpMT5sTNmLm9anjEPskoz8+C95HgDEMpFxc1nNisDTKUnWimHiARRR2gEt2tSGy4bv9XkJL3gVb5jmfM07orJP9KtWPWVI9ngz8fHPuWGKGTYQQQQAEEEEABGeekXZ+hNpljI5TQNx0D9h0POh3mNDjzNlhgVYAgggg5gg5EEQmrGnRgDRMuy24OoxopNQfgbj2HfFrtjs2bJMxLUyWPVOuE/ATx4HeOwwtmI6NO0P90W/rAOfZocO4ncefLx1pRye2CcolqAXYb8wg+M/oNSeABIx27rxw0VjkPZbhyP3fpDhcl7YDwJzPPv4RSZDQ4Gy+rnGrVXIFTqxJoAKasTppFrFPdluWcwdjkvsDiTkX7SKgcq/FlPaYWmBVPVTNyN5I6q+HWP4dxinK+yaJMEczOGPBnXCW5AVAz7amnymOlYACCCCAAggggAqNoJ9Aqccz2DIfzyile0AZangBU+AhmtF2I7YmqT20y7oiXhYJcuWSigZjPONoTSSQmKM26nnzcTHo1JAoKF6UA19lfOLi9dm5FnszdClHqCWY4nemZ6xzPVxGg+GPoMFst2EDGzNiPVXNi5G5V1Yjy30jWTfDsmhVkyyxoKDeSSAABqSTuAz7o+SLn9aOJm/oq76ZWlwdwOZkAjM5Y9BlnE2Rc6szNaRhVTVbPUHI5gzGGTj7oyyIJNCI43jeZr0cvMe6o90cBwXgN3ZQCMue+IjjD1Ot6Xmz9WlDpQaCnDlEHDQR9kycOuZOpj1gLEAAknIAbyY50qKuzlKszTXWWgqzGgH86DfDjPlCzSkskjObM9o9upPCoFOQEfLJIS75WN6NPcUA1/COQyqf9osbgu1lrOm5znzNfdB3dunZkIAbLC7bEJMtUXdqeLHUxJgggAIIIIACCCCAAggggA422yJNRpcxQyMKEH+cjzjIdrdl3sbYhV5LHqvwr7rcDz0PlGyR4nyVdSrqGVhQgioI4EQmrGnR+emiRZLwKZHNfMdn7Q37WbBvKrNsoLy9TL1ZPl3uvn2whtEdGnY7XVfvA1/nfwhtuW+wq0JrXMnix1P86CgjGlcqag0i0sV6uOfLjDTE0bVddrV8Uyubmo5IMlHhVu1zHexjE8x+JwL8suoP+Mv4CMtsW1IXJjhP3svOGK69ogqqA2g14nee85xVk0OdmmFmmcFYKO5FJPixH4Y9SJpYzB8LYRz6it9WPhC9dl/gJnqSzHtdi3607ok2C+0oxO93PgxUeSiAVFLtRtJ/SWsq2kWWXKVWnTVUPNZnBYSpS0alE6zPhNARprDNs5MltZ0Mme1oQ1pNZ8ZarEmrcjlTdSkJ1mvaVY7wtk6cCFtPRPLnBS1MEvA0olQSpqAwG+vKPex1uEv1uZhZJc+0vNlIaqQhVVxFcsOIgtTsgHQ8WWdUNiIqrsp3ZVqv+ErFf6wGlvL6zlWIBXOoriTrnq5AgZncYqHvxVmOaDPC1TmcVCpzPJViqvHaYKxcuACoBqaeySR/mbygsVF1JZ0ZgXErqg9UB2INdGPVUgg7m84rJ1vlyGcoPbFWdjibENaucyDWtNAQeMLJv2ZaW/o8t5uoxjqoKkVrMOR0GQrpEqz7Os3WtT4z/ZpUIO06v5Q23JhwjnOvCZaWPRDLQzD7IHCvvHkIlWaxrLGWbHVjqf2HKLHAFACgADQAUAHZHuxXc840QZb2Og7+PKGlRLdlfLlM7BVBJOgG+GSVKlXfL6WbRpzZKo1rwX9W/k+LRbpNiPQyV6e1vlhGZFc+tT2F30148YmXLcDB/WLU3STzoPdlcABpUeA3cSmxpBct2THf1m0/xD7CbpY3Zbjy7znowwQQAEEEEABBBBAAQQQQAEEEEABBBBAAQtbS7FyLXVv4U0/1ijU/eXRu3I84ZYIAMI2g2UtNkqXTFL/tEqy05707wO+K2xmP0SYXr12Lsk8lsHRufelUWp5rTCfCsS4lqRl8hARQgEcDnHVbllnNS8s8ZbEeRqPKGm07Bzk/hOswcD1G/UHxERGuqdL9uU450qPEVEKh2U63LaB/DtQI4TJdf8SsPpHQXdeA9k2ZvxTF/wBBi7s7RYSTDJbFZbBeZ0Szf9Z//HHZbgvFtZllT/qv+iw3yzHdWikhbmKErYmc38a3ORwkykl/4mLn6RYWbY2xyji6LpH+KczTT3BjhHcBDGgJ0BPZnHUXfMbdTt/bWHSJtlW4pkNI5LLZzRQSeA/nKGCTcq6uS3IZD947TJMymGSJcpfiIxHuQUFeZJ7ILCila7ZUhOltcxUQbq07q6k8liM1rtdsAl2NPVLN/bzFo7L/AMOXuH3jx1Bi8s+z8oOJkzFOmjR5xDFflWgVPwgRawuyiquHZ+TZFIlglj7cxs3c65t250GUWsEEAgggggAIIIIACCCCAAggggAIIIIACCCCAAggggAIIIIACPogggA8zJCt7Sqe0A/WOJu6V/Zp4AR8ggA+iwSvgWOi2ZBoq+AgggA6Uj5BBAAQQQQAEEEEABBBBAAQQQQAEEEEABBBB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6" name="Picture 6" descr="http://www.zamanindegeri.com/files/yaman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068960"/>
            <a:ext cx="2004346"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021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267744" y="1412776"/>
            <a:ext cx="5544616" cy="4176464"/>
          </a:xfrm>
        </p:spPr>
        <p:txBody>
          <a:bodyPr>
            <a:noAutofit/>
          </a:bodyPr>
          <a:lstStyle/>
          <a:p>
            <a:pPr marL="45720" indent="0">
              <a:buNone/>
            </a:pPr>
            <a:r>
              <a:rPr lang="tr-TR" altLang="tr-TR" sz="2400" dirty="0">
                <a:solidFill>
                  <a:schemeClr val="accent1">
                    <a:lumMod val="50000"/>
                  </a:schemeClr>
                </a:solidFill>
                <a:latin typeface="Calibri" panose="020F0502020204030204" pitchFamily="34" charset="0"/>
              </a:rPr>
              <a:t>Verimli bir çalışma vücudun en yüksek kapasiteyle </a:t>
            </a:r>
            <a:r>
              <a:rPr lang="tr-TR" altLang="tr-TR" sz="2400" dirty="0" smtClean="0">
                <a:solidFill>
                  <a:schemeClr val="accent1">
                    <a:lumMod val="50000"/>
                  </a:schemeClr>
                </a:solidFill>
                <a:latin typeface="Calibri" panose="020F0502020204030204" pitchFamily="34" charset="0"/>
              </a:rPr>
              <a:t>çalıştığı zaman </a:t>
            </a:r>
            <a:r>
              <a:rPr lang="tr-TR" altLang="tr-TR" sz="2400" dirty="0">
                <a:solidFill>
                  <a:schemeClr val="accent1">
                    <a:lumMod val="50000"/>
                  </a:schemeClr>
                </a:solidFill>
                <a:latin typeface="Calibri" panose="020F0502020204030204" pitchFamily="34" charset="0"/>
              </a:rPr>
              <a:t>daha etkili sonuçlar alınır. Çalışmayı kesin sürelerle belirleyiniz. Yani </a:t>
            </a:r>
            <a:r>
              <a:rPr lang="tr-TR" altLang="tr-TR" sz="2400" dirty="0" smtClean="0">
                <a:solidFill>
                  <a:schemeClr val="accent1">
                    <a:lumMod val="50000"/>
                  </a:schemeClr>
                </a:solidFill>
                <a:latin typeface="Calibri" panose="020F0502020204030204" pitchFamily="34" charset="0"/>
              </a:rPr>
              <a:t>«</a:t>
            </a:r>
            <a:r>
              <a:rPr lang="tr-TR" altLang="tr-TR" sz="2400" dirty="0">
                <a:solidFill>
                  <a:srgbClr val="C00000"/>
                </a:solidFill>
                <a:latin typeface="Calibri" panose="020F0502020204030204" pitchFamily="34" charset="0"/>
              </a:rPr>
              <a:t>Ş</a:t>
            </a:r>
            <a:r>
              <a:rPr lang="tr-TR" altLang="tr-TR" sz="2400" dirty="0" smtClean="0">
                <a:solidFill>
                  <a:srgbClr val="C00000"/>
                </a:solidFill>
                <a:latin typeface="Calibri" panose="020F0502020204030204" pitchFamily="34" charset="0"/>
              </a:rPr>
              <a:t>imdi </a:t>
            </a:r>
            <a:r>
              <a:rPr lang="tr-TR" altLang="tr-TR" sz="2400" dirty="0">
                <a:solidFill>
                  <a:srgbClr val="C00000"/>
                </a:solidFill>
                <a:latin typeface="Calibri" panose="020F0502020204030204" pitchFamily="34" charset="0"/>
              </a:rPr>
              <a:t>bu dersin şu konusuna 40 dk. Çalışacağım</a:t>
            </a:r>
            <a:r>
              <a:rPr lang="tr-TR" altLang="tr-TR" sz="2400" dirty="0">
                <a:solidFill>
                  <a:schemeClr val="accent1">
                    <a:lumMod val="50000"/>
                  </a:schemeClr>
                </a:solidFill>
                <a:latin typeface="Calibri" panose="020F0502020204030204" pitchFamily="34" charset="0"/>
              </a:rPr>
              <a:t>.» şeklinde çalışmaya başlamadan önce çalışacağınız konunun süresi ile ilgili hedef </a:t>
            </a:r>
            <a:r>
              <a:rPr lang="tr-TR" altLang="tr-TR" sz="2400" dirty="0" smtClean="0">
                <a:solidFill>
                  <a:schemeClr val="accent1">
                    <a:lumMod val="50000"/>
                  </a:schemeClr>
                </a:solidFill>
                <a:latin typeface="Calibri" panose="020F0502020204030204" pitchFamily="34" charset="0"/>
              </a:rPr>
              <a:t>belirleyiniz</a:t>
            </a:r>
            <a:r>
              <a:rPr lang="tr-TR" altLang="tr-TR" sz="2400" dirty="0">
                <a:solidFill>
                  <a:schemeClr val="accent1">
                    <a:lumMod val="50000"/>
                  </a:schemeClr>
                </a:solidFill>
                <a:latin typeface="Calibri" panose="020F0502020204030204" pitchFamily="34" charset="0"/>
              </a:rPr>
              <a:t>. </a:t>
            </a:r>
            <a:endParaRPr lang="tr-TR" sz="2400" dirty="0">
              <a:solidFill>
                <a:schemeClr val="accent1">
                  <a:lumMod val="50000"/>
                </a:schemeClr>
              </a:solidFill>
              <a:latin typeface="Calibri" panose="020F0502020204030204" pitchFamily="34" charset="0"/>
            </a:endParaRPr>
          </a:p>
        </p:txBody>
      </p:sp>
      <p:pic>
        <p:nvPicPr>
          <p:cNvPr id="4" name="Picture 5" descr="j0234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44" y="1124744"/>
            <a:ext cx="1224136" cy="122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descr="https://encrypted-tbn1.gstatic.com/images?q=tbn:ANd9GcTsUyCBcVuzgu9yxtTkliX1WHW7WVSYdbiOPmkvJG4G4hcvxgge5pG3Amz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427856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391</TotalTime>
  <Words>1522</Words>
  <Application>Microsoft Office PowerPoint</Application>
  <PresentationFormat>Ekran Gösterisi (4:3)</PresentationFormat>
  <Paragraphs>135</Paragraphs>
  <Slides>38</Slides>
  <Notes>3</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Hava Akımı</vt:lpstr>
      <vt:lpstr>VERİMLİ DERS ÇALIŞMA VE ÖĞRENME STİLLERİ</vt:lpstr>
      <vt:lpstr>PowerPoint Sunusu</vt:lpstr>
      <vt:lpstr>PowerPoint Sunusu</vt:lpstr>
      <vt:lpstr>PowerPoint Sunusu</vt:lpstr>
      <vt:lpstr>PowerPoint Sunusu</vt:lpstr>
      <vt:lpstr>PowerPoint Sunusu</vt:lpstr>
      <vt:lpstr>  Pek çok insan hayatta becerisi, zekası ve hatta cesareti olmadığı için değil yalnızca enerjisini bir plan etrafında toplamadığı için başarısız  olmuştur.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 VE ÖĞRENME STİLLERİ</dc:title>
  <dc:creator>güneş</dc:creator>
  <cp:lastModifiedBy>uuser</cp:lastModifiedBy>
  <cp:revision>56</cp:revision>
  <dcterms:created xsi:type="dcterms:W3CDTF">2015-10-08T05:30:12Z</dcterms:created>
  <dcterms:modified xsi:type="dcterms:W3CDTF">2017-10-10T11:37:36Z</dcterms:modified>
</cp:coreProperties>
</file>