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9" r:id="rId13"/>
    <p:sldId id="267" r:id="rId14"/>
    <p:sldId id="269" r:id="rId15"/>
    <p:sldId id="270" r:id="rId16"/>
    <p:sldId id="268"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3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ikdörtgen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EEEF87D-913F-4379-9FFB-3C666DFE07F9}" type="datetimeFigureOut">
              <a:rPr lang="tr-TR" smtClean="0"/>
              <a:t>12.10.2017</a:t>
            </a:fld>
            <a:endParaRPr lang="tr-TR"/>
          </a:p>
        </p:txBody>
      </p:sp>
      <p:sp>
        <p:nvSpPr>
          <p:cNvPr id="17" name="Altbilgi Yer Tutucusu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Slayt Numarası Yer Tutucusu 28"/>
          <p:cNvSpPr>
            <a:spLocks noGrp="1"/>
          </p:cNvSpPr>
          <p:nvPr>
            <p:ph type="sldNum" sz="quarter" idx="12"/>
          </p:nvPr>
        </p:nvSpPr>
        <p:spPr>
          <a:xfrm>
            <a:off x="8001000" y="228600"/>
            <a:ext cx="838200" cy="381000"/>
          </a:xfrm>
        </p:spPr>
        <p:txBody>
          <a:bodyPr/>
          <a:lstStyle>
            <a:lvl1pPr>
              <a:defRPr>
                <a:solidFill>
                  <a:schemeClr val="tx2"/>
                </a:solidFill>
              </a:defRPr>
            </a:lvl1pPr>
          </a:lstStyle>
          <a:p>
            <a:fld id="{58540A29-CDDD-449C-AE8A-53CE7672044B}"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4EEEF87D-913F-4379-9FFB-3C666DFE07F9}" type="datetimeFigureOut">
              <a:rPr lang="tr-TR" smtClean="0"/>
              <a:t>12.10.2017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8540A29-CDDD-449C-AE8A-53CE7672044B}"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553200" y="6248402"/>
            <a:ext cx="2209800" cy="365125"/>
          </a:xfrm>
        </p:spPr>
        <p:txBody>
          <a:bodyPr/>
          <a:lstStyle/>
          <a:p>
            <a:fld id="{4EEEF87D-913F-4379-9FFB-3C666DFE07F9}" type="datetimeFigureOut">
              <a:rPr lang="tr-TR" smtClean="0"/>
              <a:t>12.10.2017</a:t>
            </a:fld>
            <a:endParaRPr lang="tr-TR"/>
          </a:p>
        </p:txBody>
      </p:sp>
      <p:sp>
        <p:nvSpPr>
          <p:cNvPr id="5" name="Altbilgi Yer Tutucusu 4"/>
          <p:cNvSpPr>
            <a:spLocks noGrp="1"/>
          </p:cNvSpPr>
          <p:nvPr>
            <p:ph type="ftr" sz="quarter" idx="11"/>
          </p:nvPr>
        </p:nvSpPr>
        <p:spPr>
          <a:xfrm>
            <a:off x="457201" y="6248207"/>
            <a:ext cx="5573483" cy="365125"/>
          </a:xfrm>
        </p:spPr>
        <p:txBody>
          <a:bodyPr/>
          <a:lstStyle/>
          <a:p>
            <a:endParaRPr lang="tr-TR"/>
          </a:p>
        </p:txBody>
      </p:sp>
      <p:sp>
        <p:nvSpPr>
          <p:cNvPr id="7" name="Dikdörtgen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Dikdörtgen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ikdörtgen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ayt Numarası Yer Tutucusu 5"/>
          <p:cNvSpPr>
            <a:spLocks noGrp="1"/>
          </p:cNvSpPr>
          <p:nvPr>
            <p:ph type="sldNum" sz="quarter" idx="12"/>
          </p:nvPr>
        </p:nvSpPr>
        <p:spPr>
          <a:xfrm rot="5400000">
            <a:off x="5989638" y="144462"/>
            <a:ext cx="533400" cy="244476"/>
          </a:xfrm>
        </p:spPr>
        <p:txBody>
          <a:bodyPr/>
          <a:lstStyle/>
          <a:p>
            <a:fld id="{58540A29-CDDD-449C-AE8A-53CE7672044B}"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4EEEF87D-913F-4379-9FFB-3C666DFE07F9}" type="datetimeFigureOut">
              <a:rPr lang="tr-TR" smtClean="0"/>
              <a:t>12.10.2017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lvl1pPr>
              <a:defRPr>
                <a:solidFill>
                  <a:srgbClr val="FFFFFF"/>
                </a:solidFill>
              </a:defRPr>
            </a:lvl1pPr>
          </a:lstStyle>
          <a:p>
            <a:fld id="{58540A29-CDDD-449C-AE8A-53CE7672044B}" type="slidenum">
              <a:rPr lang="tr-TR" smtClean="0"/>
              <a:t>‹#›</a:t>
            </a:fld>
            <a:endParaRPr lang="tr-TR"/>
          </a:p>
        </p:txBody>
      </p:sp>
      <p:sp>
        <p:nvSpPr>
          <p:cNvPr id="8" name="İçerik Yer Tutucusu 7"/>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Dikdörtgen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4EEEF87D-913F-4379-9FFB-3C666DFE07F9}" type="datetimeFigureOut">
              <a:rPr lang="tr-TR" smtClean="0"/>
              <a:t>12.10.2017</a:t>
            </a:fld>
            <a:endParaRPr lang="tr-TR"/>
          </a:p>
        </p:txBody>
      </p:sp>
      <p:sp>
        <p:nvSpPr>
          <p:cNvPr id="13" name="Slayt Numarası Yer Tutucus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8540A29-CDDD-449C-AE8A-53CE7672044B}" type="slidenum">
              <a:rPr lang="tr-TR" smtClean="0"/>
              <a:t>‹#›</a:t>
            </a:fld>
            <a:endParaRPr lang="tr-TR"/>
          </a:p>
        </p:txBody>
      </p:sp>
      <p:sp>
        <p:nvSpPr>
          <p:cNvPr id="14" name="Altbilgi Yer Tutucusu 13"/>
          <p:cNvSpPr>
            <a:spLocks noGrp="1"/>
          </p:cNvSpPr>
          <p:nvPr>
            <p:ph type="ftr" sz="quarter" idx="12"/>
          </p:nvPr>
        </p:nvSpPr>
        <p:spPr/>
        <p:txBody>
          <a:bodyPr/>
          <a:lstStyle/>
          <a:p>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9" name="İçerik Yer Tutucusu 8"/>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Veri Yer Tutucusu 7"/>
          <p:cNvSpPr>
            <a:spLocks noGrp="1"/>
          </p:cNvSpPr>
          <p:nvPr>
            <p:ph type="dt" sz="half" idx="15"/>
          </p:nvPr>
        </p:nvSpPr>
        <p:spPr/>
        <p:txBody>
          <a:bodyPr rtlCol="0"/>
          <a:lstStyle/>
          <a:p>
            <a:fld id="{4EEEF87D-913F-4379-9FFB-3C666DFE07F9}" type="datetimeFigureOut">
              <a:rPr lang="tr-TR" smtClean="0"/>
              <a:t>12.10.2017</a:t>
            </a:fld>
            <a:endParaRPr lang="tr-TR"/>
          </a:p>
        </p:txBody>
      </p:sp>
      <p:sp>
        <p:nvSpPr>
          <p:cNvPr id="10" name="Slayt Numarası Yer Tutucusu 9"/>
          <p:cNvSpPr>
            <a:spLocks noGrp="1"/>
          </p:cNvSpPr>
          <p:nvPr>
            <p:ph type="sldNum" sz="quarter" idx="16"/>
          </p:nvPr>
        </p:nvSpPr>
        <p:spPr/>
        <p:txBody>
          <a:bodyPr rtlCol="0"/>
          <a:lstStyle/>
          <a:p>
            <a:fld id="{58540A29-CDDD-449C-AE8A-53CE7672044B}" type="slidenum">
              <a:rPr lang="tr-TR" smtClean="0"/>
              <a:t>‹#›</a:t>
            </a:fld>
            <a:endParaRPr lang="tr-TR"/>
          </a:p>
        </p:txBody>
      </p:sp>
      <p:sp>
        <p:nvSpPr>
          <p:cNvPr id="12" name="Altbilgi Yer Tutucusu 11"/>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İçerik Yer Tutucusu 10"/>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5"/>
          </p:nvPr>
        </p:nvSpPr>
        <p:spPr/>
        <p:txBody>
          <a:bodyPr rtlCol="0"/>
          <a:lstStyle/>
          <a:p>
            <a:fld id="{4EEEF87D-913F-4379-9FFB-3C666DFE07F9}" type="datetimeFigureOut">
              <a:rPr lang="tr-TR" smtClean="0"/>
              <a:t>12.10.2017</a:t>
            </a:fld>
            <a:endParaRPr lang="tr-TR"/>
          </a:p>
        </p:txBody>
      </p:sp>
      <p:sp>
        <p:nvSpPr>
          <p:cNvPr id="12" name="Slayt Numarası Yer Tutucusu 11"/>
          <p:cNvSpPr>
            <a:spLocks noGrp="1"/>
          </p:cNvSpPr>
          <p:nvPr>
            <p:ph type="sldNum" sz="quarter" idx="16"/>
          </p:nvPr>
        </p:nvSpPr>
        <p:spPr/>
        <p:txBody>
          <a:bodyPr rtlCol="0"/>
          <a:lstStyle/>
          <a:p>
            <a:fld id="{58540A29-CDDD-449C-AE8A-53CE7672044B}" type="slidenum">
              <a:rPr lang="tr-TR" smtClean="0"/>
              <a:t>‹#›</a:t>
            </a:fld>
            <a:endParaRPr lang="tr-TR"/>
          </a:p>
        </p:txBody>
      </p:sp>
      <p:sp>
        <p:nvSpPr>
          <p:cNvPr id="14" name="Altbilgi Yer Tutucusu 13"/>
          <p:cNvSpPr>
            <a:spLocks noGrp="1"/>
          </p:cNvSpPr>
          <p:nvPr>
            <p:ph type="ftr" sz="quarter" idx="17"/>
          </p:nvPr>
        </p:nvSpPr>
        <p:spPr/>
        <p:txBody>
          <a:bodyPr rtlCol="0"/>
          <a:lstStyle/>
          <a:p>
            <a:endParaRPr lang="tr-TR"/>
          </a:p>
        </p:txBody>
      </p:sp>
      <p:sp>
        <p:nvSpPr>
          <p:cNvPr id="16" name="Metin Yer Tutucus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Metin Yer Tutucus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4EEEF87D-913F-4379-9FFB-3C666DFE07F9}" type="datetimeFigureOut">
              <a:rPr lang="tr-TR" smtClean="0"/>
              <a:t>12.10.2017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lvl1pPr>
              <a:defRPr>
                <a:solidFill>
                  <a:srgbClr val="FFFFFF"/>
                </a:solidFill>
              </a:defRPr>
            </a:lvl1pPr>
          </a:lstStyle>
          <a:p>
            <a:fld id="{58540A29-CDDD-449C-AE8A-53CE7672044B}"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EEEF87D-913F-4379-9FFB-3C666DFE07F9}" type="datetimeFigureOut">
              <a:rPr lang="tr-TR" smtClean="0"/>
              <a:t>12.10.2017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0" y="6248400"/>
            <a:ext cx="533400" cy="381000"/>
          </a:xfrm>
        </p:spPr>
        <p:txBody>
          <a:bodyPr/>
          <a:lstStyle>
            <a:lvl1pPr>
              <a:defRPr>
                <a:solidFill>
                  <a:schemeClr val="tx2"/>
                </a:solidFill>
              </a:defRPr>
            </a:lvl1pPr>
          </a:lstStyle>
          <a:p>
            <a:fld id="{58540A29-CDDD-449C-AE8A-53CE7672044B}"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4EEEF87D-913F-4379-9FFB-3C666DFE07F9}" type="datetimeFigureOut">
              <a:rPr lang="tr-TR" smtClean="0"/>
              <a:t>12.10.2017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lvl1pPr>
              <a:defRPr>
                <a:solidFill>
                  <a:srgbClr val="FFFFFF"/>
                </a:solidFill>
              </a:defRPr>
            </a:lvl1pPr>
          </a:lstStyle>
          <a:p>
            <a:fld id="{58540A29-CDDD-449C-AE8A-53CE7672044B}" type="slidenum">
              <a:rPr lang="tr-TR" smtClean="0"/>
              <a:t>‹#›</a:t>
            </a:fld>
            <a:endParaRPr lang="tr-TR"/>
          </a:p>
        </p:txBody>
      </p:sp>
      <p:sp>
        <p:nvSpPr>
          <p:cNvPr id="3" name="Metin Yer Tutucus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İçerik Yer Tutucusu 8"/>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Dikdörtgen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Dikdörtgen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Veri Yer Tutucusu 11"/>
          <p:cNvSpPr>
            <a:spLocks noGrp="1"/>
          </p:cNvSpPr>
          <p:nvPr>
            <p:ph type="dt" sz="half" idx="10"/>
          </p:nvPr>
        </p:nvSpPr>
        <p:spPr>
          <a:xfrm>
            <a:off x="6248400" y="6248400"/>
            <a:ext cx="2667000" cy="365125"/>
          </a:xfrm>
        </p:spPr>
        <p:txBody>
          <a:bodyPr rtlCol="0"/>
          <a:lstStyle/>
          <a:p>
            <a:fld id="{4EEEF87D-913F-4379-9FFB-3C666DFE07F9}" type="datetimeFigureOut">
              <a:rPr lang="tr-TR" smtClean="0"/>
              <a:t>12.10.2017</a:t>
            </a:fld>
            <a:endParaRPr lang="tr-TR"/>
          </a:p>
        </p:txBody>
      </p:sp>
      <p:sp>
        <p:nvSpPr>
          <p:cNvPr id="13" name="Slayt Numarası Yer Tutucusu 12"/>
          <p:cNvSpPr>
            <a:spLocks noGrp="1"/>
          </p:cNvSpPr>
          <p:nvPr>
            <p:ph type="sldNum" sz="quarter" idx="11"/>
          </p:nvPr>
        </p:nvSpPr>
        <p:spPr>
          <a:xfrm>
            <a:off x="0" y="4667249"/>
            <a:ext cx="1447800" cy="663578"/>
          </a:xfrm>
        </p:spPr>
        <p:txBody>
          <a:bodyPr rtlCol="0"/>
          <a:lstStyle>
            <a:lvl1pPr>
              <a:defRPr sz="2800"/>
            </a:lvl1pPr>
          </a:lstStyle>
          <a:p>
            <a:fld id="{58540A29-CDDD-449C-AE8A-53CE7672044B}" type="slidenum">
              <a:rPr lang="tr-TR" smtClean="0"/>
              <a:t>‹#›</a:t>
            </a:fld>
            <a:endParaRPr lang="tr-TR"/>
          </a:p>
        </p:txBody>
      </p:sp>
      <p:sp>
        <p:nvSpPr>
          <p:cNvPr id="14" name="Altbilgi Yer Tutucusu 13"/>
          <p:cNvSpPr>
            <a:spLocks noGrp="1"/>
          </p:cNvSpPr>
          <p:nvPr>
            <p:ph type="ftr" sz="quarter" idx="12"/>
          </p:nvPr>
        </p:nvSpPr>
        <p:spPr>
          <a:xfrm>
            <a:off x="1600200" y="6248206"/>
            <a:ext cx="4572000" cy="365125"/>
          </a:xfrm>
        </p:spPr>
        <p:txBody>
          <a:bodyPr rtlCol="0"/>
          <a:lstStyle/>
          <a:p>
            <a:endParaRPr lang="tr-TR"/>
          </a:p>
        </p:txBody>
      </p:sp>
      <p:sp>
        <p:nvSpPr>
          <p:cNvPr id="3" name="Resim Yer Tutucus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EEEF87D-913F-4379-9FFB-3C666DFE07F9}" type="datetimeFigureOut">
              <a:rPr lang="tr-TR" smtClean="0"/>
              <a:t>12.10.2017</a:t>
            </a:fld>
            <a:endParaRPr lang="tr-TR"/>
          </a:p>
        </p:txBody>
      </p:sp>
      <p:sp>
        <p:nvSpPr>
          <p:cNvPr id="3" name="Altbilgi Yer Tutucusu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Dikdörtgen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8540A29-CDDD-449C-AE8A-53CE7672044B}"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r"/>
            <a:r>
              <a:rPr lang="tr-TR" dirty="0" smtClean="0">
                <a:solidFill>
                  <a:srgbClr val="0070C0"/>
                </a:solidFill>
                <a:latin typeface="Comic Sans MS" panose="030F0702030302020204" pitchFamily="66" charset="0"/>
              </a:rPr>
              <a:t>AİLE İÇİ İLETİŞİM</a:t>
            </a:r>
            <a:endParaRPr lang="tr-TR" dirty="0">
              <a:solidFill>
                <a:srgbClr val="0070C0"/>
              </a:solidFill>
              <a:latin typeface="Comic Sans MS" panose="030F0702030302020204" pitchFamily="66" charset="0"/>
            </a:endParaRPr>
          </a:p>
        </p:txBody>
      </p:sp>
      <p:sp>
        <p:nvSpPr>
          <p:cNvPr id="3" name="Alt Başlık 2"/>
          <p:cNvSpPr>
            <a:spLocks noGrp="1"/>
          </p:cNvSpPr>
          <p:nvPr>
            <p:ph type="subTitle" idx="1"/>
          </p:nvPr>
        </p:nvSpPr>
        <p:spPr>
          <a:xfrm>
            <a:off x="2362200" y="6021288"/>
            <a:ext cx="6705600" cy="714549"/>
          </a:xfrm>
        </p:spPr>
        <p:txBody>
          <a:bodyPr>
            <a:normAutofit fontScale="77500" lnSpcReduction="20000"/>
          </a:bodyPr>
          <a:lstStyle/>
          <a:p>
            <a:pPr algn="r"/>
            <a:r>
              <a:rPr lang="tr-TR" dirty="0" err="1" smtClean="0">
                <a:solidFill>
                  <a:srgbClr val="0070C0"/>
                </a:solidFill>
                <a:latin typeface="Comic Sans MS" panose="030F0702030302020204" pitchFamily="66" charset="0"/>
              </a:rPr>
              <a:t>Psk</a:t>
            </a:r>
            <a:r>
              <a:rPr lang="tr-TR" dirty="0" smtClean="0">
                <a:solidFill>
                  <a:srgbClr val="0070C0"/>
                </a:solidFill>
                <a:latin typeface="Comic Sans MS" panose="030F0702030302020204" pitchFamily="66" charset="0"/>
              </a:rPr>
              <a:t>. Elif EKİNCİ KOZBAŞ</a:t>
            </a:r>
          </a:p>
          <a:p>
            <a:pPr algn="r"/>
            <a:r>
              <a:rPr lang="tr-TR" dirty="0" smtClean="0">
                <a:solidFill>
                  <a:srgbClr val="0070C0"/>
                </a:solidFill>
                <a:latin typeface="Comic Sans MS" panose="030F0702030302020204" pitchFamily="66" charset="0"/>
              </a:rPr>
              <a:t>Şahinbey Rehberlik ve Araştırma Merkezi</a:t>
            </a:r>
            <a:endParaRPr lang="tr-TR" dirty="0">
              <a:solidFill>
                <a:srgbClr val="0070C0"/>
              </a:solidFill>
              <a:latin typeface="Comic Sans MS" panose="030F0702030302020204" pitchFamily="66"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404664"/>
            <a:ext cx="8064896" cy="442107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84556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latin typeface="Comic Sans MS" panose="030F0702030302020204" pitchFamily="66" charset="0"/>
              </a:rPr>
              <a:t>ETKİN DİNLEME</a:t>
            </a:r>
            <a:endParaRPr lang="tr-TR" dirty="0">
              <a:solidFill>
                <a:srgbClr val="0070C0"/>
              </a:solidFill>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pPr lvl="1" algn="just"/>
            <a:endParaRPr lang="tr-TR" sz="3200" dirty="0" smtClean="0">
              <a:solidFill>
                <a:schemeClr val="accent2">
                  <a:lumMod val="50000"/>
                </a:schemeClr>
              </a:solidFill>
              <a:latin typeface="Comic Sans MS" panose="030F0702030302020204" pitchFamily="66" charset="0"/>
            </a:endParaRPr>
          </a:p>
          <a:p>
            <a:pPr lvl="1" algn="just"/>
            <a:r>
              <a:rPr lang="tr-TR" sz="3200" dirty="0" smtClean="0">
                <a:solidFill>
                  <a:schemeClr val="accent3">
                    <a:lumMod val="50000"/>
                  </a:schemeClr>
                </a:solidFill>
                <a:latin typeface="Comic Sans MS" panose="030F0702030302020204" pitchFamily="66" charset="0"/>
              </a:rPr>
              <a:t>Etkin dinleme, dinleyenin, anlatılanı yalnız duyduğunu değil aynı zaman da doğru olarak anladığını da gösterir. Bu nedenle en sağlıklı iletişim yöntemidir</a:t>
            </a:r>
            <a:r>
              <a:rPr lang="tr-TR" sz="3200" dirty="0" smtClean="0">
                <a:solidFill>
                  <a:schemeClr val="accent2">
                    <a:lumMod val="50000"/>
                  </a:schemeClr>
                </a:solidFill>
                <a:latin typeface="Comic Sans MS" panose="030F0702030302020204" pitchFamily="66" charset="0"/>
              </a:rPr>
              <a:t>.</a:t>
            </a:r>
            <a:endParaRPr lang="tr-TR" sz="3200" dirty="0">
              <a:solidFill>
                <a:schemeClr val="accent2">
                  <a:lumMod val="50000"/>
                </a:schemeClr>
              </a:solidFill>
              <a:latin typeface="Comic Sans MS" panose="030F0702030302020204" pitchFamily="66" charset="0"/>
            </a:endParaRPr>
          </a:p>
        </p:txBody>
      </p:sp>
    </p:spTree>
    <p:extLst>
      <p:ext uri="{BB962C8B-B14F-4D97-AF65-F5344CB8AC3E}">
        <p14:creationId xmlns:p14="http://schemas.microsoft.com/office/powerpoint/2010/main" val="2750651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latin typeface="Comic Sans MS" panose="030F0702030302020204" pitchFamily="66" charset="0"/>
              </a:rPr>
              <a:t>EMPATİ</a:t>
            </a:r>
            <a:endParaRPr lang="tr-TR" dirty="0">
              <a:solidFill>
                <a:srgbClr val="0070C0"/>
              </a:solidFill>
              <a:latin typeface="Comic Sans MS" panose="030F0702030302020204" pitchFamily="66" charset="0"/>
            </a:endParaRPr>
          </a:p>
        </p:txBody>
      </p:sp>
      <p:sp>
        <p:nvSpPr>
          <p:cNvPr id="3" name="İçerik Yer Tutucusu 2"/>
          <p:cNvSpPr>
            <a:spLocks noGrp="1"/>
          </p:cNvSpPr>
          <p:nvPr>
            <p:ph sz="quarter" idx="1"/>
          </p:nvPr>
        </p:nvSpPr>
        <p:spPr/>
        <p:txBody>
          <a:bodyPr/>
          <a:lstStyle/>
          <a:p>
            <a:pPr lvl="1"/>
            <a:r>
              <a:rPr lang="tr-TR" dirty="0" smtClean="0">
                <a:solidFill>
                  <a:schemeClr val="accent3">
                    <a:lumMod val="50000"/>
                  </a:schemeClr>
                </a:solidFill>
                <a:latin typeface="Comic Sans MS" panose="030F0702030302020204" pitchFamily="66" charset="0"/>
              </a:rPr>
              <a:t>Empati: Her bireyin olaylara kendine özgü bir bakış açısı vardır. Dışarıdan baktığımızda bizler bunu göremeyiz ve bazen onun bazı davranışlarına anlam veremeyiz.</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47956">
            <a:off x="4478354" y="3398654"/>
            <a:ext cx="3429945" cy="238952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969256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latin typeface="Comic Sans MS" panose="030F0702030302020204" pitchFamily="66" charset="0"/>
              </a:rPr>
              <a:t>EMPATİ</a:t>
            </a:r>
            <a:endParaRPr lang="tr-TR" dirty="0">
              <a:solidFill>
                <a:srgbClr val="0070C0"/>
              </a:solidFill>
              <a:latin typeface="Comic Sans MS" panose="030F0702030302020204" pitchFamily="66" charset="0"/>
            </a:endParaRPr>
          </a:p>
        </p:txBody>
      </p:sp>
      <p:sp>
        <p:nvSpPr>
          <p:cNvPr id="3" name="İçerik Yer Tutucusu 2"/>
          <p:cNvSpPr>
            <a:spLocks noGrp="1"/>
          </p:cNvSpPr>
          <p:nvPr>
            <p:ph sz="quarter" idx="1"/>
          </p:nvPr>
        </p:nvSpPr>
        <p:spPr/>
        <p:txBody>
          <a:bodyPr/>
          <a:lstStyle/>
          <a:p>
            <a:pPr lvl="1"/>
            <a:r>
              <a:rPr lang="tr-TR" sz="3600" dirty="0">
                <a:solidFill>
                  <a:schemeClr val="accent3">
                    <a:lumMod val="50000"/>
                  </a:schemeClr>
                </a:solidFill>
                <a:latin typeface="Comic Sans MS" panose="030F0702030302020204" pitchFamily="66" charset="0"/>
              </a:rPr>
              <a:t>Kendimizi karşımızdakinin yerine koyup onlara onun gözüyle bakabilirsek, ancak bu durumda onun duygularını ve düşüncelerini anlamamız, dolayısıyla da davranışlarına anlam vermemiz mümkün olur.</a:t>
            </a:r>
          </a:p>
          <a:p>
            <a:endParaRPr lang="tr-TR" dirty="0"/>
          </a:p>
        </p:txBody>
      </p:sp>
    </p:spTree>
    <p:extLst>
      <p:ext uri="{BB962C8B-B14F-4D97-AF65-F5344CB8AC3E}">
        <p14:creationId xmlns:p14="http://schemas.microsoft.com/office/powerpoint/2010/main" val="13538115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latin typeface="Comic Sans MS" panose="030F0702030302020204" pitchFamily="66" charset="0"/>
              </a:rPr>
              <a:t>BEN DİLİ</a:t>
            </a:r>
            <a:endParaRPr lang="tr-TR" dirty="0">
              <a:solidFill>
                <a:srgbClr val="0070C0"/>
              </a:solidFill>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pPr lvl="1"/>
            <a:r>
              <a:rPr lang="tr-TR" sz="2800" dirty="0" smtClean="0">
                <a:solidFill>
                  <a:schemeClr val="accent3">
                    <a:lumMod val="50000"/>
                  </a:schemeClr>
                </a:solidFill>
                <a:latin typeface="Comic Sans MS" panose="030F0702030302020204" pitchFamily="66" charset="0"/>
              </a:rPr>
              <a:t>Savunmaya itmez.</a:t>
            </a:r>
          </a:p>
          <a:p>
            <a:pPr lvl="1"/>
            <a:r>
              <a:rPr lang="tr-TR" sz="2800" dirty="0" smtClean="0">
                <a:solidFill>
                  <a:schemeClr val="accent3">
                    <a:lumMod val="50000"/>
                  </a:schemeClr>
                </a:solidFill>
                <a:latin typeface="Comic Sans MS" panose="030F0702030302020204" pitchFamily="66" charset="0"/>
              </a:rPr>
              <a:t>Suçluluk hissettirmez.</a:t>
            </a:r>
          </a:p>
          <a:p>
            <a:pPr lvl="1"/>
            <a:r>
              <a:rPr lang="tr-TR" sz="2800" dirty="0" smtClean="0">
                <a:solidFill>
                  <a:schemeClr val="accent3">
                    <a:lumMod val="50000"/>
                  </a:schemeClr>
                </a:solidFill>
                <a:latin typeface="Comic Sans MS" panose="030F0702030302020204" pitchFamily="66" charset="0"/>
              </a:rPr>
              <a:t>Duygunun nedeni anlaşıldığı için iletişim sağlıklı olur.</a:t>
            </a:r>
          </a:p>
          <a:p>
            <a:pPr lvl="1"/>
            <a:r>
              <a:rPr lang="tr-TR" sz="2800" dirty="0" smtClean="0">
                <a:solidFill>
                  <a:schemeClr val="accent3">
                    <a:lumMod val="50000"/>
                  </a:schemeClr>
                </a:solidFill>
                <a:latin typeface="Comic Sans MS" panose="030F0702030302020204" pitchFamily="66" charset="0"/>
              </a:rPr>
              <a:t>Ben iletisi alan kişi başkalarını düşünmeyi de öğrenir.</a:t>
            </a:r>
          </a:p>
          <a:p>
            <a:pPr lvl="1"/>
            <a:r>
              <a:rPr lang="tr-TR" sz="2800" dirty="0" smtClean="0">
                <a:solidFill>
                  <a:schemeClr val="accent3">
                    <a:lumMod val="50000"/>
                  </a:schemeClr>
                </a:solidFill>
                <a:latin typeface="Comic Sans MS" panose="030F0702030302020204" pitchFamily="66" charset="0"/>
              </a:rPr>
              <a:t>Yakınlaşmayı sağlar.</a:t>
            </a:r>
          </a:p>
          <a:p>
            <a:pPr lvl="1"/>
            <a:r>
              <a:rPr lang="tr-TR" sz="2800" dirty="0" smtClean="0">
                <a:solidFill>
                  <a:schemeClr val="accent3">
                    <a:lumMod val="50000"/>
                  </a:schemeClr>
                </a:solidFill>
                <a:latin typeface="Comic Sans MS" panose="030F0702030302020204" pitchFamily="66" charset="0"/>
              </a:rPr>
              <a:t>Anlaşmazlıkları azaltır.</a:t>
            </a:r>
          </a:p>
          <a:p>
            <a:pPr lvl="1"/>
            <a:r>
              <a:rPr lang="tr-TR" sz="2800" dirty="0" smtClean="0">
                <a:solidFill>
                  <a:schemeClr val="accent3">
                    <a:lumMod val="50000"/>
                  </a:schemeClr>
                </a:solidFill>
                <a:latin typeface="Comic Sans MS" panose="030F0702030302020204" pitchFamily="66" charset="0"/>
              </a:rPr>
              <a:t>Konuşan kişiyi rahatlatır.</a:t>
            </a:r>
            <a:endParaRPr lang="tr-TR" sz="2800"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2957986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solidFill>
                  <a:srgbClr val="0070C0"/>
                </a:solidFill>
                <a:latin typeface="Comic Sans MS" panose="030F0702030302020204" pitchFamily="66" charset="0"/>
              </a:rPr>
              <a:t>SAĞLIKLI İLETİŞİM NEDEN ÖNEMLİDİR?</a:t>
            </a:r>
            <a:endParaRPr lang="tr-TR" dirty="0">
              <a:solidFill>
                <a:srgbClr val="0070C0"/>
              </a:solidFill>
            </a:endParaRPr>
          </a:p>
        </p:txBody>
      </p:sp>
      <p:sp>
        <p:nvSpPr>
          <p:cNvPr id="3" name="İçerik Yer Tutucusu 2"/>
          <p:cNvSpPr>
            <a:spLocks noGrp="1"/>
          </p:cNvSpPr>
          <p:nvPr>
            <p:ph sz="quarter" idx="1"/>
          </p:nvPr>
        </p:nvSpPr>
        <p:spPr/>
        <p:txBody>
          <a:bodyPr>
            <a:normAutofit/>
          </a:bodyPr>
          <a:lstStyle/>
          <a:p>
            <a:pPr lvl="1"/>
            <a:endParaRPr lang="tr-TR" dirty="0" smtClean="0">
              <a:solidFill>
                <a:schemeClr val="accent2">
                  <a:lumMod val="50000"/>
                </a:schemeClr>
              </a:solidFill>
              <a:latin typeface="Comic Sans MS" panose="030F0702030302020204" pitchFamily="66" charset="0"/>
            </a:endParaRPr>
          </a:p>
          <a:p>
            <a:pPr lvl="1"/>
            <a:endParaRPr lang="tr-TR" dirty="0">
              <a:solidFill>
                <a:schemeClr val="accent2">
                  <a:lumMod val="50000"/>
                </a:schemeClr>
              </a:solidFill>
              <a:latin typeface="Comic Sans MS" panose="030F0702030302020204" pitchFamily="66" charset="0"/>
            </a:endParaRPr>
          </a:p>
          <a:p>
            <a:pPr lvl="1"/>
            <a:endParaRPr lang="tr-TR" dirty="0" smtClean="0">
              <a:solidFill>
                <a:schemeClr val="accent2">
                  <a:lumMod val="50000"/>
                </a:schemeClr>
              </a:solidFill>
              <a:latin typeface="Comic Sans MS" panose="030F0702030302020204" pitchFamily="66" charset="0"/>
            </a:endParaRPr>
          </a:p>
          <a:p>
            <a:pPr lvl="1"/>
            <a:endParaRPr lang="tr-TR" dirty="0" smtClean="0">
              <a:solidFill>
                <a:schemeClr val="accent2">
                  <a:lumMod val="50000"/>
                </a:schemeClr>
              </a:solidFill>
              <a:latin typeface="Comic Sans MS" panose="030F0702030302020204" pitchFamily="66" charset="0"/>
            </a:endParaRPr>
          </a:p>
          <a:p>
            <a:pPr lvl="1"/>
            <a:r>
              <a:rPr lang="tr-TR" dirty="0" smtClean="0">
                <a:solidFill>
                  <a:schemeClr val="accent3">
                    <a:lumMod val="50000"/>
                  </a:schemeClr>
                </a:solidFill>
                <a:latin typeface="Comic Sans MS" panose="030F0702030302020204" pitchFamily="66" charset="0"/>
              </a:rPr>
              <a:t>Aile, bireyin beslenme, bakım, sevgi ihtiyacı, duygusal ve psikolojik gelişim, eğitim, kültürel değerleri kazanma, sağlıklı zeka gelişimini sürdürme gibi temel ihtiyaçlarını karşıladığı birincil yer ve çevredir.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1700808"/>
            <a:ext cx="3019425" cy="151447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2143567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solidFill>
                  <a:srgbClr val="0070C0"/>
                </a:solidFill>
                <a:latin typeface="Comic Sans MS" panose="030F0702030302020204" pitchFamily="66" charset="0"/>
              </a:rPr>
              <a:t>SAĞLIKLI İLETİŞİM NEDEN ÖNEMLİDİR?</a:t>
            </a:r>
            <a:endParaRPr lang="tr-TR" dirty="0">
              <a:solidFill>
                <a:srgbClr val="0070C0"/>
              </a:solidFill>
            </a:endParaRPr>
          </a:p>
        </p:txBody>
      </p:sp>
      <p:sp>
        <p:nvSpPr>
          <p:cNvPr id="3" name="İçerik Yer Tutucusu 2"/>
          <p:cNvSpPr>
            <a:spLocks noGrp="1"/>
          </p:cNvSpPr>
          <p:nvPr>
            <p:ph sz="quarter" idx="1"/>
          </p:nvPr>
        </p:nvSpPr>
        <p:spPr/>
        <p:txBody>
          <a:bodyPr>
            <a:normAutofit/>
          </a:bodyPr>
          <a:lstStyle/>
          <a:p>
            <a:pPr marL="320040" lvl="1" indent="-320040" algn="just">
              <a:spcBef>
                <a:spcPts val="700"/>
              </a:spcBef>
              <a:buClr>
                <a:schemeClr val="accent2"/>
              </a:buClr>
              <a:buSzPct val="60000"/>
              <a:buFont typeface="Wingdings"/>
              <a:buChar char=""/>
            </a:pPr>
            <a:endParaRPr lang="tr-TR" sz="2800" dirty="0" smtClean="0">
              <a:solidFill>
                <a:schemeClr val="accent3">
                  <a:lumMod val="50000"/>
                </a:schemeClr>
              </a:solidFill>
              <a:latin typeface="Comic Sans MS" panose="030F0702030302020204" pitchFamily="66" charset="0"/>
            </a:endParaRPr>
          </a:p>
          <a:p>
            <a:pPr marL="594360" lvl="2" indent="-320040" algn="just">
              <a:spcBef>
                <a:spcPts val="700"/>
              </a:spcBef>
              <a:buSzPct val="60000"/>
              <a:buFont typeface="Wingdings"/>
              <a:buChar char=""/>
            </a:pPr>
            <a:r>
              <a:rPr lang="tr-TR" sz="2500" dirty="0" smtClean="0">
                <a:solidFill>
                  <a:schemeClr val="accent3">
                    <a:lumMod val="50000"/>
                  </a:schemeClr>
                </a:solidFill>
                <a:latin typeface="Comic Sans MS" panose="030F0702030302020204" pitchFamily="66" charset="0"/>
              </a:rPr>
              <a:t>Aile </a:t>
            </a:r>
            <a:r>
              <a:rPr lang="tr-TR" sz="2500" dirty="0">
                <a:solidFill>
                  <a:schemeClr val="accent3">
                    <a:lumMod val="50000"/>
                  </a:schemeClr>
                </a:solidFill>
                <a:latin typeface="Comic Sans MS" panose="030F0702030302020204" pitchFamily="66" charset="0"/>
              </a:rPr>
              <a:t>üyeleri arasındaki ilişkiler ve aile ortamı, </a:t>
            </a:r>
            <a:r>
              <a:rPr lang="tr-TR" sz="2500" dirty="0" err="1">
                <a:solidFill>
                  <a:schemeClr val="accent3">
                    <a:lumMod val="50000"/>
                  </a:schemeClr>
                </a:solidFill>
                <a:latin typeface="Comic Sans MS" panose="030F0702030302020204" pitchFamily="66" charset="0"/>
              </a:rPr>
              <a:t>psikososyal</a:t>
            </a:r>
            <a:r>
              <a:rPr lang="tr-TR" sz="2500" dirty="0">
                <a:solidFill>
                  <a:schemeClr val="accent3">
                    <a:lumMod val="50000"/>
                  </a:schemeClr>
                </a:solidFill>
                <a:latin typeface="Comic Sans MS" panose="030F0702030302020204" pitchFamily="66" charset="0"/>
              </a:rPr>
              <a:t> yönden gelişen bireyin en çok etkileşime uğradığı yerdir</a:t>
            </a:r>
            <a:r>
              <a:rPr lang="tr-TR" sz="2500" dirty="0" smtClean="0">
                <a:solidFill>
                  <a:schemeClr val="accent3">
                    <a:lumMod val="50000"/>
                  </a:schemeClr>
                </a:solidFill>
                <a:latin typeface="Comic Sans MS" panose="030F0702030302020204" pitchFamily="66" charset="0"/>
              </a:rPr>
              <a:t>.</a:t>
            </a:r>
          </a:p>
          <a:p>
            <a:pPr lvl="1" algn="just"/>
            <a:r>
              <a:rPr lang="tr-TR" sz="2500" dirty="0" smtClean="0">
                <a:solidFill>
                  <a:schemeClr val="accent3">
                    <a:lumMod val="50000"/>
                  </a:schemeClr>
                </a:solidFill>
                <a:latin typeface="Comic Sans MS" panose="030F0702030302020204" pitchFamily="66" charset="0"/>
              </a:rPr>
              <a:t>Bu ilişkiler, bireyin kendine güvenmesini, kendine ve diğer bireylere sevgi duymasını, kimlik kazanmasını, kişilik gelişimini, sosyal beceriler geliştirmesini ve topluma adaptasyon sürecini etkiler.</a:t>
            </a:r>
            <a:endParaRPr lang="tr-TR" sz="2500"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11917428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solidFill>
                  <a:srgbClr val="0070C0"/>
                </a:solidFill>
                <a:latin typeface="Comic Sans MS" panose="030F0702030302020204" pitchFamily="66" charset="0"/>
              </a:rPr>
              <a:t>SAĞLIKLI İLETİŞİM NEDEN ÖNEMLİDİR?</a:t>
            </a:r>
            <a:endParaRPr lang="tr-TR" dirty="0">
              <a:solidFill>
                <a:srgbClr val="0070C0"/>
              </a:solidFill>
              <a:latin typeface="Comic Sans MS" panose="030F0702030302020204" pitchFamily="66" charset="0"/>
            </a:endParaRPr>
          </a:p>
        </p:txBody>
      </p:sp>
      <p:sp>
        <p:nvSpPr>
          <p:cNvPr id="3" name="İçerik Yer Tutucusu 2"/>
          <p:cNvSpPr>
            <a:spLocks noGrp="1"/>
          </p:cNvSpPr>
          <p:nvPr>
            <p:ph sz="quarter" idx="1"/>
          </p:nvPr>
        </p:nvSpPr>
        <p:spPr/>
        <p:txBody>
          <a:bodyPr/>
          <a:lstStyle/>
          <a:p>
            <a:pPr lvl="1" algn="just"/>
            <a:endParaRPr lang="tr-TR" dirty="0" smtClean="0">
              <a:solidFill>
                <a:schemeClr val="accent3">
                  <a:lumMod val="50000"/>
                </a:schemeClr>
              </a:solidFill>
              <a:latin typeface="Comic Sans MS" panose="030F0702030302020204" pitchFamily="66" charset="0"/>
            </a:endParaRPr>
          </a:p>
          <a:p>
            <a:pPr lvl="1" algn="just"/>
            <a:r>
              <a:rPr lang="tr-TR" dirty="0" smtClean="0">
                <a:solidFill>
                  <a:schemeClr val="accent3">
                    <a:lumMod val="50000"/>
                  </a:schemeClr>
                </a:solidFill>
                <a:latin typeface="Comic Sans MS" panose="030F0702030302020204" pitchFamily="66" charset="0"/>
              </a:rPr>
              <a:t>Çocuk, aileyi yansıtır. Aile içindeki bireylerin kişilik yapısı çocuğun kişiliğini şekillendirir. Yani aile iletişim becerilerini kullanmazsa çocuk da iletişim becerilerini kullanamaz. Dolayısıyla çocuk hem ailede hem sosyal çevrede sürekli çatışma içine girebilir.</a:t>
            </a:r>
          </a:p>
          <a:p>
            <a:pPr lvl="1" algn="just"/>
            <a:r>
              <a:rPr lang="tr-TR" dirty="0" smtClean="0">
                <a:solidFill>
                  <a:schemeClr val="accent3">
                    <a:lumMod val="50000"/>
                  </a:schemeClr>
                </a:solidFill>
                <a:latin typeface="Comic Sans MS" panose="030F0702030302020204" pitchFamily="66" charset="0"/>
              </a:rPr>
              <a:t>Çocuğunuzla sağlıklı iletişim kurabilmek için önce onu tanımak ve onun temel gereksinimlerine saygı duymak gerekir.</a:t>
            </a:r>
            <a:endParaRPr lang="tr-TR"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2507380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latin typeface="Comic Sans MS" panose="030F0702030302020204" pitchFamily="66" charset="0"/>
              </a:rPr>
              <a:t>İLETİŞİM ENGELLERİ</a:t>
            </a:r>
            <a:endParaRPr lang="tr-TR" dirty="0">
              <a:solidFill>
                <a:srgbClr val="0070C0"/>
              </a:solidFill>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pPr lvl="1"/>
            <a:endParaRPr lang="tr-TR" dirty="0" smtClean="0">
              <a:solidFill>
                <a:schemeClr val="accent3">
                  <a:lumMod val="50000"/>
                </a:schemeClr>
              </a:solidFill>
              <a:latin typeface="Comic Sans MS" panose="030F0702030302020204" pitchFamily="66" charset="0"/>
            </a:endParaRPr>
          </a:p>
          <a:p>
            <a:pPr lvl="1"/>
            <a:endParaRPr lang="tr-TR" dirty="0">
              <a:solidFill>
                <a:schemeClr val="accent3">
                  <a:lumMod val="50000"/>
                </a:schemeClr>
              </a:solidFill>
              <a:latin typeface="Comic Sans MS" panose="030F0702030302020204" pitchFamily="66" charset="0"/>
            </a:endParaRPr>
          </a:p>
          <a:p>
            <a:pPr lvl="1"/>
            <a:endParaRPr lang="tr-TR" dirty="0" smtClean="0">
              <a:solidFill>
                <a:schemeClr val="accent3">
                  <a:lumMod val="50000"/>
                </a:schemeClr>
              </a:solidFill>
              <a:latin typeface="Comic Sans MS" panose="030F0702030302020204" pitchFamily="66" charset="0"/>
            </a:endParaRPr>
          </a:p>
          <a:p>
            <a:pPr lvl="3" algn="just"/>
            <a:r>
              <a:rPr lang="tr-TR" dirty="0" smtClean="0">
                <a:solidFill>
                  <a:schemeClr val="accent3">
                    <a:lumMod val="50000"/>
                  </a:schemeClr>
                </a:solidFill>
                <a:latin typeface="Comic Sans MS" panose="030F0702030302020204" pitchFamily="66" charset="0"/>
              </a:rPr>
              <a:t>Bizler genellikle çocuklarımızı hatta eşlerimizi dinlediğimizi düşünürüz, oysa karşımızdaki birey konuşurken sürekli ikaz, hatırlatma, önerilerde bulunma, fikir yürütme, yargılama gibi müdahalelerde bulunurken karşımızdakini dinlemiyoruz aslında. Bu durum konuşan kişinin susmasına ve kendini duyulmamış hissederek küsmesine, içine kapanmasına neden olur. Bu gibi müdahalelere </a:t>
            </a:r>
            <a:r>
              <a:rPr lang="tr-TR" b="1" dirty="0" smtClean="0">
                <a:solidFill>
                  <a:schemeClr val="accent3">
                    <a:lumMod val="50000"/>
                  </a:schemeClr>
                </a:solidFill>
                <a:latin typeface="Comic Sans MS" panose="030F0702030302020204" pitchFamily="66" charset="0"/>
              </a:rPr>
              <a:t>«iletişim engelleri» </a:t>
            </a:r>
            <a:r>
              <a:rPr lang="tr-TR" dirty="0" smtClean="0">
                <a:solidFill>
                  <a:schemeClr val="accent3">
                    <a:lumMod val="50000"/>
                  </a:schemeClr>
                </a:solidFill>
                <a:latin typeface="Comic Sans MS" panose="030F0702030302020204" pitchFamily="66" charset="0"/>
              </a:rPr>
              <a:t>denir.</a:t>
            </a:r>
            <a:endParaRPr lang="tr-TR" dirty="0">
              <a:solidFill>
                <a:schemeClr val="accent3">
                  <a:lumMod val="50000"/>
                </a:schemeClr>
              </a:solidFill>
              <a:latin typeface="Comic Sans MS" panose="030F0702030302020204" pitchFamily="66"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008449"/>
            <a:ext cx="2143125" cy="21431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6230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0070C0"/>
                </a:solidFill>
                <a:latin typeface="Comic Sans MS" panose="030F0702030302020204" pitchFamily="66" charset="0"/>
              </a:rPr>
              <a:t>İLETİŞİM ENGELLERİ</a:t>
            </a:r>
            <a:endParaRPr lang="tr-TR" dirty="0">
              <a:solidFill>
                <a:srgbClr val="0070C0"/>
              </a:solidFill>
            </a:endParaRPr>
          </a:p>
        </p:txBody>
      </p:sp>
      <p:sp>
        <p:nvSpPr>
          <p:cNvPr id="3" name="İçerik Yer Tutucusu 2"/>
          <p:cNvSpPr>
            <a:spLocks noGrp="1"/>
          </p:cNvSpPr>
          <p:nvPr>
            <p:ph sz="quarter" idx="1"/>
          </p:nvPr>
        </p:nvSpPr>
        <p:spPr/>
        <p:txBody>
          <a:bodyPr>
            <a:normAutofit/>
          </a:bodyPr>
          <a:lstStyle/>
          <a:p>
            <a:pPr lvl="1"/>
            <a:endParaRPr lang="tr-TR" sz="2800" dirty="0" smtClean="0">
              <a:solidFill>
                <a:schemeClr val="accent3">
                  <a:lumMod val="50000"/>
                </a:schemeClr>
              </a:solidFill>
              <a:latin typeface="Comic Sans MS" panose="030F0702030302020204" pitchFamily="66" charset="0"/>
            </a:endParaRPr>
          </a:p>
          <a:p>
            <a:pPr lvl="1"/>
            <a:r>
              <a:rPr lang="tr-TR" sz="2800" dirty="0" smtClean="0">
                <a:solidFill>
                  <a:schemeClr val="accent3">
                    <a:lumMod val="50000"/>
                  </a:schemeClr>
                </a:solidFill>
                <a:latin typeface="Comic Sans MS" panose="030F0702030302020204" pitchFamily="66" charset="0"/>
              </a:rPr>
              <a:t>Emir vermek, yönlendirmek</a:t>
            </a:r>
          </a:p>
          <a:p>
            <a:pPr lvl="1"/>
            <a:r>
              <a:rPr lang="tr-TR" sz="2800" dirty="0" smtClean="0">
                <a:solidFill>
                  <a:schemeClr val="accent3">
                    <a:lumMod val="50000"/>
                  </a:schemeClr>
                </a:solidFill>
                <a:latin typeface="Comic Sans MS" panose="030F0702030302020204" pitchFamily="66" charset="0"/>
              </a:rPr>
              <a:t>Uyarmak, gözdağı vermek</a:t>
            </a:r>
          </a:p>
          <a:p>
            <a:pPr lvl="1"/>
            <a:r>
              <a:rPr lang="tr-TR" sz="2800" dirty="0" smtClean="0">
                <a:solidFill>
                  <a:schemeClr val="accent3">
                    <a:lumMod val="50000"/>
                  </a:schemeClr>
                </a:solidFill>
                <a:latin typeface="Comic Sans MS" panose="030F0702030302020204" pitchFamily="66" charset="0"/>
              </a:rPr>
              <a:t>Ahlak dersi vermek</a:t>
            </a:r>
          </a:p>
          <a:p>
            <a:pPr lvl="1"/>
            <a:r>
              <a:rPr lang="tr-TR" sz="2800" dirty="0" smtClean="0">
                <a:solidFill>
                  <a:schemeClr val="accent3">
                    <a:lumMod val="50000"/>
                  </a:schemeClr>
                </a:solidFill>
                <a:latin typeface="Comic Sans MS" panose="030F0702030302020204" pitchFamily="66" charset="0"/>
              </a:rPr>
              <a:t>Öğüt vermek ve çözüm önerileri getirmek</a:t>
            </a:r>
          </a:p>
          <a:p>
            <a:pPr lvl="1"/>
            <a:r>
              <a:rPr lang="tr-TR" sz="2800" dirty="0" smtClean="0">
                <a:solidFill>
                  <a:schemeClr val="accent3">
                    <a:lumMod val="50000"/>
                  </a:schemeClr>
                </a:solidFill>
                <a:latin typeface="Comic Sans MS" panose="030F0702030302020204" pitchFamily="66" charset="0"/>
              </a:rPr>
              <a:t>Öğretme, nutuk çekme, mantıklı düşünceler önerme</a:t>
            </a:r>
          </a:p>
          <a:p>
            <a:pPr lvl="1"/>
            <a:r>
              <a:rPr lang="tr-TR" sz="2800" dirty="0" smtClean="0">
                <a:solidFill>
                  <a:schemeClr val="accent3">
                    <a:lumMod val="50000"/>
                  </a:schemeClr>
                </a:solidFill>
                <a:latin typeface="Comic Sans MS" panose="030F0702030302020204" pitchFamily="66" charset="0"/>
              </a:rPr>
              <a:t>Yargılamak, eleştirmek, suçlamak</a:t>
            </a:r>
          </a:p>
          <a:p>
            <a:pPr lvl="1"/>
            <a:r>
              <a:rPr lang="tr-TR" sz="2800" dirty="0" smtClean="0">
                <a:solidFill>
                  <a:schemeClr val="accent3">
                    <a:lumMod val="50000"/>
                  </a:schemeClr>
                </a:solidFill>
                <a:latin typeface="Comic Sans MS" panose="030F0702030302020204" pitchFamily="66" charset="0"/>
              </a:rPr>
              <a:t>Aynı düşüncede olmamak ve saygı duymamak</a:t>
            </a:r>
          </a:p>
        </p:txBody>
      </p:sp>
    </p:spTree>
    <p:extLst>
      <p:ext uri="{BB962C8B-B14F-4D97-AF65-F5344CB8AC3E}">
        <p14:creationId xmlns:p14="http://schemas.microsoft.com/office/powerpoint/2010/main" val="2278014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0070C0"/>
                </a:solidFill>
                <a:latin typeface="Comic Sans MS" panose="030F0702030302020204" pitchFamily="66" charset="0"/>
              </a:rPr>
              <a:t>İLETİŞİM ENGELLERİ</a:t>
            </a:r>
            <a:endParaRPr lang="tr-TR" dirty="0"/>
          </a:p>
        </p:txBody>
      </p:sp>
      <p:sp>
        <p:nvSpPr>
          <p:cNvPr id="3" name="İçerik Yer Tutucusu 2"/>
          <p:cNvSpPr>
            <a:spLocks noGrp="1"/>
          </p:cNvSpPr>
          <p:nvPr>
            <p:ph sz="quarter" idx="1"/>
          </p:nvPr>
        </p:nvSpPr>
        <p:spPr/>
        <p:txBody>
          <a:bodyPr>
            <a:normAutofit/>
          </a:bodyPr>
          <a:lstStyle/>
          <a:p>
            <a:pPr lvl="1"/>
            <a:r>
              <a:rPr lang="tr-TR" dirty="0" smtClean="0">
                <a:solidFill>
                  <a:schemeClr val="accent3">
                    <a:lumMod val="50000"/>
                  </a:schemeClr>
                </a:solidFill>
                <a:latin typeface="Comic Sans MS" panose="030F0702030302020204" pitchFamily="66" charset="0"/>
              </a:rPr>
              <a:t>Övmek, aynı düşüncede olmak, olumlu değerlendirmeler yapmak (olumsuz davranışların karşılığında)</a:t>
            </a:r>
          </a:p>
          <a:p>
            <a:pPr lvl="1"/>
            <a:r>
              <a:rPr lang="tr-TR" dirty="0" smtClean="0">
                <a:solidFill>
                  <a:schemeClr val="accent3">
                    <a:lumMod val="50000"/>
                  </a:schemeClr>
                </a:solidFill>
                <a:latin typeface="Comic Sans MS" panose="030F0702030302020204" pitchFamily="66" charset="0"/>
              </a:rPr>
              <a:t>Ad takmak, alay etmek</a:t>
            </a:r>
          </a:p>
          <a:p>
            <a:pPr lvl="1"/>
            <a:r>
              <a:rPr lang="tr-TR" dirty="0" smtClean="0">
                <a:solidFill>
                  <a:schemeClr val="accent3">
                    <a:lumMod val="50000"/>
                  </a:schemeClr>
                </a:solidFill>
                <a:latin typeface="Comic Sans MS" panose="030F0702030302020204" pitchFamily="66" charset="0"/>
              </a:rPr>
              <a:t>Yorumlamak, analiz etmek, tanı koymak</a:t>
            </a:r>
          </a:p>
          <a:p>
            <a:pPr lvl="1"/>
            <a:r>
              <a:rPr lang="tr-TR" dirty="0" smtClean="0">
                <a:solidFill>
                  <a:schemeClr val="accent3">
                    <a:lumMod val="50000"/>
                  </a:schemeClr>
                </a:solidFill>
                <a:latin typeface="Comic Sans MS" panose="030F0702030302020204" pitchFamily="66" charset="0"/>
              </a:rPr>
              <a:t>Avutmak, duygularını paylaşmak (yerinde kullanılmazsa)</a:t>
            </a:r>
          </a:p>
          <a:p>
            <a:pPr lvl="1"/>
            <a:r>
              <a:rPr lang="tr-TR" dirty="0" smtClean="0">
                <a:solidFill>
                  <a:schemeClr val="accent3">
                    <a:lumMod val="50000"/>
                  </a:schemeClr>
                </a:solidFill>
                <a:latin typeface="Comic Sans MS" panose="030F0702030302020204" pitchFamily="66" charset="0"/>
              </a:rPr>
              <a:t>Soru sormak, sınamak, sorguya çekmek</a:t>
            </a:r>
          </a:p>
          <a:p>
            <a:pPr lvl="1"/>
            <a:r>
              <a:rPr lang="tr-TR" dirty="0" smtClean="0">
                <a:solidFill>
                  <a:schemeClr val="accent3">
                    <a:lumMod val="50000"/>
                  </a:schemeClr>
                </a:solidFill>
                <a:latin typeface="Comic Sans MS" panose="030F0702030302020204" pitchFamily="66" charset="0"/>
              </a:rPr>
              <a:t>Sözünden dönmek, oyalamak, abartı şakacı davranmak, konuyu saptırmak</a:t>
            </a:r>
            <a:endParaRPr lang="tr-TR"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2514757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latin typeface="Comic Sans MS" panose="030F0702030302020204" pitchFamily="66" charset="0"/>
              </a:rPr>
              <a:t>İLETİŞİM NEDİR?</a:t>
            </a:r>
            <a:endParaRPr lang="tr-TR" dirty="0">
              <a:solidFill>
                <a:srgbClr val="0070C0"/>
              </a:solidFill>
              <a:latin typeface="Comic Sans MS" panose="030F0702030302020204" pitchFamily="66" charset="0"/>
            </a:endParaRPr>
          </a:p>
        </p:txBody>
      </p:sp>
      <p:sp>
        <p:nvSpPr>
          <p:cNvPr id="3" name="İçerik Yer Tutucusu 2"/>
          <p:cNvSpPr>
            <a:spLocks noGrp="1"/>
          </p:cNvSpPr>
          <p:nvPr>
            <p:ph sz="quarter" idx="1"/>
          </p:nvPr>
        </p:nvSpPr>
        <p:spPr/>
        <p:txBody>
          <a:bodyPr/>
          <a:lstStyle/>
          <a:p>
            <a:pPr marL="320040" lvl="1" indent="0" algn="just">
              <a:buNone/>
            </a:pPr>
            <a:endParaRPr lang="tr-TR" dirty="0" smtClean="0">
              <a:solidFill>
                <a:schemeClr val="accent3">
                  <a:lumMod val="50000"/>
                </a:schemeClr>
              </a:solidFill>
              <a:latin typeface="Comic Sans MS" panose="030F0702030302020204" pitchFamily="66" charset="0"/>
            </a:endParaRPr>
          </a:p>
          <a:p>
            <a:pPr marL="777240" lvl="1" indent="-457200" algn="just"/>
            <a:r>
              <a:rPr lang="tr-TR" sz="2800" dirty="0" smtClean="0">
                <a:solidFill>
                  <a:schemeClr val="accent3">
                    <a:lumMod val="50000"/>
                  </a:schemeClr>
                </a:solidFill>
                <a:latin typeface="Comic Sans MS" panose="030F0702030302020204" pitchFamily="66" charset="0"/>
              </a:rPr>
              <a:t>İnsanın kendini sosyal bir varlık olarak ifade etmesi için iletişim zorunludur. İnsan, çevresi ile iletişim kurarak yaşar. </a:t>
            </a:r>
          </a:p>
          <a:p>
            <a:pPr marL="777240" lvl="1" indent="-457200" algn="just"/>
            <a:r>
              <a:rPr lang="tr-TR" sz="2800" dirty="0" smtClean="0">
                <a:solidFill>
                  <a:schemeClr val="accent3">
                    <a:lumMod val="50000"/>
                  </a:schemeClr>
                </a:solidFill>
                <a:latin typeface="Comic Sans MS" panose="030F0702030302020204" pitchFamily="66" charset="0"/>
              </a:rPr>
              <a:t>	İnsanın her davranışı, konuşması, susması, duruşu ve oturma biçimi, kendini ifade etmesi; yani çevresine mesaj iletmesi iletişim kavramı ile ilişkilidir.</a:t>
            </a:r>
            <a:endParaRPr lang="tr-TR" sz="2800"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1015050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0070C0"/>
                </a:solidFill>
                <a:latin typeface="Comic Sans MS" panose="030F0702030302020204" pitchFamily="66" charset="0"/>
              </a:rPr>
              <a:t>İLETİŞİM ENGELLERİ</a:t>
            </a:r>
            <a:endParaRPr lang="tr-TR" dirty="0"/>
          </a:p>
        </p:txBody>
      </p:sp>
      <p:sp>
        <p:nvSpPr>
          <p:cNvPr id="3" name="İçerik Yer Tutucusu 2"/>
          <p:cNvSpPr>
            <a:spLocks noGrp="1"/>
          </p:cNvSpPr>
          <p:nvPr>
            <p:ph sz="quarter" idx="1"/>
          </p:nvPr>
        </p:nvSpPr>
        <p:spPr/>
        <p:txBody>
          <a:bodyPr/>
          <a:lstStyle/>
          <a:p>
            <a:pPr algn="ctr"/>
            <a:endParaRPr lang="tr-TR" i="1" dirty="0" smtClean="0">
              <a:solidFill>
                <a:schemeClr val="accent3">
                  <a:lumMod val="50000"/>
                </a:schemeClr>
              </a:solidFill>
              <a:latin typeface="Comic Sans MS" panose="030F0702030302020204" pitchFamily="66" charset="0"/>
            </a:endParaRPr>
          </a:p>
          <a:p>
            <a:pPr algn="ctr"/>
            <a:endParaRPr lang="tr-TR" i="1" dirty="0">
              <a:solidFill>
                <a:schemeClr val="accent3">
                  <a:lumMod val="50000"/>
                </a:schemeClr>
              </a:solidFill>
              <a:latin typeface="Comic Sans MS" panose="030F0702030302020204" pitchFamily="66" charset="0"/>
            </a:endParaRPr>
          </a:p>
          <a:p>
            <a:pPr lvl="1" algn="ctr"/>
            <a:r>
              <a:rPr lang="tr-TR" i="1" dirty="0" smtClean="0">
                <a:solidFill>
                  <a:schemeClr val="accent3">
                    <a:lumMod val="50000"/>
                  </a:schemeClr>
                </a:solidFill>
                <a:latin typeface="Comic Sans MS" panose="030F0702030302020204" pitchFamily="66" charset="0"/>
              </a:rPr>
              <a:t>Bu şekilde iletişim ve etkileşim içinde bulunan ailelerde aile fertleri birbirini rahatsız eder, sert ifadeler takınırlar, birbirleriyle konuşmadıkları veya yalana başvurdukları gözlenir.</a:t>
            </a:r>
            <a:endParaRPr lang="tr-TR" i="1"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2803456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solidFill>
                  <a:srgbClr val="0070C0"/>
                </a:solidFill>
                <a:latin typeface="Comic Sans MS" panose="030F0702030302020204" pitchFamily="66" charset="0"/>
              </a:rPr>
              <a:t>SAĞLIKLI BİR AİLEDE SORUNLARIN ÇÖZÜMÜ</a:t>
            </a:r>
            <a:endParaRPr lang="tr-TR" dirty="0">
              <a:solidFill>
                <a:srgbClr val="0070C0"/>
              </a:solidFill>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pPr lvl="1" algn="just"/>
            <a:r>
              <a:rPr lang="tr-TR" sz="2100" dirty="0" smtClean="0">
                <a:solidFill>
                  <a:schemeClr val="accent3">
                    <a:lumMod val="50000"/>
                  </a:schemeClr>
                </a:solidFill>
                <a:latin typeface="Comic Sans MS" panose="030F0702030302020204" pitchFamily="66" charset="0"/>
              </a:rPr>
              <a:t>Duygu ve düşünceler olduğu gibi, abartılmadan ortaya konulmalıdır: SAYGILI TUTUM</a:t>
            </a:r>
          </a:p>
          <a:p>
            <a:pPr lvl="1" algn="just"/>
            <a:r>
              <a:rPr lang="tr-TR" sz="2100" dirty="0" smtClean="0">
                <a:solidFill>
                  <a:schemeClr val="accent3">
                    <a:lumMod val="50000"/>
                  </a:schemeClr>
                </a:solidFill>
                <a:latin typeface="Comic Sans MS" panose="030F0702030302020204" pitchFamily="66" charset="0"/>
              </a:rPr>
              <a:t>Sorunlar, o anki durum içinde </a:t>
            </a:r>
            <a:r>
              <a:rPr lang="tr-TR" sz="2100" dirty="0">
                <a:solidFill>
                  <a:schemeClr val="accent3">
                    <a:lumMod val="50000"/>
                  </a:schemeClr>
                </a:solidFill>
                <a:latin typeface="Comic Sans MS" panose="030F0702030302020204" pitchFamily="66" charset="0"/>
              </a:rPr>
              <a:t>e</a:t>
            </a:r>
            <a:r>
              <a:rPr lang="tr-TR" sz="2100" dirty="0" smtClean="0">
                <a:solidFill>
                  <a:schemeClr val="accent3">
                    <a:lumMod val="50000"/>
                  </a:schemeClr>
                </a:solidFill>
                <a:latin typeface="Comic Sans MS" panose="030F0702030302020204" pitchFamily="66" charset="0"/>
              </a:rPr>
              <a:t>le alınmalıdır ve eski durumlar ile karşılaştırma yapılmamalıdır.</a:t>
            </a:r>
          </a:p>
          <a:p>
            <a:pPr lvl="1" algn="just"/>
            <a:r>
              <a:rPr lang="tr-TR" sz="2100" dirty="0" smtClean="0">
                <a:solidFill>
                  <a:schemeClr val="accent3">
                    <a:lumMod val="50000"/>
                  </a:schemeClr>
                </a:solidFill>
                <a:latin typeface="Comic Sans MS" panose="030F0702030302020204" pitchFamily="66" charset="0"/>
              </a:rPr>
              <a:t>Öğüt vermek yerine, davranışlarla somut bir şekilde olumlu model olunmalıdır.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3056" y="3789040"/>
            <a:ext cx="3591314" cy="208823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030547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a:solidFill>
                  <a:srgbClr val="0070C0"/>
                </a:solidFill>
                <a:latin typeface="Comic Sans MS" panose="030F0702030302020204" pitchFamily="66" charset="0"/>
              </a:rPr>
              <a:t>SAĞLIKLI BİR AİLEDE SORUNLARIN ÇÖZÜMÜ</a:t>
            </a:r>
            <a:endParaRPr lang="tr-TR" dirty="0"/>
          </a:p>
        </p:txBody>
      </p:sp>
      <p:sp>
        <p:nvSpPr>
          <p:cNvPr id="3" name="İçerik Yer Tutucusu 2"/>
          <p:cNvSpPr>
            <a:spLocks noGrp="1"/>
          </p:cNvSpPr>
          <p:nvPr>
            <p:ph sz="quarter" idx="1"/>
          </p:nvPr>
        </p:nvSpPr>
        <p:spPr/>
        <p:txBody>
          <a:bodyPr>
            <a:normAutofit/>
          </a:bodyPr>
          <a:lstStyle/>
          <a:p>
            <a:pPr lvl="1" algn="just"/>
            <a:r>
              <a:rPr lang="tr-TR" dirty="0">
                <a:solidFill>
                  <a:schemeClr val="accent3">
                    <a:lumMod val="50000"/>
                  </a:schemeClr>
                </a:solidFill>
                <a:latin typeface="Comic Sans MS" panose="030F0702030302020204" pitchFamily="66" charset="0"/>
              </a:rPr>
              <a:t>Yargılamak yerine, ailedeki bireylere duygu ve düşüncelerini ifade edecek fırsat verilmelidir</a:t>
            </a:r>
            <a:r>
              <a:rPr lang="tr-TR" dirty="0" smtClean="0">
                <a:solidFill>
                  <a:schemeClr val="accent3">
                    <a:lumMod val="50000"/>
                  </a:schemeClr>
                </a:solidFill>
                <a:latin typeface="Comic Sans MS" panose="030F0702030302020204" pitchFamily="66" charset="0"/>
              </a:rPr>
              <a:t>.</a:t>
            </a:r>
          </a:p>
          <a:p>
            <a:pPr lvl="1" algn="just"/>
            <a:r>
              <a:rPr lang="tr-TR" dirty="0" smtClean="0">
                <a:solidFill>
                  <a:schemeClr val="accent3">
                    <a:lumMod val="50000"/>
                  </a:schemeClr>
                </a:solidFill>
                <a:latin typeface="Comic Sans MS" panose="030F0702030302020204" pitchFamily="66" charset="0"/>
              </a:rPr>
              <a:t>Sorun çözmede etkin dinleme kullanılmalı, iletişim engellerinden kaçınılmalıdır.</a:t>
            </a:r>
          </a:p>
          <a:p>
            <a:pPr lvl="1" algn="just"/>
            <a:r>
              <a:rPr lang="tr-TR" dirty="0" smtClean="0">
                <a:solidFill>
                  <a:schemeClr val="accent3">
                    <a:lumMod val="50000"/>
                  </a:schemeClr>
                </a:solidFill>
                <a:latin typeface="Comic Sans MS" panose="030F0702030302020204" pitchFamily="66" charset="0"/>
              </a:rPr>
              <a:t>Bir tarafın haklı çıkması yerine her ili tarafın da anlaşabileceği bir çözüm bulunmalıdır.</a:t>
            </a:r>
          </a:p>
          <a:p>
            <a:pPr lvl="1" algn="just"/>
            <a:r>
              <a:rPr lang="tr-TR" dirty="0" smtClean="0">
                <a:solidFill>
                  <a:schemeClr val="accent3">
                    <a:lumMod val="50000"/>
                  </a:schemeClr>
                </a:solidFill>
                <a:latin typeface="Comic Sans MS" panose="030F0702030302020204" pitchFamily="66" charset="0"/>
              </a:rPr>
              <a:t>Evliliğin sürekliliği ve aile kurumunun devamlılığı için eşler davranış ve konuşmalarını yeniden düzenlemeli ve tutarlı olmalıdırlar.</a:t>
            </a:r>
            <a:endParaRPr lang="tr-TR"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2515670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pPr marL="0" indent="0" algn="ctr">
              <a:buNone/>
            </a:pPr>
            <a:r>
              <a:rPr lang="tr-TR" dirty="0">
                <a:solidFill>
                  <a:schemeClr val="accent3">
                    <a:lumMod val="50000"/>
                  </a:schemeClr>
                </a:solidFill>
                <a:latin typeface="Comic Sans MS" panose="030F0702030302020204" pitchFamily="66" charset="0"/>
              </a:rPr>
              <a:t>İnsanları geçimsiz yapan sevgisizliktir.</a:t>
            </a:r>
          </a:p>
          <a:p>
            <a:pPr marL="0" indent="0" algn="ctr">
              <a:buNone/>
            </a:pPr>
            <a:r>
              <a:rPr lang="tr-TR" dirty="0">
                <a:solidFill>
                  <a:schemeClr val="accent3">
                    <a:lumMod val="50000"/>
                  </a:schemeClr>
                </a:solidFill>
                <a:latin typeface="Comic Sans MS" panose="030F0702030302020204" pitchFamily="66" charset="0"/>
              </a:rPr>
              <a:t>Birbirine düşman eden iletişimsizliktir.</a:t>
            </a:r>
          </a:p>
          <a:p>
            <a:pPr marL="0" indent="0" algn="ctr">
              <a:buNone/>
            </a:pPr>
            <a:r>
              <a:rPr lang="tr-TR" dirty="0">
                <a:solidFill>
                  <a:schemeClr val="accent3">
                    <a:lumMod val="50000"/>
                  </a:schemeClr>
                </a:solidFill>
                <a:latin typeface="Comic Sans MS" panose="030F0702030302020204" pitchFamily="66" charset="0"/>
              </a:rPr>
              <a:t>Güzellikten yana ne varsa </a:t>
            </a:r>
            <a:endParaRPr lang="tr-TR" dirty="0" smtClean="0">
              <a:solidFill>
                <a:schemeClr val="accent3">
                  <a:lumMod val="50000"/>
                </a:schemeClr>
              </a:solidFill>
              <a:latin typeface="Comic Sans MS" panose="030F0702030302020204" pitchFamily="66" charset="0"/>
            </a:endParaRPr>
          </a:p>
          <a:p>
            <a:pPr marL="0" indent="0" algn="ctr">
              <a:buNone/>
            </a:pPr>
            <a:r>
              <a:rPr lang="tr-TR" dirty="0" smtClean="0">
                <a:solidFill>
                  <a:schemeClr val="accent3">
                    <a:lumMod val="50000"/>
                  </a:schemeClr>
                </a:solidFill>
                <a:latin typeface="Comic Sans MS" panose="030F0702030302020204" pitchFamily="66" charset="0"/>
              </a:rPr>
              <a:t>yok </a:t>
            </a:r>
            <a:r>
              <a:rPr lang="tr-TR" dirty="0">
                <a:solidFill>
                  <a:schemeClr val="accent3">
                    <a:lumMod val="50000"/>
                  </a:schemeClr>
                </a:solidFill>
                <a:latin typeface="Comic Sans MS" panose="030F0702030302020204" pitchFamily="66" charset="0"/>
              </a:rPr>
              <a:t>eden ilgisizliktir.</a:t>
            </a:r>
          </a:p>
          <a:p>
            <a:pPr marL="0" indent="0" algn="ctr">
              <a:buNone/>
            </a:pPr>
            <a:r>
              <a:rPr lang="tr-TR" b="1" dirty="0" err="1">
                <a:solidFill>
                  <a:schemeClr val="accent3">
                    <a:lumMod val="50000"/>
                  </a:schemeClr>
                </a:solidFill>
                <a:latin typeface="Comic Sans MS" panose="030F0702030302020204" pitchFamily="66" charset="0"/>
              </a:rPr>
              <a:t>Konfüçyus</a:t>
            </a:r>
            <a:endParaRPr lang="tr-TR" dirty="0">
              <a:solidFill>
                <a:schemeClr val="accent3">
                  <a:lumMod val="50000"/>
                </a:schemeClr>
              </a:solidFill>
              <a:latin typeface="Comic Sans MS" panose="030F0702030302020204" pitchFamily="66" charset="0"/>
            </a:endParaRPr>
          </a:p>
          <a:p>
            <a:endParaRPr lang="tr-TR" dirty="0"/>
          </a:p>
        </p:txBody>
      </p:sp>
    </p:spTree>
    <p:extLst>
      <p:ext uri="{BB962C8B-B14F-4D97-AF65-F5344CB8AC3E}">
        <p14:creationId xmlns:p14="http://schemas.microsoft.com/office/powerpoint/2010/main" val="2429339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spTree>
    <p:extLst>
      <p:ext uri="{BB962C8B-B14F-4D97-AF65-F5344CB8AC3E}">
        <p14:creationId xmlns:p14="http://schemas.microsoft.com/office/powerpoint/2010/main" val="3669370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0070C0"/>
                </a:solidFill>
                <a:latin typeface="Comic Sans MS" panose="030F0702030302020204" pitchFamily="66" charset="0"/>
              </a:rPr>
              <a:t>İLETİŞİM NEDİR?</a:t>
            </a:r>
            <a:endParaRPr lang="tr-TR" dirty="0">
              <a:solidFill>
                <a:srgbClr val="0070C0"/>
              </a:solidFill>
            </a:endParaRPr>
          </a:p>
        </p:txBody>
      </p:sp>
      <p:sp>
        <p:nvSpPr>
          <p:cNvPr id="3" name="İçerik Yer Tutucusu 2"/>
          <p:cNvSpPr>
            <a:spLocks noGrp="1"/>
          </p:cNvSpPr>
          <p:nvPr>
            <p:ph sz="quarter" idx="1"/>
          </p:nvPr>
        </p:nvSpPr>
        <p:spPr/>
        <p:txBody>
          <a:bodyPr>
            <a:normAutofit lnSpcReduction="10000"/>
          </a:bodyPr>
          <a:lstStyle/>
          <a:p>
            <a:pPr lvl="1" algn="just"/>
            <a:endParaRPr lang="tr-TR" dirty="0" smtClean="0">
              <a:solidFill>
                <a:schemeClr val="accent3">
                  <a:lumMod val="50000"/>
                </a:schemeClr>
              </a:solidFill>
              <a:latin typeface="Comic Sans MS" panose="030F0702030302020204" pitchFamily="66" charset="0"/>
            </a:endParaRPr>
          </a:p>
          <a:p>
            <a:pPr lvl="1" algn="just"/>
            <a:r>
              <a:rPr lang="tr-TR" sz="2800" dirty="0" smtClean="0">
                <a:solidFill>
                  <a:schemeClr val="accent3">
                    <a:lumMod val="50000"/>
                  </a:schemeClr>
                </a:solidFill>
                <a:latin typeface="Comic Sans MS" panose="030F0702030302020204" pitchFamily="66" charset="0"/>
              </a:rPr>
              <a:t>İletişim, nitelikleri ne olursa olsun iki sistem arasındaki bilgi alış verişi olarak tanımlanabilir.</a:t>
            </a:r>
          </a:p>
          <a:p>
            <a:pPr lvl="1" algn="just"/>
            <a:r>
              <a:rPr lang="tr-TR" sz="2800" dirty="0" smtClean="0">
                <a:solidFill>
                  <a:schemeClr val="accent3">
                    <a:lumMod val="50000"/>
                  </a:schemeClr>
                </a:solidFill>
                <a:latin typeface="Comic Sans MS" panose="030F0702030302020204" pitchFamily="66" charset="0"/>
              </a:rPr>
              <a:t>Burada en önemli olan nokta iletişimde bilgi aktarımının iki yönlü olmasıdır.</a:t>
            </a:r>
          </a:p>
          <a:p>
            <a:pPr lvl="1" algn="just"/>
            <a:r>
              <a:rPr lang="tr-TR" sz="2800" dirty="0" smtClean="0">
                <a:solidFill>
                  <a:schemeClr val="accent3">
                    <a:lumMod val="50000"/>
                  </a:schemeClr>
                </a:solidFill>
                <a:latin typeface="Comic Sans MS" panose="030F0702030302020204" pitchFamily="66" charset="0"/>
              </a:rPr>
              <a:t>Bu nedenle anne babaların, çocuklarına birtakım emirler verip, çocuklarının tepkilerini dikkate almamaları iletişim olarak kabul edilemez.</a:t>
            </a:r>
            <a:endParaRPr lang="tr-TR" sz="2800"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40673680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0070C0"/>
                </a:solidFill>
                <a:latin typeface="Comic Sans MS" panose="030F0702030302020204" pitchFamily="66" charset="0"/>
              </a:rPr>
              <a:t>İLETİŞİM NEDİR?</a:t>
            </a:r>
            <a:endParaRPr lang="tr-TR" dirty="0">
              <a:solidFill>
                <a:srgbClr val="0070C0"/>
              </a:solidFill>
            </a:endParaRPr>
          </a:p>
        </p:txBody>
      </p:sp>
      <p:sp>
        <p:nvSpPr>
          <p:cNvPr id="3" name="İçerik Yer Tutucusu 2"/>
          <p:cNvSpPr>
            <a:spLocks noGrp="1"/>
          </p:cNvSpPr>
          <p:nvPr>
            <p:ph sz="quarter" idx="1"/>
          </p:nvPr>
        </p:nvSpPr>
        <p:spPr/>
        <p:txBody>
          <a:bodyPr/>
          <a:lstStyle/>
          <a:p>
            <a:pPr marL="365760" lvl="1" indent="0" algn="just">
              <a:buNone/>
            </a:pPr>
            <a:endParaRPr lang="tr-TR" dirty="0">
              <a:solidFill>
                <a:schemeClr val="accent3">
                  <a:lumMod val="50000"/>
                </a:schemeClr>
              </a:solidFill>
              <a:latin typeface="Comic Sans MS" panose="030F0702030302020204" pitchFamily="66" charset="0"/>
            </a:endParaRPr>
          </a:p>
          <a:p>
            <a:pPr lvl="1" algn="just"/>
            <a:r>
              <a:rPr lang="tr-TR" sz="2800" dirty="0" smtClean="0">
                <a:solidFill>
                  <a:schemeClr val="accent3">
                    <a:lumMod val="50000"/>
                  </a:schemeClr>
                </a:solidFill>
                <a:latin typeface="Comic Sans MS" panose="030F0702030302020204" pitchFamily="66" charset="0"/>
              </a:rPr>
              <a:t>Dikkatli ve duyarlı bir iletişimde, her düşüncenin söylenmeye ve dinlenmeye hakkı vardır. </a:t>
            </a:r>
          </a:p>
          <a:p>
            <a:pPr lvl="1" algn="just"/>
            <a:r>
              <a:rPr lang="tr-TR" sz="2800" dirty="0" smtClean="0">
                <a:solidFill>
                  <a:schemeClr val="accent3">
                    <a:lumMod val="50000"/>
                  </a:schemeClr>
                </a:solidFill>
                <a:latin typeface="Comic Sans MS" panose="030F0702030302020204" pitchFamily="66" charset="0"/>
              </a:rPr>
              <a:t>Bu temel üzerine oturtulmuş kişiler arası iletişim, çok daha dinamik ve demokratik olacaktır. (Elmacıoğlu, 1998)</a:t>
            </a:r>
            <a:endParaRPr lang="tr-TR" sz="2800"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604529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0070C0"/>
                </a:solidFill>
                <a:latin typeface="Comic Sans MS" panose="030F0702030302020204" pitchFamily="66" charset="0"/>
              </a:rPr>
              <a:t>İLETİŞİM NEDİR?</a:t>
            </a:r>
            <a:endParaRPr lang="tr-TR" dirty="0">
              <a:solidFill>
                <a:srgbClr val="0070C0"/>
              </a:solidFill>
            </a:endParaRPr>
          </a:p>
        </p:txBody>
      </p:sp>
      <p:sp>
        <p:nvSpPr>
          <p:cNvPr id="3" name="İçerik Yer Tutucusu 2"/>
          <p:cNvSpPr>
            <a:spLocks noGrp="1"/>
          </p:cNvSpPr>
          <p:nvPr>
            <p:ph sz="quarter" idx="1"/>
          </p:nvPr>
        </p:nvSpPr>
        <p:spPr/>
        <p:txBody>
          <a:bodyPr>
            <a:normAutofit/>
          </a:bodyPr>
          <a:lstStyle/>
          <a:p>
            <a:pPr lvl="1" algn="just"/>
            <a:endParaRPr lang="tr-TR" sz="3200" dirty="0" smtClean="0">
              <a:solidFill>
                <a:schemeClr val="accent3">
                  <a:lumMod val="50000"/>
                </a:schemeClr>
              </a:solidFill>
              <a:latin typeface="Comic Sans MS" panose="030F0702030302020204" pitchFamily="66" charset="0"/>
            </a:endParaRPr>
          </a:p>
          <a:p>
            <a:pPr lvl="1" algn="just"/>
            <a:r>
              <a:rPr lang="tr-TR" sz="3200" dirty="0" smtClean="0">
                <a:solidFill>
                  <a:schemeClr val="accent3">
                    <a:lumMod val="50000"/>
                  </a:schemeClr>
                </a:solidFill>
                <a:latin typeface="Comic Sans MS" panose="030F0702030302020204" pitchFamily="66" charset="0"/>
              </a:rPr>
              <a:t>Bazen sözler olmadan da karşımızdaki kimseye ne demek istediğimizi anlatabiliyoruz. Bu nedenle insanlar arasında iletişim türleri </a:t>
            </a:r>
            <a:r>
              <a:rPr lang="tr-TR" sz="3200" dirty="0" smtClean="0">
                <a:solidFill>
                  <a:schemeClr val="accent6">
                    <a:lumMod val="75000"/>
                  </a:schemeClr>
                </a:solidFill>
                <a:latin typeface="Comic Sans MS" panose="030F0702030302020204" pitchFamily="66" charset="0"/>
              </a:rPr>
              <a:t>sözlü iletişim </a:t>
            </a:r>
            <a:r>
              <a:rPr lang="tr-TR" sz="3200" dirty="0" smtClean="0">
                <a:solidFill>
                  <a:schemeClr val="accent3">
                    <a:lumMod val="50000"/>
                  </a:schemeClr>
                </a:solidFill>
                <a:latin typeface="Comic Sans MS" panose="030F0702030302020204" pitchFamily="66" charset="0"/>
              </a:rPr>
              <a:t>ve </a:t>
            </a:r>
            <a:r>
              <a:rPr lang="tr-TR" sz="3200" dirty="0" smtClean="0">
                <a:solidFill>
                  <a:schemeClr val="accent6">
                    <a:lumMod val="75000"/>
                  </a:schemeClr>
                </a:solidFill>
                <a:latin typeface="Comic Sans MS" panose="030F0702030302020204" pitchFamily="66" charset="0"/>
              </a:rPr>
              <a:t>sözsüz iletişim </a:t>
            </a:r>
            <a:r>
              <a:rPr lang="tr-TR" sz="3200" dirty="0" smtClean="0">
                <a:solidFill>
                  <a:schemeClr val="accent3">
                    <a:lumMod val="50000"/>
                  </a:schemeClr>
                </a:solidFill>
                <a:latin typeface="Comic Sans MS" panose="030F0702030302020204" pitchFamily="66" charset="0"/>
              </a:rPr>
              <a:t>olmak üzere ikiye ayrılır.</a:t>
            </a:r>
            <a:endParaRPr lang="tr-TR" sz="3200"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16390831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latin typeface="Comic Sans MS" panose="030F0702030302020204" pitchFamily="66" charset="0"/>
              </a:rPr>
              <a:t>SÖZLÜ İLETİŞİM </a:t>
            </a:r>
            <a:r>
              <a:rPr lang="tr-TR" dirty="0">
                <a:solidFill>
                  <a:srgbClr val="0070C0"/>
                </a:solidFill>
                <a:latin typeface="Comic Sans MS" panose="030F0702030302020204" pitchFamily="66" charset="0"/>
              </a:rPr>
              <a:t>NEDİR?</a:t>
            </a:r>
            <a:endParaRPr lang="tr-TR" dirty="0">
              <a:solidFill>
                <a:srgbClr val="0070C0"/>
              </a:solidFill>
            </a:endParaRPr>
          </a:p>
        </p:txBody>
      </p:sp>
      <p:sp>
        <p:nvSpPr>
          <p:cNvPr id="3" name="İçerik Yer Tutucusu 2"/>
          <p:cNvSpPr>
            <a:spLocks noGrp="1"/>
          </p:cNvSpPr>
          <p:nvPr>
            <p:ph sz="quarter" idx="1"/>
          </p:nvPr>
        </p:nvSpPr>
        <p:spPr/>
        <p:txBody>
          <a:bodyPr>
            <a:normAutofit/>
          </a:bodyPr>
          <a:lstStyle/>
          <a:p>
            <a:pPr lvl="1" algn="just"/>
            <a:endParaRPr lang="tr-TR" sz="3200" dirty="0" smtClean="0">
              <a:solidFill>
                <a:schemeClr val="accent3">
                  <a:lumMod val="50000"/>
                </a:schemeClr>
              </a:solidFill>
              <a:latin typeface="Comic Sans MS" panose="030F0702030302020204" pitchFamily="66" charset="0"/>
            </a:endParaRPr>
          </a:p>
          <a:p>
            <a:pPr lvl="1"/>
            <a:r>
              <a:rPr lang="tr-TR" sz="3200" dirty="0" smtClean="0">
                <a:solidFill>
                  <a:schemeClr val="accent3">
                    <a:lumMod val="50000"/>
                  </a:schemeClr>
                </a:solidFill>
                <a:latin typeface="Comic Sans MS" panose="030F0702030302020204" pitchFamily="66" charset="0"/>
              </a:rPr>
              <a:t>Sözlü iletişim, insanların karşılıklı konuşmaları, mesajlaşmaları (teknoloji), hatta mektuplaşmalarıdır.</a:t>
            </a:r>
          </a:p>
          <a:p>
            <a:pPr lvl="1"/>
            <a:r>
              <a:rPr lang="tr-TR" sz="3200" dirty="0" smtClean="0">
                <a:solidFill>
                  <a:schemeClr val="accent3">
                    <a:lumMod val="50000"/>
                  </a:schemeClr>
                </a:solidFill>
                <a:latin typeface="Comic Sans MS" panose="030F0702030302020204" pitchFamily="66" charset="0"/>
              </a:rPr>
              <a:t>Dille iletişimde kişiler ürettikleri bilgileri birbirlerine ileterek anlamlandırırlar.</a:t>
            </a:r>
            <a:endParaRPr lang="tr-TR" sz="3200"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586225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solidFill>
                  <a:srgbClr val="0070C0"/>
                </a:solidFill>
                <a:latin typeface="Comic Sans MS" panose="030F0702030302020204" pitchFamily="66" charset="0"/>
              </a:rPr>
              <a:t>SÖZSÜZ İLETİŞİM </a:t>
            </a:r>
            <a:r>
              <a:rPr lang="tr-TR" dirty="0">
                <a:solidFill>
                  <a:srgbClr val="0070C0"/>
                </a:solidFill>
                <a:latin typeface="Comic Sans MS" panose="030F0702030302020204" pitchFamily="66" charset="0"/>
              </a:rPr>
              <a:t>NEDİR?</a:t>
            </a:r>
            <a:endParaRPr lang="tr-TR" dirty="0">
              <a:solidFill>
                <a:srgbClr val="0070C0"/>
              </a:solidFill>
            </a:endParaRPr>
          </a:p>
        </p:txBody>
      </p:sp>
      <p:sp>
        <p:nvSpPr>
          <p:cNvPr id="3" name="İçerik Yer Tutucusu 2"/>
          <p:cNvSpPr>
            <a:spLocks noGrp="1"/>
          </p:cNvSpPr>
          <p:nvPr>
            <p:ph sz="quarter" idx="1"/>
          </p:nvPr>
        </p:nvSpPr>
        <p:spPr/>
        <p:txBody>
          <a:bodyPr/>
          <a:lstStyle/>
          <a:p>
            <a:pPr marL="0" indent="0" algn="just">
              <a:buNone/>
            </a:pPr>
            <a:endParaRPr lang="tr-TR" dirty="0" smtClean="0">
              <a:solidFill>
                <a:schemeClr val="accent3">
                  <a:lumMod val="50000"/>
                </a:schemeClr>
              </a:solidFill>
              <a:latin typeface="Comic Sans MS" panose="030F0702030302020204" pitchFamily="66" charset="0"/>
            </a:endParaRPr>
          </a:p>
          <a:p>
            <a:pPr lvl="1" algn="just"/>
            <a:endParaRPr lang="tr-TR" dirty="0" smtClean="0">
              <a:solidFill>
                <a:schemeClr val="accent3">
                  <a:lumMod val="50000"/>
                </a:schemeClr>
              </a:solidFill>
              <a:latin typeface="Comic Sans MS" panose="030F0702030302020204" pitchFamily="66" charset="0"/>
            </a:endParaRPr>
          </a:p>
          <a:p>
            <a:pPr lvl="1" algn="just"/>
            <a:endParaRPr lang="tr-TR" dirty="0">
              <a:solidFill>
                <a:schemeClr val="accent3">
                  <a:lumMod val="50000"/>
                </a:schemeClr>
              </a:solidFill>
              <a:latin typeface="Comic Sans MS" panose="030F0702030302020204" pitchFamily="66" charset="0"/>
            </a:endParaRPr>
          </a:p>
          <a:p>
            <a:pPr lvl="1" algn="just"/>
            <a:endParaRPr lang="tr-TR" dirty="0" smtClean="0">
              <a:solidFill>
                <a:schemeClr val="accent3">
                  <a:lumMod val="50000"/>
                </a:schemeClr>
              </a:solidFill>
              <a:latin typeface="Comic Sans MS" panose="030F0702030302020204" pitchFamily="66" charset="0"/>
            </a:endParaRPr>
          </a:p>
          <a:p>
            <a:pPr lvl="1" algn="just"/>
            <a:r>
              <a:rPr lang="tr-TR" dirty="0" smtClean="0">
                <a:solidFill>
                  <a:schemeClr val="accent3">
                    <a:lumMod val="50000"/>
                  </a:schemeClr>
                </a:solidFill>
                <a:latin typeface="Comic Sans MS" panose="030F0702030302020204" pitchFamily="66" charset="0"/>
              </a:rPr>
              <a:t>Aynı ortamda birbirlerini algılayan kişiler hiç konuşmasalar bile bakışlarıyla, vücutlarının duruşuyla, aralarında bıraktıkları mesafeyle birbirlerine mesaj yollar ve sözsüz bir iletişim kurarlar.</a:t>
            </a:r>
            <a:endParaRPr lang="tr-TR" dirty="0">
              <a:solidFill>
                <a:schemeClr val="accent3">
                  <a:lumMod val="50000"/>
                </a:schemeClr>
              </a:solidFill>
              <a:latin typeface="Comic Sans MS" panose="030F0702030302020204" pitchFamily="66" charset="0"/>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789528">
            <a:off x="3573046" y="991400"/>
            <a:ext cx="2825598" cy="226273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061891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solidFill>
                  <a:srgbClr val="0070C0"/>
                </a:solidFill>
                <a:latin typeface="Comic Sans MS" panose="030F0702030302020204" pitchFamily="66" charset="0"/>
              </a:rPr>
              <a:t>İLETİŞİM NEDİR?</a:t>
            </a:r>
            <a:endParaRPr lang="tr-TR" dirty="0">
              <a:solidFill>
                <a:srgbClr val="0070C0"/>
              </a:solidFill>
            </a:endParaRPr>
          </a:p>
        </p:txBody>
      </p:sp>
      <p:sp>
        <p:nvSpPr>
          <p:cNvPr id="3" name="İçerik Yer Tutucusu 2"/>
          <p:cNvSpPr>
            <a:spLocks noGrp="1"/>
          </p:cNvSpPr>
          <p:nvPr>
            <p:ph sz="quarter" idx="1"/>
          </p:nvPr>
        </p:nvSpPr>
        <p:spPr/>
        <p:txBody>
          <a:bodyPr>
            <a:normAutofit/>
          </a:bodyPr>
          <a:lstStyle/>
          <a:p>
            <a:pPr lvl="1" algn="just"/>
            <a:r>
              <a:rPr lang="tr-TR" sz="3200" dirty="0" smtClean="0">
                <a:solidFill>
                  <a:schemeClr val="accent3">
                    <a:lumMod val="50000"/>
                  </a:schemeClr>
                </a:solidFill>
                <a:latin typeface="Comic Sans MS" panose="030F0702030302020204" pitchFamily="66" charset="0"/>
              </a:rPr>
              <a:t>İletişime giren kişilerin birbirlerini doğru olarak anlayabilmeleri için hem gönderilen sözlü mesajların içeriğine hem sözlü mesaja eşlik eden beden diline yani kişinin yüz ifadesi, jest ve mimikleri gibi görsel ipuçlarına dikkat etmeleri gerekmektedir.</a:t>
            </a:r>
            <a:endParaRPr lang="tr-TR" sz="3200"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10972242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ctr"/>
            <a:r>
              <a:rPr lang="tr-TR" dirty="0" smtClean="0">
                <a:solidFill>
                  <a:srgbClr val="0070C0"/>
                </a:solidFill>
                <a:latin typeface="Comic Sans MS" panose="030F0702030302020204" pitchFamily="66" charset="0"/>
              </a:rPr>
              <a:t>SAĞLIKLI İLETİŞİMİN ÖGELERİ</a:t>
            </a:r>
            <a:endParaRPr lang="tr-TR" dirty="0">
              <a:solidFill>
                <a:srgbClr val="0070C0"/>
              </a:solidFill>
              <a:latin typeface="Comic Sans MS" panose="030F0702030302020204" pitchFamily="66" charset="0"/>
            </a:endParaRPr>
          </a:p>
        </p:txBody>
      </p:sp>
      <p:sp>
        <p:nvSpPr>
          <p:cNvPr id="3" name="İçerik Yer Tutucusu 2"/>
          <p:cNvSpPr>
            <a:spLocks noGrp="1"/>
          </p:cNvSpPr>
          <p:nvPr>
            <p:ph sz="quarter" idx="1"/>
          </p:nvPr>
        </p:nvSpPr>
        <p:spPr/>
        <p:txBody>
          <a:bodyPr>
            <a:normAutofit/>
          </a:bodyPr>
          <a:lstStyle/>
          <a:p>
            <a:pPr lvl="1" algn="ctr"/>
            <a:endParaRPr lang="tr-TR" sz="4400" dirty="0" smtClean="0">
              <a:solidFill>
                <a:schemeClr val="accent2">
                  <a:lumMod val="50000"/>
                </a:schemeClr>
              </a:solidFill>
              <a:latin typeface="Comic Sans MS" panose="030F0702030302020204" pitchFamily="66" charset="0"/>
            </a:endParaRPr>
          </a:p>
          <a:p>
            <a:pPr lvl="1" algn="ctr"/>
            <a:r>
              <a:rPr lang="tr-TR" sz="4400" dirty="0" smtClean="0">
                <a:solidFill>
                  <a:schemeClr val="accent3">
                    <a:lumMod val="50000"/>
                  </a:schemeClr>
                </a:solidFill>
                <a:latin typeface="Comic Sans MS" panose="030F0702030302020204" pitchFamily="66" charset="0"/>
              </a:rPr>
              <a:t>Etkin Dinleme</a:t>
            </a:r>
          </a:p>
          <a:p>
            <a:pPr lvl="1" algn="ctr"/>
            <a:r>
              <a:rPr lang="tr-TR" sz="4400" dirty="0" smtClean="0">
                <a:solidFill>
                  <a:schemeClr val="accent3">
                    <a:lumMod val="50000"/>
                  </a:schemeClr>
                </a:solidFill>
                <a:latin typeface="Comic Sans MS" panose="030F0702030302020204" pitchFamily="66" charset="0"/>
              </a:rPr>
              <a:t>Empati</a:t>
            </a:r>
          </a:p>
          <a:p>
            <a:pPr lvl="1" algn="ctr"/>
            <a:r>
              <a:rPr lang="tr-TR" sz="4400" dirty="0" smtClean="0">
                <a:solidFill>
                  <a:schemeClr val="accent3">
                    <a:lumMod val="50000"/>
                  </a:schemeClr>
                </a:solidFill>
                <a:latin typeface="Comic Sans MS" panose="030F0702030302020204" pitchFamily="66" charset="0"/>
              </a:rPr>
              <a:t>Ben Dili</a:t>
            </a:r>
            <a:endParaRPr lang="tr-TR" sz="4400" dirty="0">
              <a:solidFill>
                <a:schemeClr val="accent3">
                  <a:lumMod val="50000"/>
                </a:schemeClr>
              </a:solidFill>
              <a:latin typeface="Comic Sans MS" panose="030F0702030302020204" pitchFamily="66" charset="0"/>
            </a:endParaRPr>
          </a:p>
        </p:txBody>
      </p:sp>
    </p:spTree>
    <p:extLst>
      <p:ext uri="{BB962C8B-B14F-4D97-AF65-F5344CB8AC3E}">
        <p14:creationId xmlns:p14="http://schemas.microsoft.com/office/powerpoint/2010/main" val="40913832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yan">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y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y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308</TotalTime>
  <Words>817</Words>
  <Application>Microsoft Office PowerPoint</Application>
  <PresentationFormat>Ekran Gösterisi (4:3)</PresentationFormat>
  <Paragraphs>104</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Medyan</vt:lpstr>
      <vt:lpstr>AİLE İÇİ İLETİŞİM</vt:lpstr>
      <vt:lpstr>İLETİŞİM NEDİR?</vt:lpstr>
      <vt:lpstr>İLETİŞİM NEDİR?</vt:lpstr>
      <vt:lpstr>İLETİŞİM NEDİR?</vt:lpstr>
      <vt:lpstr>İLETİŞİM NEDİR?</vt:lpstr>
      <vt:lpstr>SÖZLÜ İLETİŞİM NEDİR?</vt:lpstr>
      <vt:lpstr>SÖZSÜZ İLETİŞİM NEDİR?</vt:lpstr>
      <vt:lpstr>İLETİŞİM NEDİR?</vt:lpstr>
      <vt:lpstr>SAĞLIKLI İLETİŞİMİN ÖGELERİ</vt:lpstr>
      <vt:lpstr>ETKİN DİNLEME</vt:lpstr>
      <vt:lpstr>EMPATİ</vt:lpstr>
      <vt:lpstr>EMPATİ</vt:lpstr>
      <vt:lpstr>BEN DİLİ</vt:lpstr>
      <vt:lpstr>SAĞLIKLI İLETİŞİM NEDEN ÖNEMLİDİR?</vt:lpstr>
      <vt:lpstr>SAĞLIKLI İLETİŞİM NEDEN ÖNEMLİDİR?</vt:lpstr>
      <vt:lpstr>SAĞLIKLI İLETİŞİM NEDEN ÖNEMLİDİR?</vt:lpstr>
      <vt:lpstr>İLETİŞİM ENGELLERİ</vt:lpstr>
      <vt:lpstr>İLETİŞİM ENGELLERİ</vt:lpstr>
      <vt:lpstr>İLETİŞİM ENGELLERİ</vt:lpstr>
      <vt:lpstr>İLETİŞİM ENGELLERİ</vt:lpstr>
      <vt:lpstr>SAĞLIKLI BİR AİLEDE SORUNLARIN ÇÖZÜMÜ</vt:lpstr>
      <vt:lpstr>SAĞLIKLI BİR AİLEDE SORUNLARIN ÇÖZÜMÜ</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AİLE İÇİ İLETİŞİM</dc:title>
  <dc:creator>win8</dc:creator>
  <cp:lastModifiedBy>win8</cp:lastModifiedBy>
  <cp:revision>14</cp:revision>
  <dcterms:created xsi:type="dcterms:W3CDTF">2017-10-12T07:41:17Z</dcterms:created>
  <dcterms:modified xsi:type="dcterms:W3CDTF">2017-10-12T12:50:01Z</dcterms:modified>
</cp:coreProperties>
</file>