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73" r:id="rId19"/>
    <p:sldId id="274" r:id="rId20"/>
    <p:sldId id="275" r:id="rId21"/>
    <p:sldId id="276" r:id="rId22"/>
    <p:sldId id="278" r:id="rId23"/>
    <p:sldId id="277" r:id="rId24"/>
    <p:sldId id="280" r:id="rId25"/>
    <p:sldId id="281" r:id="rId26"/>
    <p:sldId id="282" r:id="rId27"/>
    <p:sldId id="283" r:id="rId28"/>
    <p:sldId id="284"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22.jpeg"/></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71600" y="4149080"/>
            <a:ext cx="7772400" cy="1470025"/>
          </a:xfrm>
        </p:spPr>
        <p:txBody>
          <a:bodyPr>
            <a:noAutofit/>
          </a:bodyPr>
          <a:lstStyle/>
          <a:p>
            <a:pPr>
              <a:lnSpc>
                <a:spcPct val="150000"/>
              </a:lnSpc>
            </a:pPr>
            <a:r>
              <a:rPr lang="tr-TR" sz="4000" b="1" dirty="0">
                <a:latin typeface="Comic Sans MS" pitchFamily="66" charset="0"/>
              </a:rPr>
              <a:t>ZORBALIK NEDİR? ZORBALIK TÜRLERİ NELERDİR?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404664"/>
            <a:ext cx="5832648" cy="3240360"/>
          </a:xfrm>
          <a:prstGeom prst="rect">
            <a:avLst/>
          </a:prstGeom>
        </p:spPr>
      </p:pic>
      <p:pic>
        <p:nvPicPr>
          <p:cNvPr id="5"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40161" cy="1512168"/>
          </a:xfrm>
          <a:prstGeom prst="rect">
            <a:avLst/>
          </a:prstGeom>
        </p:spPr>
      </p:pic>
    </p:spTree>
    <p:extLst>
      <p:ext uri="{BB962C8B-B14F-4D97-AF65-F5344CB8AC3E}">
        <p14:creationId xmlns:p14="http://schemas.microsoft.com/office/powerpoint/2010/main" val="204095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476672"/>
            <a:ext cx="7571184" cy="1143000"/>
          </a:xfrm>
        </p:spPr>
        <p:txBody>
          <a:bodyPr>
            <a:normAutofit fontScale="90000"/>
          </a:bodyPr>
          <a:lstStyle/>
          <a:p>
            <a:r>
              <a:rPr lang="tr-TR" sz="3200" u="sng" dirty="0">
                <a:solidFill>
                  <a:schemeClr val="accent4"/>
                </a:solidFill>
              </a:rPr>
              <a:t> </a:t>
            </a:r>
            <a:r>
              <a:rPr lang="tr-TR" sz="3600" b="1" u="sng" dirty="0"/>
              <a:t>SALDIRGAN  BİREYLERDE GÖRÜLEN OLUMSUZ ÖZELLİKLER:</a:t>
            </a:r>
            <a:br>
              <a:rPr lang="tr-TR" sz="3200" dirty="0">
                <a:solidFill>
                  <a:schemeClr val="accent4"/>
                </a:solidFill>
              </a:rPr>
            </a:br>
            <a:endParaRPr lang="tr-TR" sz="3200" dirty="0">
              <a:solidFill>
                <a:schemeClr val="accent4"/>
              </a:solidFill>
            </a:endParaRPr>
          </a:p>
        </p:txBody>
      </p:sp>
      <p:sp>
        <p:nvSpPr>
          <p:cNvPr id="3" name="2 İçerik Yer Tutucusu"/>
          <p:cNvSpPr>
            <a:spLocks noGrp="1"/>
          </p:cNvSpPr>
          <p:nvPr>
            <p:ph idx="1"/>
          </p:nvPr>
        </p:nvSpPr>
        <p:spPr/>
        <p:txBody>
          <a:bodyPr>
            <a:normAutofit/>
          </a:bodyPr>
          <a:lstStyle/>
          <a:p>
            <a:pPr marL="0" indent="0">
              <a:buClr>
                <a:schemeClr val="accent3"/>
              </a:buClr>
              <a:buNone/>
              <a:defRPr/>
            </a:pPr>
            <a:endParaRPr lang="tr-TR" sz="2800" dirty="0"/>
          </a:p>
          <a:p>
            <a:endParaRPr lang="tr-TR" sz="2800" dirty="0"/>
          </a:p>
        </p:txBody>
      </p:sp>
      <p:pic>
        <p:nvPicPr>
          <p:cNvPr id="2052" name="Picture 4" descr="empati ile ilgili gÃ¶rsel sonucu"/>
          <p:cNvPicPr>
            <a:picLocks noChangeAspect="1" noChangeArrowheads="1"/>
          </p:cNvPicPr>
          <p:nvPr/>
        </p:nvPicPr>
        <p:blipFill>
          <a:blip r:embed="rId2" cstate="print"/>
          <a:srcRect/>
          <a:stretch>
            <a:fillRect/>
          </a:stretch>
        </p:blipFill>
        <p:spPr bwMode="auto">
          <a:xfrm>
            <a:off x="971600" y="4913784"/>
            <a:ext cx="6048672" cy="1944216"/>
          </a:xfrm>
          <a:prstGeom prst="rect">
            <a:avLst/>
          </a:prstGeom>
          <a:noFill/>
        </p:spPr>
      </p:pic>
      <p:sp>
        <p:nvSpPr>
          <p:cNvPr id="5" name="4 Köşeleri Yuvarlanmış Dikdörtgen Belirtme Çizgisi"/>
          <p:cNvSpPr/>
          <p:nvPr/>
        </p:nvSpPr>
        <p:spPr>
          <a:xfrm>
            <a:off x="467544" y="1340768"/>
            <a:ext cx="3888432" cy="3168352"/>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buClr>
                <a:schemeClr val="accent3"/>
              </a:buClr>
              <a:defRPr/>
            </a:pPr>
            <a:r>
              <a:rPr lang="tr-TR" sz="2400" dirty="0">
                <a:solidFill>
                  <a:srgbClr val="FF0000"/>
                </a:solidFill>
              </a:rPr>
              <a:t>8. Disiplin sorunları geçmişi</a:t>
            </a:r>
          </a:p>
          <a:p>
            <a:pPr>
              <a:buClr>
                <a:schemeClr val="accent3"/>
              </a:buClr>
              <a:defRPr/>
            </a:pPr>
            <a:r>
              <a:rPr lang="tr-TR" sz="2400" dirty="0">
                <a:solidFill>
                  <a:srgbClr val="FF0000"/>
                </a:solidFill>
              </a:rPr>
              <a:t>9. Madde-alkol kullanımı</a:t>
            </a:r>
          </a:p>
          <a:p>
            <a:pPr>
              <a:buClr>
                <a:schemeClr val="accent3"/>
              </a:buClr>
              <a:defRPr/>
            </a:pPr>
            <a:r>
              <a:rPr lang="tr-TR" sz="2400" dirty="0">
                <a:solidFill>
                  <a:srgbClr val="FF0000"/>
                </a:solidFill>
              </a:rPr>
              <a:t>10. Kültürel yapısı (İki dillilik, din, etnik yapı)</a:t>
            </a:r>
          </a:p>
          <a:p>
            <a:pPr>
              <a:buClr>
                <a:schemeClr val="accent3"/>
              </a:buClr>
              <a:defRPr/>
            </a:pPr>
            <a:r>
              <a:rPr lang="tr-TR" sz="2400" dirty="0">
                <a:solidFill>
                  <a:srgbClr val="FF0000"/>
                </a:solidFill>
              </a:rPr>
              <a:t>11. Gelişimsel zorluklar </a:t>
            </a:r>
          </a:p>
        </p:txBody>
      </p:sp>
      <p:sp>
        <p:nvSpPr>
          <p:cNvPr id="6" name="5 Köşeleri Yuvarlanmış Dikdörtgen Belirtme Çizgisi"/>
          <p:cNvSpPr/>
          <p:nvPr/>
        </p:nvSpPr>
        <p:spPr>
          <a:xfrm>
            <a:off x="4788024" y="1340768"/>
            <a:ext cx="3960440" cy="3240360"/>
          </a:xfrm>
          <a:prstGeom prst="wedgeRound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a:buClr>
                <a:schemeClr val="accent3"/>
              </a:buClr>
              <a:defRPr/>
            </a:pPr>
            <a:r>
              <a:rPr lang="tr-TR" sz="2400" dirty="0">
                <a:solidFill>
                  <a:srgbClr val="FF0000"/>
                </a:solidFill>
              </a:rPr>
              <a:t>12. Empati kurmada zorlanma</a:t>
            </a:r>
          </a:p>
          <a:p>
            <a:pPr>
              <a:buClr>
                <a:schemeClr val="accent3"/>
              </a:buClr>
              <a:defRPr/>
            </a:pPr>
            <a:r>
              <a:rPr lang="tr-TR" sz="2400" dirty="0">
                <a:solidFill>
                  <a:srgbClr val="FF0000"/>
                </a:solidFill>
              </a:rPr>
              <a:t>13. Problem çözme becerisinde yoksunluk</a:t>
            </a:r>
          </a:p>
          <a:p>
            <a:pPr>
              <a:buClr>
                <a:schemeClr val="accent3"/>
              </a:buClr>
              <a:defRPr/>
            </a:pPr>
            <a:r>
              <a:rPr lang="tr-TR" sz="2400" dirty="0">
                <a:solidFill>
                  <a:srgbClr val="FF0000"/>
                </a:solidFill>
              </a:rPr>
              <a:t>14. Yetişkinlikte yalnız kalma ihtimali yüksek bireyler</a:t>
            </a:r>
          </a:p>
        </p:txBody>
      </p:sp>
      <p:pic>
        <p:nvPicPr>
          <p:cNvPr id="7"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475655" cy="134076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274638"/>
            <a:ext cx="7427168" cy="1143000"/>
          </a:xfrm>
        </p:spPr>
        <p:txBody>
          <a:bodyPr>
            <a:normAutofit fontScale="90000"/>
          </a:bodyPr>
          <a:lstStyle/>
          <a:p>
            <a:r>
              <a:rPr lang="tr-TR" b="1" dirty="0"/>
              <a:t>ZORBALIĞIN YOL AÇTIĞI SORUNLAR</a:t>
            </a:r>
            <a:endParaRPr lang="tr-TR" dirty="0"/>
          </a:p>
        </p:txBody>
      </p:sp>
      <p:pic>
        <p:nvPicPr>
          <p:cNvPr id="4098" name="Picture 2" descr="depresyon ile ilgili gÃ¶rsel sonucu"/>
          <p:cNvPicPr>
            <a:picLocks noChangeAspect="1" noChangeArrowheads="1"/>
          </p:cNvPicPr>
          <p:nvPr/>
        </p:nvPicPr>
        <p:blipFill>
          <a:blip r:embed="rId2" cstate="print"/>
          <a:srcRect/>
          <a:stretch>
            <a:fillRect/>
          </a:stretch>
        </p:blipFill>
        <p:spPr bwMode="auto">
          <a:xfrm>
            <a:off x="395536" y="2492896"/>
            <a:ext cx="3361556" cy="4176464"/>
          </a:xfrm>
          <a:prstGeom prst="rect">
            <a:avLst/>
          </a:prstGeom>
          <a:noFill/>
        </p:spPr>
      </p:pic>
      <p:sp>
        <p:nvSpPr>
          <p:cNvPr id="6" name="5 Oval Belirtme Çizgisi"/>
          <p:cNvSpPr/>
          <p:nvPr/>
        </p:nvSpPr>
        <p:spPr>
          <a:xfrm>
            <a:off x="3635896" y="1484784"/>
            <a:ext cx="4968552" cy="3348952"/>
          </a:xfrm>
          <a:prstGeom prst="wedgeEllipseCallout">
            <a:avLst>
              <a:gd name="adj1" fmla="val -60523"/>
              <a:gd name="adj2" fmla="val 21417"/>
            </a:avLst>
          </a:prstGeom>
        </p:spPr>
        <p:style>
          <a:lnRef idx="1">
            <a:schemeClr val="accent5"/>
          </a:lnRef>
          <a:fillRef idx="2">
            <a:schemeClr val="accent5"/>
          </a:fillRef>
          <a:effectRef idx="1">
            <a:schemeClr val="accent5"/>
          </a:effectRef>
          <a:fontRef idx="minor">
            <a:schemeClr val="dk1"/>
          </a:fontRef>
        </p:style>
        <p:txBody>
          <a:bodyPr rtlCol="0" anchor="ctr"/>
          <a:lstStyle/>
          <a:p>
            <a:r>
              <a:rPr lang="tr-TR" sz="2400" dirty="0"/>
              <a:t>Akran zorbalığına maruz kalan çocuklarda, psikosomatik belirtiler ve depresyon gibi içe atım sorunlarına neden olur.</a:t>
            </a:r>
          </a:p>
        </p:txBody>
      </p:sp>
      <p:pic>
        <p:nvPicPr>
          <p:cNvPr id="7"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3" y="107503"/>
            <a:ext cx="1728193" cy="137728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404664"/>
            <a:ext cx="7643192" cy="5721499"/>
          </a:xfrm>
        </p:spPr>
        <p:txBody>
          <a:bodyPr>
            <a:normAutofit/>
          </a:bodyPr>
          <a:lstStyle/>
          <a:p>
            <a:pPr fontAlgn="base"/>
            <a:r>
              <a:rPr lang="tr-TR" sz="2800" b="1" dirty="0">
                <a:solidFill>
                  <a:srgbClr val="FF0000"/>
                </a:solidFill>
              </a:rPr>
              <a:t>      ZORBALIĞIN YOL AÇTIĞI SORUNLAR</a:t>
            </a:r>
            <a:br>
              <a:rPr lang="tr-TR" dirty="0"/>
            </a:br>
            <a:r>
              <a:rPr lang="tr-TR" dirty="0"/>
              <a:t>  </a:t>
            </a:r>
            <a:r>
              <a:rPr lang="tr-TR" sz="2800" dirty="0"/>
              <a:t>Akran zorbalığına maruz kalan bireylerde şu belirtiler ortaya çıkabilmektedir:</a:t>
            </a:r>
            <a:br>
              <a:rPr lang="tr-TR" dirty="0"/>
            </a:br>
            <a:endParaRPr lang="tr-TR" dirty="0"/>
          </a:p>
          <a:p>
            <a:pPr fontAlgn="base">
              <a:buNone/>
            </a:pPr>
            <a:r>
              <a:rPr lang="tr-TR" dirty="0"/>
              <a:t>    * </a:t>
            </a:r>
            <a:br>
              <a:rPr lang="tr-TR" dirty="0"/>
            </a:br>
            <a:br>
              <a:rPr lang="tr-TR" dirty="0"/>
            </a:br>
            <a:endParaRPr lang="tr-TR" dirty="0"/>
          </a:p>
          <a:p>
            <a:pPr>
              <a:buNone/>
            </a:pPr>
            <a:br>
              <a:rPr lang="tr-TR" dirty="0"/>
            </a:br>
            <a:endParaRPr lang="tr-TR" dirty="0"/>
          </a:p>
        </p:txBody>
      </p:sp>
      <p:sp>
        <p:nvSpPr>
          <p:cNvPr id="5122" name="AutoShape 2" descr="Ã¶zgÃ¼ven eksikliÄi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4" name="AutoShape 4" descr="Ã¶zgÃ¼ven eksikliÄi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5126" name="Picture 6" descr="Ã¶zgÃ¼ven eksikliÄi ile ilgili gÃ¶rsel sonucu"/>
          <p:cNvPicPr>
            <a:picLocks noChangeAspect="1" noChangeArrowheads="1"/>
          </p:cNvPicPr>
          <p:nvPr/>
        </p:nvPicPr>
        <p:blipFill>
          <a:blip r:embed="rId2" cstate="print"/>
          <a:srcRect/>
          <a:stretch>
            <a:fillRect/>
          </a:stretch>
        </p:blipFill>
        <p:spPr bwMode="auto">
          <a:xfrm>
            <a:off x="0" y="4653136"/>
            <a:ext cx="9144000" cy="2204864"/>
          </a:xfrm>
          <a:prstGeom prst="rect">
            <a:avLst/>
          </a:prstGeom>
          <a:noFill/>
        </p:spPr>
      </p:pic>
      <p:sp>
        <p:nvSpPr>
          <p:cNvPr id="6" name="5 Dikdörtgen"/>
          <p:cNvSpPr/>
          <p:nvPr/>
        </p:nvSpPr>
        <p:spPr>
          <a:xfrm>
            <a:off x="1259632" y="2420888"/>
            <a:ext cx="6048672" cy="4320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dirty="0"/>
              <a:t>Düşük ya da zayıf benlik algısı</a:t>
            </a:r>
          </a:p>
        </p:txBody>
      </p:sp>
      <p:sp>
        <p:nvSpPr>
          <p:cNvPr id="7" name="6 Dikdörtgen"/>
          <p:cNvSpPr/>
          <p:nvPr/>
        </p:nvSpPr>
        <p:spPr>
          <a:xfrm>
            <a:off x="1259632" y="2996952"/>
            <a:ext cx="6048672" cy="36004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dirty="0"/>
              <a:t>Kendine güvensizlik</a:t>
            </a:r>
          </a:p>
        </p:txBody>
      </p:sp>
      <p:sp>
        <p:nvSpPr>
          <p:cNvPr id="8" name="7 Dikdörtgen"/>
          <p:cNvSpPr/>
          <p:nvPr/>
        </p:nvSpPr>
        <p:spPr>
          <a:xfrm>
            <a:off x="1259632" y="3501008"/>
            <a:ext cx="6048672" cy="3600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a:t>İnsanlara güvenme ve onları sevme </a:t>
            </a:r>
          </a:p>
        </p:txBody>
      </p:sp>
      <p:sp>
        <p:nvSpPr>
          <p:cNvPr id="9" name="8 Dikdörtgen"/>
          <p:cNvSpPr/>
          <p:nvPr/>
        </p:nvSpPr>
        <p:spPr>
          <a:xfrm>
            <a:off x="1259632" y="4077072"/>
            <a:ext cx="6048672" cy="3600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dirty="0"/>
              <a:t>Becerisinden yoksunluk</a:t>
            </a:r>
          </a:p>
        </p:txBody>
      </p:sp>
      <p:pic>
        <p:nvPicPr>
          <p:cNvPr id="10"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512169" cy="170080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643192" cy="1143000"/>
          </a:xfrm>
        </p:spPr>
        <p:txBody>
          <a:bodyPr>
            <a:normAutofit fontScale="90000"/>
          </a:bodyPr>
          <a:lstStyle/>
          <a:p>
            <a:r>
              <a:rPr lang="tr-TR" b="1" dirty="0">
                <a:solidFill>
                  <a:srgbClr val="FF0000"/>
                </a:solidFill>
              </a:rPr>
              <a:t>ZORBALIĞIN YOL AÇTIĞI SORUNLAR</a:t>
            </a:r>
            <a:endParaRPr lang="tr-TR" dirty="0"/>
          </a:p>
        </p:txBody>
      </p:sp>
      <p:sp>
        <p:nvSpPr>
          <p:cNvPr id="4" name="3 Beşgen"/>
          <p:cNvSpPr/>
          <p:nvPr/>
        </p:nvSpPr>
        <p:spPr>
          <a:xfrm>
            <a:off x="1043608" y="1628800"/>
            <a:ext cx="6336704" cy="64807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2800" dirty="0" err="1"/>
              <a:t>Pasifize</a:t>
            </a:r>
            <a:r>
              <a:rPr lang="tr-TR" sz="2800" dirty="0"/>
              <a:t> olma ve içe kapanma</a:t>
            </a:r>
          </a:p>
        </p:txBody>
      </p:sp>
      <p:sp>
        <p:nvSpPr>
          <p:cNvPr id="6" name="5 Beşgen"/>
          <p:cNvSpPr/>
          <p:nvPr/>
        </p:nvSpPr>
        <p:spPr>
          <a:xfrm>
            <a:off x="1043608" y="3212976"/>
            <a:ext cx="6336704" cy="648072"/>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2800" dirty="0"/>
              <a:t> Öfke ve intikam duygularıyla yaşama</a:t>
            </a:r>
            <a:br>
              <a:rPr lang="tr-TR" dirty="0"/>
            </a:br>
            <a:endParaRPr lang="tr-TR" dirty="0"/>
          </a:p>
        </p:txBody>
      </p:sp>
      <p:sp>
        <p:nvSpPr>
          <p:cNvPr id="7" name="6 Beşgen"/>
          <p:cNvSpPr/>
          <p:nvPr/>
        </p:nvSpPr>
        <p:spPr>
          <a:xfrm>
            <a:off x="1043608" y="2420888"/>
            <a:ext cx="6264696" cy="648072"/>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2800" dirty="0"/>
              <a:t>Şiddete alışma ve uygulayıcı olma</a:t>
            </a:r>
          </a:p>
        </p:txBody>
      </p:sp>
      <p:pic>
        <p:nvPicPr>
          <p:cNvPr id="27650" name="Picture 2" descr="ÃFKE ile ilgili gÃ¶rsel sonucu"/>
          <p:cNvPicPr>
            <a:picLocks noChangeAspect="1" noChangeArrowheads="1"/>
          </p:cNvPicPr>
          <p:nvPr/>
        </p:nvPicPr>
        <p:blipFill>
          <a:blip r:embed="rId2" cstate="print"/>
          <a:srcRect/>
          <a:stretch>
            <a:fillRect/>
          </a:stretch>
        </p:blipFill>
        <p:spPr bwMode="auto">
          <a:xfrm>
            <a:off x="755576" y="4077072"/>
            <a:ext cx="7272808" cy="2376264"/>
          </a:xfrm>
          <a:prstGeom prst="rect">
            <a:avLst/>
          </a:prstGeom>
          <a:noFill/>
        </p:spPr>
      </p:pic>
      <p:pic>
        <p:nvPicPr>
          <p:cNvPr id="9"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07503"/>
            <a:ext cx="1835696" cy="130527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274638"/>
            <a:ext cx="7427168" cy="1143000"/>
          </a:xfrm>
        </p:spPr>
        <p:txBody>
          <a:bodyPr>
            <a:normAutofit/>
          </a:bodyPr>
          <a:lstStyle/>
          <a:p>
            <a:r>
              <a:rPr lang="tr-TR" sz="3200" b="1" dirty="0"/>
              <a:t>ZORBALIĞIN YOL AÇTIĞI SORUNLAR</a:t>
            </a:r>
            <a:endParaRPr lang="tr-TR" sz="3200" dirty="0"/>
          </a:p>
        </p:txBody>
      </p:sp>
      <p:sp>
        <p:nvSpPr>
          <p:cNvPr id="3" name="2 İçerik Yer Tutucusu"/>
          <p:cNvSpPr>
            <a:spLocks noGrp="1"/>
          </p:cNvSpPr>
          <p:nvPr>
            <p:ph idx="1"/>
          </p:nvPr>
        </p:nvSpPr>
        <p:spPr/>
        <p:txBody>
          <a:bodyPr>
            <a:normAutofit/>
          </a:bodyPr>
          <a:lstStyle/>
          <a:p>
            <a:r>
              <a:rPr lang="tr-TR" sz="2800" dirty="0">
                <a:solidFill>
                  <a:srgbClr val="FFC000"/>
                </a:solidFill>
              </a:rPr>
              <a:t>* Depresyon</a:t>
            </a:r>
            <a:br>
              <a:rPr lang="tr-TR" sz="2800" dirty="0">
                <a:solidFill>
                  <a:srgbClr val="FFC000"/>
                </a:solidFill>
              </a:rPr>
            </a:br>
            <a:r>
              <a:rPr lang="tr-TR" sz="2800" dirty="0">
                <a:solidFill>
                  <a:srgbClr val="92D050"/>
                </a:solidFill>
              </a:rPr>
              <a:t>* İntihara eğimlilik</a:t>
            </a:r>
            <a:br>
              <a:rPr lang="tr-TR" sz="2800" dirty="0">
                <a:solidFill>
                  <a:srgbClr val="FFC000"/>
                </a:solidFill>
              </a:rPr>
            </a:br>
            <a:r>
              <a:rPr lang="tr-TR" sz="2800" dirty="0">
                <a:solidFill>
                  <a:srgbClr val="FF0000"/>
                </a:solidFill>
              </a:rPr>
              <a:t>* Kaygı ve korku</a:t>
            </a:r>
            <a:br>
              <a:rPr lang="tr-TR" sz="2800" dirty="0">
                <a:solidFill>
                  <a:srgbClr val="FFC000"/>
                </a:solidFill>
              </a:rPr>
            </a:br>
            <a:r>
              <a:rPr lang="tr-TR" sz="2800" dirty="0">
                <a:solidFill>
                  <a:srgbClr val="00B0F0"/>
                </a:solidFill>
              </a:rPr>
              <a:t>*</a:t>
            </a:r>
            <a:r>
              <a:rPr lang="tr-TR" sz="2800" dirty="0">
                <a:solidFill>
                  <a:srgbClr val="FFC000"/>
                </a:solidFill>
              </a:rPr>
              <a:t> </a:t>
            </a:r>
            <a:r>
              <a:rPr lang="tr-TR" sz="2800" dirty="0">
                <a:solidFill>
                  <a:srgbClr val="00B0F0"/>
                </a:solidFill>
              </a:rPr>
              <a:t>Uyku ve yeme bozuklukları</a:t>
            </a:r>
            <a:br>
              <a:rPr lang="tr-TR" sz="2800" dirty="0">
                <a:solidFill>
                  <a:srgbClr val="FFC000"/>
                </a:solidFill>
              </a:rPr>
            </a:br>
            <a:r>
              <a:rPr lang="tr-TR" sz="2800" dirty="0">
                <a:solidFill>
                  <a:srgbClr val="7030A0"/>
                </a:solidFill>
              </a:rPr>
              <a:t>* Okulda başarısızlık</a:t>
            </a:r>
            <a:br>
              <a:rPr lang="tr-TR" sz="2800" dirty="0"/>
            </a:br>
            <a:r>
              <a:rPr lang="tr-TR" sz="2800" dirty="0">
                <a:solidFill>
                  <a:schemeClr val="accent5">
                    <a:lumMod val="75000"/>
                  </a:schemeClr>
                </a:solidFill>
              </a:rPr>
              <a:t>* Madde bağımlılığı</a:t>
            </a:r>
            <a:br>
              <a:rPr lang="tr-TR" sz="2800" dirty="0"/>
            </a:br>
            <a:r>
              <a:rPr lang="tr-TR" sz="2800" dirty="0">
                <a:solidFill>
                  <a:schemeClr val="accent6">
                    <a:lumMod val="75000"/>
                  </a:schemeClr>
                </a:solidFill>
              </a:rPr>
              <a:t>* Evden ya da okuldan kaçma</a:t>
            </a:r>
            <a:br>
              <a:rPr lang="tr-TR" sz="2800" dirty="0"/>
            </a:br>
            <a:r>
              <a:rPr lang="tr-TR" sz="2800" dirty="0">
                <a:solidFill>
                  <a:schemeClr val="accent2">
                    <a:lumMod val="75000"/>
                  </a:schemeClr>
                </a:solidFill>
              </a:rPr>
              <a:t>* Kendini değersiz görme</a:t>
            </a:r>
            <a:br>
              <a:rPr lang="tr-TR" sz="2800" dirty="0"/>
            </a:br>
            <a:r>
              <a:rPr lang="tr-TR" sz="2800" dirty="0">
                <a:solidFill>
                  <a:srgbClr val="0070C0"/>
                </a:solidFill>
              </a:rPr>
              <a:t>* Fiziksel ve duygusal gelişimde gecikme (</a:t>
            </a:r>
            <a:r>
              <a:rPr lang="tr-TR" sz="2800" dirty="0" err="1">
                <a:solidFill>
                  <a:srgbClr val="0070C0"/>
                </a:solidFill>
              </a:rPr>
              <a:t>Emiroğlu</a:t>
            </a:r>
            <a:r>
              <a:rPr lang="tr-TR" sz="2800" dirty="0">
                <a:solidFill>
                  <a:srgbClr val="0070C0"/>
                </a:solidFill>
              </a:rPr>
              <a:t> Ö., 2013)</a:t>
            </a:r>
          </a:p>
        </p:txBody>
      </p:sp>
      <p:pic>
        <p:nvPicPr>
          <p:cNvPr id="2052" name="Picture 4" descr="OKULDAN KAÃMA ile ilgili gÃ¶rsel sonucu"/>
          <p:cNvPicPr>
            <a:picLocks noChangeAspect="1" noChangeArrowheads="1"/>
          </p:cNvPicPr>
          <p:nvPr/>
        </p:nvPicPr>
        <p:blipFill>
          <a:blip r:embed="rId2" cstate="print"/>
          <a:srcRect/>
          <a:stretch>
            <a:fillRect/>
          </a:stretch>
        </p:blipFill>
        <p:spPr bwMode="auto">
          <a:xfrm>
            <a:off x="5220072" y="1412776"/>
            <a:ext cx="3168352" cy="1872208"/>
          </a:xfrm>
          <a:prstGeom prst="rect">
            <a:avLst/>
          </a:prstGeom>
          <a:noFill/>
        </p:spPr>
      </p:pic>
      <p:pic>
        <p:nvPicPr>
          <p:cNvPr id="2054" name="Picture 6" descr="Ä°lgili resim"/>
          <p:cNvPicPr>
            <a:picLocks noChangeAspect="1" noChangeArrowheads="1"/>
          </p:cNvPicPr>
          <p:nvPr/>
        </p:nvPicPr>
        <p:blipFill>
          <a:blip r:embed="rId3" cstate="print"/>
          <a:srcRect/>
          <a:stretch>
            <a:fillRect/>
          </a:stretch>
        </p:blipFill>
        <p:spPr bwMode="auto">
          <a:xfrm>
            <a:off x="5868144" y="5445224"/>
            <a:ext cx="2448272" cy="1412776"/>
          </a:xfrm>
          <a:prstGeom prst="rect">
            <a:avLst/>
          </a:prstGeom>
          <a:noFill/>
        </p:spPr>
      </p:pic>
      <p:pic>
        <p:nvPicPr>
          <p:cNvPr id="8" name="Resi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907704" cy="137728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t>
            </a:r>
            <a:r>
              <a:rPr lang="tr-TR" dirty="0">
                <a:solidFill>
                  <a:srgbClr val="FF0000"/>
                </a:solidFill>
              </a:rPr>
              <a:t>SEYİRCİ(LER)</a:t>
            </a:r>
            <a:br>
              <a:rPr lang="tr-TR" dirty="0"/>
            </a:br>
            <a:endParaRPr lang="tr-TR" dirty="0"/>
          </a:p>
        </p:txBody>
      </p:sp>
      <p:sp>
        <p:nvSpPr>
          <p:cNvPr id="4" name="3 Yuvarlatılmış Dikdörtgen"/>
          <p:cNvSpPr/>
          <p:nvPr/>
        </p:nvSpPr>
        <p:spPr>
          <a:xfrm>
            <a:off x="395536" y="1916832"/>
            <a:ext cx="3672408" cy="187220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2400" dirty="0"/>
              <a:t>Bu kişiler  mağdura yardım edemedikleri için suçluluk duyarlar.</a:t>
            </a:r>
          </a:p>
        </p:txBody>
      </p:sp>
      <p:sp>
        <p:nvSpPr>
          <p:cNvPr id="5" name="4 Oval"/>
          <p:cNvSpPr/>
          <p:nvPr/>
        </p:nvSpPr>
        <p:spPr>
          <a:xfrm>
            <a:off x="4932040" y="1628800"/>
            <a:ext cx="3672408" cy="230425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buNone/>
            </a:pPr>
            <a:endParaRPr lang="tr-TR" dirty="0"/>
          </a:p>
          <a:p>
            <a:pPr>
              <a:buNone/>
            </a:pPr>
            <a:r>
              <a:rPr lang="tr-TR" sz="2400" dirty="0"/>
              <a:t>Arkadaşları arasında  ispiyoncu damgası yememek için sessiz kalırlar.</a:t>
            </a:r>
          </a:p>
        </p:txBody>
      </p:sp>
      <p:sp>
        <p:nvSpPr>
          <p:cNvPr id="6" name="5 Beşgen"/>
          <p:cNvSpPr/>
          <p:nvPr/>
        </p:nvSpPr>
        <p:spPr>
          <a:xfrm>
            <a:off x="2843808" y="4509120"/>
            <a:ext cx="4176464" cy="1584176"/>
          </a:xfrm>
          <a:prstGeom prst="homePlat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tr-TR" sz="2400" dirty="0"/>
              <a:t>Ayrıca mağdur olmaktan korkarlar</a:t>
            </a:r>
            <a:r>
              <a:rPr lang="tr-TR" dirty="0"/>
              <a:t>. </a:t>
            </a:r>
          </a:p>
        </p:txBody>
      </p:sp>
      <p:pic>
        <p:nvPicPr>
          <p:cNvPr id="7"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944217" cy="137728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br>
              <a:rPr lang="tr-TR" dirty="0"/>
            </a:br>
            <a:r>
              <a:rPr lang="tr-TR" dirty="0"/>
              <a:t>     </a:t>
            </a:r>
            <a:r>
              <a:rPr lang="tr-TR" sz="4000" dirty="0"/>
              <a:t>Zorbalıkla Nasıl Başa Çıkabilirim?</a:t>
            </a:r>
            <a:br>
              <a:rPr lang="tr-TR" sz="4000" dirty="0"/>
            </a:br>
            <a:endParaRPr lang="tr-TR" sz="4000" dirty="0"/>
          </a:p>
        </p:txBody>
      </p:sp>
      <p:sp>
        <p:nvSpPr>
          <p:cNvPr id="3" name="İçerik Yer Tutucusu 2"/>
          <p:cNvSpPr>
            <a:spLocks noGrp="1"/>
          </p:cNvSpPr>
          <p:nvPr>
            <p:ph idx="1"/>
          </p:nvPr>
        </p:nvSpPr>
        <p:spPr/>
        <p:txBody>
          <a:bodyPr>
            <a:normAutofit/>
          </a:bodyPr>
          <a:lstStyle/>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
        <p:nvSpPr>
          <p:cNvPr id="4" name="Dikdörtgen 3"/>
          <p:cNvSpPr/>
          <p:nvPr/>
        </p:nvSpPr>
        <p:spPr>
          <a:xfrm>
            <a:off x="827584" y="1916832"/>
            <a:ext cx="7488832" cy="64807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000" dirty="0"/>
          </a:p>
          <a:p>
            <a:pPr algn="ctr"/>
            <a:r>
              <a:rPr lang="tr-TR" sz="2000" dirty="0"/>
              <a:t>‘Bana böyle davranmanı istemiyorum ve durmalısın’ deyip ortamdan uzaklaş</a:t>
            </a:r>
          </a:p>
          <a:p>
            <a:pPr algn="ctr"/>
            <a:endParaRPr lang="tr-TR" dirty="0"/>
          </a:p>
        </p:txBody>
      </p:sp>
      <p:sp>
        <p:nvSpPr>
          <p:cNvPr id="5" name="Dikdörtgen 4"/>
          <p:cNvSpPr/>
          <p:nvPr/>
        </p:nvSpPr>
        <p:spPr>
          <a:xfrm>
            <a:off x="827584" y="3018656"/>
            <a:ext cx="7488832" cy="69837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solidFill>
                  <a:schemeClr val="tx1"/>
                </a:solidFill>
              </a:rPr>
              <a:t>Zorbaca  davranan kişiye davranışlarını onaylamadığını söyle</a:t>
            </a:r>
          </a:p>
        </p:txBody>
      </p:sp>
      <p:sp>
        <p:nvSpPr>
          <p:cNvPr id="6" name="Dikdörtgen 5"/>
          <p:cNvSpPr/>
          <p:nvPr/>
        </p:nvSpPr>
        <p:spPr>
          <a:xfrm>
            <a:off x="812506" y="4123928"/>
            <a:ext cx="7488832" cy="745232"/>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Sözel zorbalığa maruz kalıyorsan tepkide bulunmamak ya da  karşılık vermemek zorbaları hayal kırıklığına uğratabilir ve durdurabilir</a:t>
            </a:r>
          </a:p>
        </p:txBody>
      </p:sp>
      <p:sp>
        <p:nvSpPr>
          <p:cNvPr id="7" name="Dikdörtgen 6"/>
          <p:cNvSpPr/>
          <p:nvPr/>
        </p:nvSpPr>
        <p:spPr>
          <a:xfrm>
            <a:off x="827584" y="5229200"/>
            <a:ext cx="7473754" cy="7920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solidFill>
                  <a:schemeClr val="tx1"/>
                </a:solidFill>
              </a:rPr>
              <a:t>Şiddete uğruyorsan karşı saldırıya geçmek yerine öğretmenini/aileni durumdan haberdar et</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116632"/>
            <a:ext cx="1259632"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2" y="-3027"/>
            <a:ext cx="1584178" cy="1518557"/>
          </a:xfrm>
          <a:prstGeom prst="rect">
            <a:avLst/>
          </a:prstGeom>
        </p:spPr>
      </p:pic>
    </p:spTree>
    <p:extLst>
      <p:ext uri="{BB962C8B-B14F-4D97-AF65-F5344CB8AC3E}">
        <p14:creationId xmlns:p14="http://schemas.microsoft.com/office/powerpoint/2010/main" val="2729154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971600" y="2132856"/>
            <a:ext cx="4320480" cy="3384376"/>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Yakın ilişki kurmak ve arkadaşlık, zorbaları yıldıran en önemli unsurdur. Arkadaşlık bağlarınızı güçlü tutmaya özen gösterin.</a:t>
            </a:r>
          </a:p>
        </p:txBody>
      </p:sp>
      <p:pic>
        <p:nvPicPr>
          <p:cNvPr id="8" name="İçerik Yer Tutucusu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80112" y="4149080"/>
            <a:ext cx="3168352" cy="2498578"/>
          </a:xfrm>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921557" cy="1556792"/>
          </a:xfrm>
          <a:prstGeom prst="rect">
            <a:avLst/>
          </a:prstGeom>
        </p:spPr>
      </p:pic>
    </p:spTree>
    <p:extLst>
      <p:ext uri="{BB962C8B-B14F-4D97-AF65-F5344CB8AC3E}">
        <p14:creationId xmlns:p14="http://schemas.microsoft.com/office/powerpoint/2010/main" val="424050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			</a:t>
            </a:r>
            <a:r>
              <a:rPr lang="tr-TR" sz="4000" dirty="0">
                <a:solidFill>
                  <a:srgbClr val="FF0000"/>
                </a:solidFill>
              </a:rPr>
              <a:t>UNUTMA!!!</a:t>
            </a:r>
          </a:p>
          <a:p>
            <a:pPr marL="0" indent="0">
              <a:buNone/>
            </a:pPr>
            <a:endParaRPr lang="tr-TR" dirty="0"/>
          </a:p>
        </p:txBody>
      </p:sp>
      <p:sp>
        <p:nvSpPr>
          <p:cNvPr id="4" name="Yuvarlatılmış Dikdörtgen 3"/>
          <p:cNvSpPr/>
          <p:nvPr/>
        </p:nvSpPr>
        <p:spPr>
          <a:xfrm>
            <a:off x="1403648" y="2564904"/>
            <a:ext cx="583264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chemeClr val="tx1"/>
                </a:solidFill>
              </a:rPr>
              <a:t>Sana yapılan zorbalığın bir şekilde sona ereceğini düşünebilirsin fakat bu zorbaca davranışlar giderek artabilir. Bu yüzden problemi çözmek için bir adım atmalısın ve girişken olmalısın.</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3861048"/>
            <a:ext cx="1737742" cy="2295525"/>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2143125" cy="1772816"/>
          </a:xfrm>
          <a:prstGeom prst="rect">
            <a:avLst/>
          </a:prstGeom>
        </p:spPr>
      </p:pic>
    </p:spTree>
    <p:extLst>
      <p:ext uri="{BB962C8B-B14F-4D97-AF65-F5344CB8AC3E}">
        <p14:creationId xmlns:p14="http://schemas.microsoft.com/office/powerpoint/2010/main" val="1939812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Zorbalığa Şahit Olursanız?</a:t>
            </a:r>
          </a:p>
        </p:txBody>
      </p:sp>
      <p:pic>
        <p:nvPicPr>
          <p:cNvPr id="7" name="İçerik Yer Tutucusu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196" y="-4192"/>
            <a:ext cx="1898508" cy="1993031"/>
          </a:xfrm>
        </p:spPr>
      </p:pic>
      <p:sp>
        <p:nvSpPr>
          <p:cNvPr id="4" name="Oval 3"/>
          <p:cNvSpPr/>
          <p:nvPr/>
        </p:nvSpPr>
        <p:spPr>
          <a:xfrm>
            <a:off x="611560" y="1988840"/>
            <a:ext cx="2808312" cy="208823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Zorbalığa maruz kalan arkadaşınızın yanında olun ve onu yalnız bırakmayın</a:t>
            </a:r>
          </a:p>
        </p:txBody>
      </p:sp>
      <p:sp>
        <p:nvSpPr>
          <p:cNvPr id="5" name="Oval 4"/>
          <p:cNvSpPr/>
          <p:nvPr/>
        </p:nvSpPr>
        <p:spPr>
          <a:xfrm>
            <a:off x="5630416" y="1988840"/>
            <a:ext cx="2758008" cy="20882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Sizin başa çıkamayacağınız bir zorbalıksa bir yetişkini çağırın ve durumu anlatın</a:t>
            </a:r>
          </a:p>
        </p:txBody>
      </p:sp>
      <p:sp>
        <p:nvSpPr>
          <p:cNvPr id="6" name="Oval 5"/>
          <p:cNvSpPr/>
          <p:nvPr/>
        </p:nvSpPr>
        <p:spPr>
          <a:xfrm>
            <a:off x="3131840" y="3789040"/>
            <a:ext cx="2832585" cy="223224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Zorbalık yapan kişiyi o sırada desteklemeyin ve davranışının yanlış olduğunu söyleyin </a:t>
            </a:r>
          </a:p>
        </p:txBody>
      </p:sp>
    </p:spTree>
    <p:extLst>
      <p:ext uri="{BB962C8B-B14F-4D97-AF65-F5344CB8AC3E}">
        <p14:creationId xmlns:p14="http://schemas.microsoft.com/office/powerpoint/2010/main" val="8340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052736"/>
            <a:ext cx="4464496" cy="5328592"/>
          </a:xfrm>
        </p:spPr>
        <p:txBody>
          <a:bodyPr>
            <a:noAutofit/>
          </a:bodyPr>
          <a:lstStyle/>
          <a:p>
            <a:pPr marL="0" indent="0">
              <a:lnSpc>
                <a:spcPct val="150000"/>
              </a:lnSpc>
              <a:buNone/>
            </a:pPr>
            <a:r>
              <a:rPr lang="tr-TR" sz="1800" b="1" dirty="0">
                <a:latin typeface="Comic Sans MS" pitchFamily="66" charset="0"/>
              </a:rPr>
              <a:t>      </a:t>
            </a:r>
            <a:r>
              <a:rPr lang="tr-TR" sz="1800" b="1" dirty="0">
                <a:solidFill>
                  <a:srgbClr val="FF0000"/>
                </a:solidFill>
                <a:latin typeface="Comic Sans MS" pitchFamily="66" charset="0"/>
              </a:rPr>
              <a:t>“Akran Zorbalığı” </a:t>
            </a:r>
            <a:r>
              <a:rPr lang="tr-TR" sz="1800" dirty="0"/>
              <a:t> </a:t>
            </a:r>
            <a:r>
              <a:rPr lang="tr-TR" sz="1800" b="1" dirty="0">
                <a:latin typeface="Comic Sans MS" pitchFamily="66" charset="0"/>
              </a:rPr>
              <a:t>bir çocuğun başka bir çocuğa fiziksel, sözel, cinsel ya da teknolojik olarak zarar verecek davranışlar göstermesidir. Aynı çocuklar arasında tekrarlı olarak yapılan fiziksel, sözel ve psikolojik saldırganlıktır.</a:t>
            </a:r>
          </a:p>
          <a:p>
            <a:pPr marL="0" indent="0">
              <a:lnSpc>
                <a:spcPct val="150000"/>
              </a:lnSpc>
              <a:buNone/>
            </a:pPr>
            <a:r>
              <a:rPr lang="tr-TR" sz="1800" b="1" dirty="0">
                <a:latin typeface="Comic Sans MS" pitchFamily="66" charset="0"/>
              </a:rPr>
              <a:t>      Genellikle, yaşça büyük olan ya da fiziksel olarak güç olan çocuğun yaşça küçük olan ya da güçsüz olan çocuğa karşı çeşitli türlerde ezici, aşağılayıcı ya da küçük düşürücü davranışlar sergilediği görülmektedir. </a:t>
            </a:r>
            <a:br>
              <a:rPr lang="tr-TR" sz="1800" b="1" dirty="0">
                <a:latin typeface="Comic Sans MS" pitchFamily="66" charset="0"/>
              </a:rPr>
            </a:br>
            <a:endParaRPr lang="tr-TR" sz="1800" b="1" dirty="0">
              <a:latin typeface="Comic Sans MS" pitchFamily="66"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2080" y="1052736"/>
            <a:ext cx="3168352" cy="4320480"/>
          </a:xfrm>
          <a:prstGeom prst="rect">
            <a:avLst/>
          </a:prstGeom>
        </p:spPr>
      </p:pic>
      <p:pic>
        <p:nvPicPr>
          <p:cNvPr id="5"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3" y="107503"/>
            <a:ext cx="1584177" cy="1233265"/>
          </a:xfrm>
          <a:prstGeom prst="rect">
            <a:avLst/>
          </a:prstGeom>
        </p:spPr>
      </p:pic>
    </p:spTree>
    <p:extLst>
      <p:ext uri="{BB962C8B-B14F-4D97-AF65-F5344CB8AC3E}">
        <p14:creationId xmlns:p14="http://schemas.microsoft.com/office/powerpoint/2010/main" val="552337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çerik Yer Tutucusu 9"/>
          <p:cNvPicPr>
            <a:picLocks noGrp="1" noChangeAspect="1"/>
          </p:cNvPicPr>
          <p:nvPr>
            <p:ph idx="1"/>
          </p:nvPr>
        </p:nvPicPr>
        <p:blipFill>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6804248" y="4365104"/>
            <a:ext cx="2069232" cy="2232248"/>
          </a:xfrm>
          <a:prstGeom prst="rect">
            <a:avLst/>
          </a:prstGeom>
          <a:ln>
            <a:noFill/>
          </a:ln>
          <a:effectLst>
            <a:softEdge rad="112500"/>
          </a:effectLst>
        </p:spPr>
      </p:pic>
      <p:sp>
        <p:nvSpPr>
          <p:cNvPr id="6" name="Bulut 5"/>
          <p:cNvSpPr/>
          <p:nvPr/>
        </p:nvSpPr>
        <p:spPr>
          <a:xfrm>
            <a:off x="539552" y="1628800"/>
            <a:ext cx="6408712" cy="4464496"/>
          </a:xfrm>
          <a:prstGeom prst="cloud">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000" dirty="0">
              <a:solidFill>
                <a:schemeClr val="tx1"/>
              </a:solidFill>
            </a:endParaRPr>
          </a:p>
          <a:p>
            <a:pPr algn="ctr"/>
            <a:r>
              <a:rPr lang="tr-TR" sz="2000" dirty="0">
                <a:solidFill>
                  <a:schemeClr val="tx1"/>
                </a:solidFill>
              </a:rPr>
              <a:t>Pek çok kişi öfkesini kontrol edemediği için ve empati duygusu zayıf olduğu için zorbaca davranışlar gösterebilir. Bu onun kötü bir insan olduğu anlamına gelmez. Zorbalık yapan arkadaşlarınızın da yardıma ihtiyacı olduğunu unutmayın. Karşılaştığınız zorbalığı bir yetişkine anlatmak ispiyonculuk değil, hem zorbalık yapana hem kendinize yardımcı olan bir eylemdir!</a:t>
            </a:r>
          </a:p>
        </p:txBody>
      </p:sp>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256" y="1670518"/>
            <a:ext cx="2095535" cy="2160240"/>
          </a:xfrm>
          <a:prstGeom prst="rect">
            <a:avLst/>
          </a:prstGeom>
          <a:ln>
            <a:noFill/>
          </a:ln>
          <a:effectLst>
            <a:softEdge rad="112500"/>
          </a:effectLst>
        </p:spPr>
      </p:pic>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3" y="107503"/>
            <a:ext cx="1944217" cy="1944217"/>
          </a:xfrm>
          <a:prstGeom prst="rect">
            <a:avLst/>
          </a:prstGeom>
        </p:spPr>
      </p:pic>
    </p:spTree>
    <p:extLst>
      <p:ext uri="{BB962C8B-B14F-4D97-AF65-F5344CB8AC3E}">
        <p14:creationId xmlns:p14="http://schemas.microsoft.com/office/powerpoint/2010/main" val="49315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643182"/>
            <a:ext cx="8229600" cy="1143000"/>
          </a:xfrm>
        </p:spPr>
        <p:txBody>
          <a:bodyPr/>
          <a:lstStyle/>
          <a:p>
            <a:r>
              <a:rPr lang="tr-TR" i="1" dirty="0"/>
              <a:t>Şimdi etkinlik zamanı</a:t>
            </a:r>
          </a:p>
        </p:txBody>
      </p:sp>
      <p:pic>
        <p:nvPicPr>
          <p:cNvPr id="4"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944217" cy="1944217"/>
          </a:xfrm>
          <a:prstGeom prst="rect">
            <a:avLst/>
          </a:prstGeom>
        </p:spPr>
      </p:pic>
      <p:sp>
        <p:nvSpPr>
          <p:cNvPr id="6" name="5 Metin kutusu"/>
          <p:cNvSpPr txBox="1"/>
          <p:nvPr/>
        </p:nvSpPr>
        <p:spPr>
          <a:xfrm>
            <a:off x="1643042" y="4000504"/>
            <a:ext cx="5286412" cy="584775"/>
          </a:xfrm>
          <a:prstGeom prst="rect">
            <a:avLst/>
          </a:prstGeom>
          <a:noFill/>
        </p:spPr>
        <p:txBody>
          <a:bodyPr wrap="square" rtlCol="0">
            <a:spAutoFit/>
          </a:bodyPr>
          <a:lstStyle/>
          <a:p>
            <a:r>
              <a:rPr lang="tr-TR" sz="3200" i="1" dirty="0">
                <a:solidFill>
                  <a:prstClr val="black"/>
                </a:solidFill>
                <a:latin typeface="Aharoni" pitchFamily="2" charset="-79"/>
                <a:cs typeface="Aharoni" pitchFamily="2" charset="-79"/>
              </a:rPr>
              <a:t>Tuh- </a:t>
            </a:r>
            <a:r>
              <a:rPr lang="tr-TR" sz="3200" i="1" dirty="0" err="1">
                <a:solidFill>
                  <a:prstClr val="black"/>
                </a:solidFill>
                <a:latin typeface="Aharoni" pitchFamily="2" charset="-79"/>
                <a:cs typeface="Aharoni" pitchFamily="2" charset="-79"/>
              </a:rPr>
              <a:t>Tibi</a:t>
            </a:r>
            <a:r>
              <a:rPr lang="tr-TR" sz="3200" i="1" dirty="0">
                <a:solidFill>
                  <a:prstClr val="black"/>
                </a:solidFill>
                <a:latin typeface="Aharoni" pitchFamily="2" charset="-79"/>
                <a:cs typeface="Aharoni" pitchFamily="2" charset="-79"/>
              </a:rPr>
              <a:t>-</a:t>
            </a:r>
            <a:r>
              <a:rPr lang="tr-TR" sz="3200" i="1" dirty="0" err="1">
                <a:solidFill>
                  <a:prstClr val="black"/>
                </a:solidFill>
                <a:latin typeface="Aharoni" pitchFamily="2" charset="-79"/>
                <a:cs typeface="Aharoni" pitchFamily="2" charset="-79"/>
              </a:rPr>
              <a:t>Duh</a:t>
            </a:r>
            <a:endParaRPr lang="tr-TR" i="1" dirty="0">
              <a:latin typeface="Aharoni" pitchFamily="2" charset="-79"/>
              <a:cs typeface="Aharoni" pitchFamily="2" charset="-79"/>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642910" y="1928802"/>
            <a:ext cx="8229600" cy="4525963"/>
          </a:xfrm>
        </p:spPr>
        <p:txBody>
          <a:bodyPr>
            <a:normAutofit lnSpcReduction="10000"/>
          </a:bodyPr>
          <a:lstStyle/>
          <a:p>
            <a:r>
              <a:rPr lang="tr-TR" dirty="0"/>
              <a:t>Şimdi size bir sır vereceğim. Ama bu sırı sadece siz bileceksiniz. Size bir sihirli kelime öğreteceğim. Bu kelime mutsuzluğa, üzgünlüğe ve küskünlüğe iyi gelen bir kelimedir. Hazır mısınız? Öğrenmek istiyor musunuz? O zaman hazır olun. Sihirli kelimeyi söylüyorum. Sihirli kelimemiz; ”Tuh- </a:t>
            </a:r>
            <a:r>
              <a:rPr lang="tr-TR" dirty="0" err="1"/>
              <a:t>Tibi</a:t>
            </a:r>
            <a:r>
              <a:rPr lang="tr-TR" dirty="0"/>
              <a:t>-</a:t>
            </a:r>
            <a:r>
              <a:rPr lang="tr-TR" dirty="0" err="1"/>
              <a:t>Duh</a:t>
            </a:r>
            <a:r>
              <a:rPr lang="tr-TR" dirty="0"/>
              <a:t>”. Şimdi benimle tekrarlayın “Tuh”, “</a:t>
            </a:r>
            <a:r>
              <a:rPr lang="tr-TR" dirty="0" err="1"/>
              <a:t>Tibi</a:t>
            </a:r>
            <a:r>
              <a:rPr lang="tr-TR" dirty="0"/>
              <a:t>”, “</a:t>
            </a:r>
            <a:r>
              <a:rPr lang="tr-TR" dirty="0" err="1"/>
              <a:t>Duh</a:t>
            </a:r>
            <a:r>
              <a:rPr lang="tr-TR" dirty="0"/>
              <a:t>”. Şimdi sihirli </a:t>
            </a:r>
            <a:r>
              <a:rPr lang="tr-TR" dirty="0" err="1"/>
              <a:t>kelimlerin</a:t>
            </a:r>
            <a:r>
              <a:rPr lang="tr-TR" dirty="0"/>
              <a:t> gerçekten işe yaraması için şunları yapmanız gerekecek.</a:t>
            </a:r>
          </a:p>
        </p:txBody>
      </p:sp>
      <p:pic>
        <p:nvPicPr>
          <p:cNvPr id="4"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3" y="107503"/>
            <a:ext cx="1944217" cy="1944217"/>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1785926"/>
            <a:ext cx="8229600" cy="4643470"/>
          </a:xfrm>
        </p:spPr>
        <p:txBody>
          <a:bodyPr>
            <a:normAutofit fontScale="90000"/>
          </a:bodyPr>
          <a:lstStyle/>
          <a:p>
            <a:r>
              <a:rPr lang="tr-TR" sz="3200" dirty="0"/>
              <a:t>Kollarınız arkada birleştirin ve odada rastgele yürümeye başlayın. Sonra bir arkadaşınızın karşısında durun ve onun gözlerine bakarak, kızgın bir şekilde sihirli kelimeyi söyleyin. Daha sonra tekrar dolaşın ve bir başka arkadaşınıza söyleyin. İstediğiniz kadar arkadaşınıza sihirli kelimeyi söyleyebilirsiniz. Yalnız, sihirli kelime anacak çok kızgın bir şekilde söylendiğinde etkili olacaktır.” (</a:t>
            </a:r>
            <a:r>
              <a:rPr lang="tr-TR" sz="3200" dirty="0" err="1"/>
              <a:t>Fopel</a:t>
            </a:r>
            <a:r>
              <a:rPr lang="tr-TR" sz="3200" dirty="0"/>
              <a:t>, 1998, </a:t>
            </a:r>
            <a:r>
              <a:rPr lang="tr-TR" sz="3200" dirty="0" err="1"/>
              <a:t>akt</a:t>
            </a:r>
            <a:r>
              <a:rPr lang="tr-TR" sz="3200" dirty="0"/>
              <a:t>: </a:t>
            </a:r>
            <a:r>
              <a:rPr lang="tr-TR" sz="3200" dirty="0" err="1"/>
              <a:t>Halmatov</a:t>
            </a:r>
            <a:r>
              <a:rPr lang="tr-TR" sz="3200" dirty="0"/>
              <a:t>).</a:t>
            </a:r>
            <a:br>
              <a:rPr lang="tr-TR" sz="3200" dirty="0"/>
            </a:br>
            <a:endParaRPr lang="tr-TR" sz="3200" i="1" dirty="0"/>
          </a:p>
        </p:txBody>
      </p:sp>
      <p:pic>
        <p:nvPicPr>
          <p:cNvPr id="4"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944217" cy="1944217"/>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643182"/>
            <a:ext cx="8229600" cy="1143000"/>
          </a:xfrm>
        </p:spPr>
        <p:txBody>
          <a:bodyPr/>
          <a:lstStyle/>
          <a:p>
            <a:endParaRPr lang="tr-TR" dirty="0"/>
          </a:p>
        </p:txBody>
      </p:sp>
      <p:sp>
        <p:nvSpPr>
          <p:cNvPr id="3" name="2 İçerik Yer Tutucusu"/>
          <p:cNvSpPr>
            <a:spLocks noGrp="1"/>
          </p:cNvSpPr>
          <p:nvPr>
            <p:ph idx="1"/>
          </p:nvPr>
        </p:nvSpPr>
        <p:spPr>
          <a:xfrm>
            <a:off x="500034" y="2332037"/>
            <a:ext cx="7929618" cy="2382847"/>
          </a:xfrm>
        </p:spPr>
        <p:txBody>
          <a:bodyPr/>
          <a:lstStyle/>
          <a:p>
            <a:r>
              <a:rPr lang="tr-TR" b="1" i="1" dirty="0"/>
              <a:t>Lakap Takma Oyunu</a:t>
            </a:r>
            <a:endParaRPr lang="tr-TR" dirty="0"/>
          </a:p>
          <a:p>
            <a:endParaRPr lang="tr-TR" dirty="0"/>
          </a:p>
        </p:txBody>
      </p:sp>
      <p:pic>
        <p:nvPicPr>
          <p:cNvPr id="4"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944217" cy="1944217"/>
          </a:xfrm>
          <a:prstGeom prst="rect">
            <a:avLst/>
          </a:prstGeom>
        </p:spPr>
      </p:pic>
      <p:sp>
        <p:nvSpPr>
          <p:cNvPr id="5" name="4 Metin kutusu"/>
          <p:cNvSpPr txBox="1"/>
          <p:nvPr/>
        </p:nvSpPr>
        <p:spPr>
          <a:xfrm>
            <a:off x="1643042" y="4714884"/>
            <a:ext cx="5286412" cy="369332"/>
          </a:xfrm>
          <a:prstGeom prst="rect">
            <a:avLst/>
          </a:prstGeom>
          <a:noFill/>
        </p:spPr>
        <p:txBody>
          <a:bodyPr wrap="square" rtlCol="0">
            <a:spAutoFit/>
          </a:bodyPr>
          <a:lstStyle/>
          <a:p>
            <a:r>
              <a:rPr lang="tr-TR" dirty="0"/>
              <a:t>Oyun için bir top veya </a:t>
            </a:r>
            <a:r>
              <a:rPr lang="tr-TR" dirty="0" err="1"/>
              <a:t>peluş</a:t>
            </a:r>
            <a:r>
              <a:rPr lang="tr-TR" dirty="0"/>
              <a:t> bir oyuncak gereklidir.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071678"/>
            <a:ext cx="8229600" cy="4054485"/>
          </a:xfrm>
        </p:spPr>
        <p:txBody>
          <a:bodyPr/>
          <a:lstStyle/>
          <a:p>
            <a:r>
              <a:rPr lang="tr-TR" dirty="0"/>
              <a:t>Oyunun kuralı çok basittir. Daire şeklinde oturacak ve birbirlerinize lakap takacaksınız. Ama lakap sadece belirli bir nesne grubundan olmak zorundadır. Lakap için sebzeler grubu, meyveler, mobilyalar veya geometrik şekiller grubu gibi sözlerden oluşacak.</a:t>
            </a:r>
          </a:p>
        </p:txBody>
      </p:sp>
      <p:pic>
        <p:nvPicPr>
          <p:cNvPr id="4"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944217" cy="1944217"/>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lnSpcReduction="20000"/>
          </a:bodyPr>
          <a:lstStyle/>
          <a:p>
            <a:r>
              <a:rPr lang="tr-TR" dirty="0"/>
              <a:t>“Çocuklar şimdi sizinle bir oyun oynayacağız. Oyunumuzun ismi “Lakap Takma” oyunu. Lakap takma oyununda birbirinizin kalbini kıracak kötü sözler yerine, daha eğlenceli şeyler ile sesleneceksiniz. Birbirinize topu atarken topu attığınız arkadaşınıza bir eşya ismi ile sesleneceksiniz. Anlaşıldı mı? Arkadaşınıza topu atmadan önce “Sen” dedikten sonra söylemek istediğiniz meyve veya sebzenin adını söyleyeceksiniz. Örneğin; “sen çalışkansın” veya “ sen çok güzelsin” gibi.</a:t>
            </a:r>
          </a:p>
        </p:txBody>
      </p:sp>
      <p:pic>
        <p:nvPicPr>
          <p:cNvPr id="4"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944217" cy="1500174"/>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Oyuna heyecan katmak için topu hızlı bir şekilde ama karşı tarafın canını acıtmayacak bir şekilde diğerine atabilirsiniz.</a:t>
            </a:r>
          </a:p>
          <a:p>
            <a:endParaRPr lang="tr-TR" dirty="0"/>
          </a:p>
          <a:p>
            <a:r>
              <a:rPr lang="tr-TR" dirty="0"/>
              <a:t>(</a:t>
            </a:r>
            <a:r>
              <a:rPr lang="tr-TR" dirty="0" err="1"/>
              <a:t>Knyajeva</a:t>
            </a:r>
            <a:r>
              <a:rPr lang="tr-TR" dirty="0"/>
              <a:t>, 1997, </a:t>
            </a:r>
            <a:r>
              <a:rPr lang="tr-TR" dirty="0" err="1"/>
              <a:t>akt</a:t>
            </a:r>
            <a:r>
              <a:rPr lang="tr-TR" dirty="0"/>
              <a:t>: </a:t>
            </a:r>
            <a:r>
              <a:rPr lang="tr-TR" dirty="0" err="1"/>
              <a:t>Halmatov</a:t>
            </a:r>
            <a:r>
              <a:rPr lang="tr-TR" dirty="0"/>
              <a:t>)</a:t>
            </a:r>
          </a:p>
          <a:p>
            <a:endParaRPr lang="tr-TR" dirty="0"/>
          </a:p>
        </p:txBody>
      </p:sp>
      <p:pic>
        <p:nvPicPr>
          <p:cNvPr id="4"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944217" cy="1500174"/>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Sevgili çocuklar;</a:t>
            </a:r>
          </a:p>
          <a:p>
            <a:pPr>
              <a:buNone/>
            </a:pPr>
            <a:r>
              <a:rPr lang="tr-TR" dirty="0"/>
              <a:t>Etkinliğe katıldığınız için teşekkürler… </a:t>
            </a:r>
            <a:r>
              <a:rPr lang="tr-TR" dirty="0">
                <a:sym typeface="Wingdings" pitchFamily="2" charset="2"/>
              </a:rPr>
              <a:t></a:t>
            </a:r>
            <a:endParaRPr lang="tr-TR" dirty="0"/>
          </a:p>
        </p:txBody>
      </p:sp>
      <p:pic>
        <p:nvPicPr>
          <p:cNvPr id="4"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944217" cy="150017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852936"/>
            <a:ext cx="8229600" cy="3312368"/>
          </a:xfrm>
        </p:spPr>
        <p:txBody>
          <a:bodyPr>
            <a:noAutofit/>
          </a:bodyPr>
          <a:lstStyle/>
          <a:p>
            <a:pPr marL="0" indent="0" fontAlgn="base">
              <a:lnSpc>
                <a:spcPct val="150000"/>
              </a:lnSpc>
              <a:buNone/>
            </a:pPr>
            <a:r>
              <a:rPr lang="tr-TR" sz="1600" dirty="0">
                <a:solidFill>
                  <a:srgbClr val="FF0000"/>
                </a:solidFill>
                <a:latin typeface="Comic Sans MS" pitchFamily="66" charset="0"/>
              </a:rPr>
              <a:t>	</a:t>
            </a:r>
            <a:br>
              <a:rPr lang="tr-TR" sz="1600" dirty="0">
                <a:latin typeface="Comic Sans MS" pitchFamily="66" charset="0"/>
              </a:rPr>
            </a:br>
            <a:endParaRPr lang="tr-TR" sz="1600" dirty="0">
              <a:latin typeface="Comic Sans MS" pitchFamily="66"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188640"/>
            <a:ext cx="7488832" cy="2376264"/>
          </a:xfrm>
          <a:prstGeom prst="rect">
            <a:avLst/>
          </a:prstGeom>
        </p:spPr>
      </p:pic>
      <p:pic>
        <p:nvPicPr>
          <p:cNvPr id="6"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03648" cy="1484784"/>
          </a:xfrm>
          <a:prstGeom prst="rect">
            <a:avLst/>
          </a:prstGeom>
        </p:spPr>
      </p:pic>
      <p:sp>
        <p:nvSpPr>
          <p:cNvPr id="7" name="6 Dikdörtgen"/>
          <p:cNvSpPr/>
          <p:nvPr/>
        </p:nvSpPr>
        <p:spPr>
          <a:xfrm>
            <a:off x="755576" y="2610683"/>
            <a:ext cx="6912768" cy="4247317"/>
          </a:xfrm>
          <a:prstGeom prst="rect">
            <a:avLst/>
          </a:prstGeom>
        </p:spPr>
        <p:txBody>
          <a:bodyPr wrap="square">
            <a:spAutoFit/>
          </a:bodyPr>
          <a:lstStyle/>
          <a:p>
            <a:pPr fontAlgn="base">
              <a:lnSpc>
                <a:spcPct val="150000"/>
              </a:lnSpc>
            </a:pPr>
            <a:r>
              <a:rPr lang="tr-TR" u="sng" dirty="0">
                <a:solidFill>
                  <a:srgbClr val="FF0000"/>
                </a:solidFill>
                <a:latin typeface="Comic Sans MS" pitchFamily="66" charset="0"/>
              </a:rPr>
              <a:t>Yani bir davranışın “ zorba davranış” olarak nitelendirilebilmesi için;</a:t>
            </a:r>
          </a:p>
          <a:p>
            <a:pPr fontAlgn="base">
              <a:lnSpc>
                <a:spcPct val="150000"/>
              </a:lnSpc>
              <a:buFont typeface="Wingdings" pitchFamily="2" charset="2"/>
              <a:buChar char="v"/>
            </a:pPr>
            <a:r>
              <a:rPr lang="tr-TR" dirty="0">
                <a:solidFill>
                  <a:srgbClr val="00B0F0"/>
                </a:solidFill>
                <a:latin typeface="Comic Sans MS" pitchFamily="66" charset="0"/>
              </a:rPr>
              <a:t>Herhangi bir tahrik olmaksızın, kasıtlı olarak zarar verme amacı güden saldırgan davranışlar olması,</a:t>
            </a:r>
          </a:p>
          <a:p>
            <a:pPr fontAlgn="base">
              <a:lnSpc>
                <a:spcPct val="150000"/>
              </a:lnSpc>
              <a:buFont typeface="Wingdings" pitchFamily="2" charset="2"/>
              <a:buChar char="v"/>
            </a:pPr>
            <a:r>
              <a:rPr lang="tr-TR" dirty="0">
                <a:solidFill>
                  <a:srgbClr val="00B0F0"/>
                </a:solidFill>
                <a:latin typeface="Comic Sans MS" pitchFamily="66" charset="0"/>
              </a:rPr>
              <a:t>Süreklilik özelliği taşıması, zorbanın bu tür eylemleri bir kez değil devamlı biçimde yapması,</a:t>
            </a:r>
          </a:p>
          <a:p>
            <a:pPr fontAlgn="base">
              <a:lnSpc>
                <a:spcPct val="150000"/>
              </a:lnSpc>
              <a:buFont typeface="Wingdings" pitchFamily="2" charset="2"/>
              <a:buChar char="v"/>
            </a:pPr>
            <a:r>
              <a:rPr lang="tr-TR" dirty="0">
                <a:solidFill>
                  <a:srgbClr val="00B0F0"/>
                </a:solidFill>
                <a:latin typeface="Comic Sans MS" pitchFamily="66" charset="0"/>
              </a:rPr>
              <a:t>Zorba ve kurban arasında güç dengesizliğinin olması </a:t>
            </a:r>
          </a:p>
          <a:p>
            <a:pPr fontAlgn="base">
              <a:lnSpc>
                <a:spcPct val="150000"/>
              </a:lnSpc>
              <a:buFont typeface="Wingdings" pitchFamily="2" charset="2"/>
              <a:buChar char="v"/>
            </a:pPr>
            <a:r>
              <a:rPr lang="tr-TR" dirty="0">
                <a:solidFill>
                  <a:srgbClr val="00B0F0"/>
                </a:solidFill>
                <a:latin typeface="Comic Sans MS" pitchFamily="66" charset="0"/>
              </a:rPr>
              <a:t>Zayıf ve Güçlü / Ezen ve Ezilen bir tarafın bulunması </a:t>
            </a:r>
          </a:p>
          <a:p>
            <a:pPr>
              <a:lnSpc>
                <a:spcPct val="150000"/>
              </a:lnSpc>
              <a:buFont typeface="Wingdings" pitchFamily="2" charset="2"/>
              <a:buChar char="v"/>
            </a:pPr>
            <a:r>
              <a:rPr lang="tr-TR" dirty="0">
                <a:solidFill>
                  <a:srgbClr val="00B0F0"/>
                </a:solidFill>
                <a:latin typeface="Comic Sans MS" pitchFamily="66" charset="0"/>
              </a:rPr>
              <a:t>Genellikle aynı kişinin zorbaca davranışlar göstermesi</a:t>
            </a:r>
          </a:p>
          <a:p>
            <a:pPr>
              <a:lnSpc>
                <a:spcPct val="150000"/>
              </a:lnSpc>
              <a:buFont typeface="Wingdings" pitchFamily="2" charset="2"/>
              <a:buChar char="v"/>
            </a:pPr>
            <a:r>
              <a:rPr lang="tr-TR" dirty="0">
                <a:solidFill>
                  <a:srgbClr val="00B0F0"/>
                </a:solidFill>
                <a:latin typeface="Comic Sans MS" pitchFamily="66" charset="0"/>
              </a:rPr>
              <a:t>Yineleyici ve sistematik davranışlardan oluşması gerekir.</a:t>
            </a:r>
            <a:endParaRPr lang="tr-TR" dirty="0">
              <a:solidFill>
                <a:srgbClr val="00B0F0"/>
              </a:solidFill>
            </a:endParaRPr>
          </a:p>
        </p:txBody>
      </p:sp>
    </p:spTree>
    <p:extLst>
      <p:ext uri="{BB962C8B-B14F-4D97-AF65-F5344CB8AC3E}">
        <p14:creationId xmlns:p14="http://schemas.microsoft.com/office/powerpoint/2010/main" val="561340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908720"/>
            <a:ext cx="8229600" cy="576064"/>
          </a:xfrm>
        </p:spPr>
        <p:txBody>
          <a:bodyPr>
            <a:normAutofit fontScale="90000"/>
          </a:bodyPr>
          <a:lstStyle/>
          <a:p>
            <a:r>
              <a:rPr lang="tr-TR" dirty="0">
                <a:solidFill>
                  <a:srgbClr val="7030A0"/>
                </a:solidFill>
                <a:latin typeface="Comic Sans MS" pitchFamily="66" charset="0"/>
              </a:rPr>
              <a:t>Zorbalık Türleri Nelerdir? </a:t>
            </a:r>
          </a:p>
        </p:txBody>
      </p:sp>
      <p:sp>
        <p:nvSpPr>
          <p:cNvPr id="3" name="İçerik Yer Tutucusu 2"/>
          <p:cNvSpPr>
            <a:spLocks noGrp="1"/>
          </p:cNvSpPr>
          <p:nvPr>
            <p:ph idx="1"/>
          </p:nvPr>
        </p:nvSpPr>
        <p:spPr/>
        <p:txBody>
          <a:bodyPr>
            <a:normAutofit/>
          </a:bodyPr>
          <a:lstStyle/>
          <a:p>
            <a:pPr marL="0" indent="0">
              <a:lnSpc>
                <a:spcPct val="200000"/>
              </a:lnSpc>
              <a:buNone/>
            </a:pPr>
            <a:r>
              <a:rPr lang="tr-TR" sz="1800" b="1" u="sng" dirty="0">
                <a:latin typeface="Comic Sans MS" pitchFamily="66" charset="0"/>
              </a:rPr>
              <a:t>Zorbalık temel olarak beş farklı çeşitten oluşmaktadır:</a:t>
            </a:r>
            <a:br>
              <a:rPr lang="tr-TR" sz="1800" b="1" u="sng" dirty="0">
                <a:latin typeface="Comic Sans MS" pitchFamily="66" charset="0"/>
              </a:rPr>
            </a:br>
            <a:r>
              <a:rPr lang="tr-TR" sz="1800" b="1" dirty="0">
                <a:solidFill>
                  <a:srgbClr val="00B050"/>
                </a:solidFill>
                <a:latin typeface="Comic Sans MS" pitchFamily="66" charset="0"/>
              </a:rPr>
              <a:t>1.Fiziksel Zorbalık</a:t>
            </a:r>
            <a:br>
              <a:rPr lang="tr-TR" sz="1800" b="1" dirty="0">
                <a:solidFill>
                  <a:srgbClr val="00B050"/>
                </a:solidFill>
                <a:latin typeface="Comic Sans MS" pitchFamily="66" charset="0"/>
              </a:rPr>
            </a:br>
            <a:r>
              <a:rPr lang="tr-TR" sz="1800" b="1" dirty="0">
                <a:solidFill>
                  <a:srgbClr val="00B0F0"/>
                </a:solidFill>
                <a:latin typeface="Comic Sans MS" pitchFamily="66" charset="0"/>
              </a:rPr>
              <a:t>2.Sözel Zorbalık</a:t>
            </a:r>
            <a:br>
              <a:rPr lang="tr-TR" sz="1800" b="1" dirty="0">
                <a:solidFill>
                  <a:srgbClr val="00B0F0"/>
                </a:solidFill>
                <a:latin typeface="Comic Sans MS" pitchFamily="66" charset="0"/>
              </a:rPr>
            </a:br>
            <a:r>
              <a:rPr lang="tr-TR" sz="1800" b="1" dirty="0">
                <a:solidFill>
                  <a:schemeClr val="accent6">
                    <a:lumMod val="75000"/>
                  </a:schemeClr>
                </a:solidFill>
                <a:latin typeface="Comic Sans MS" pitchFamily="66" charset="0"/>
              </a:rPr>
              <a:t>3.Psikolojik Zorbalık</a:t>
            </a:r>
          </a:p>
          <a:p>
            <a:pPr marL="0" indent="0">
              <a:lnSpc>
                <a:spcPct val="200000"/>
              </a:lnSpc>
              <a:buNone/>
            </a:pPr>
            <a:r>
              <a:rPr lang="tr-TR" sz="1800" b="1" dirty="0">
                <a:solidFill>
                  <a:srgbClr val="002060"/>
                </a:solidFill>
                <a:latin typeface="Comic Sans MS" pitchFamily="66" charset="0"/>
              </a:rPr>
              <a:t>4.Cinsel zorbalık</a:t>
            </a:r>
          </a:p>
          <a:p>
            <a:pPr marL="0" indent="0">
              <a:lnSpc>
                <a:spcPct val="200000"/>
              </a:lnSpc>
              <a:buNone/>
            </a:pPr>
            <a:r>
              <a:rPr lang="tr-TR" sz="1800" b="1" dirty="0">
                <a:solidFill>
                  <a:schemeClr val="accent5">
                    <a:lumMod val="75000"/>
                  </a:schemeClr>
                </a:solidFill>
                <a:latin typeface="Comic Sans MS" pitchFamily="66" charset="0"/>
              </a:rPr>
              <a:t>5.Siber zorbalık</a:t>
            </a:r>
          </a:p>
        </p:txBody>
      </p:sp>
      <p:pic>
        <p:nvPicPr>
          <p:cNvPr id="4"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3" y="107503"/>
            <a:ext cx="1512169" cy="1377281"/>
          </a:xfrm>
          <a:prstGeom prst="rect">
            <a:avLst/>
          </a:prstGeom>
        </p:spPr>
      </p:pic>
    </p:spTree>
    <p:extLst>
      <p:ext uri="{BB962C8B-B14F-4D97-AF65-F5344CB8AC3E}">
        <p14:creationId xmlns:p14="http://schemas.microsoft.com/office/powerpoint/2010/main" val="288579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1052736"/>
            <a:ext cx="3251200" cy="2415555"/>
          </a:xfr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1196752"/>
            <a:ext cx="2736304" cy="2232248"/>
          </a:xfrm>
          <a:prstGeom prst="rect">
            <a:avLst/>
          </a:prstGeom>
        </p:spPr>
      </p:pic>
      <p:sp>
        <p:nvSpPr>
          <p:cNvPr id="6" name="Metin kutusu 5"/>
          <p:cNvSpPr txBox="1"/>
          <p:nvPr/>
        </p:nvSpPr>
        <p:spPr>
          <a:xfrm>
            <a:off x="1115616" y="620688"/>
            <a:ext cx="3240360" cy="461665"/>
          </a:xfrm>
          <a:prstGeom prst="rect">
            <a:avLst/>
          </a:prstGeom>
          <a:noFill/>
        </p:spPr>
        <p:txBody>
          <a:bodyPr wrap="square" rtlCol="0">
            <a:spAutoFit/>
          </a:bodyPr>
          <a:lstStyle/>
          <a:p>
            <a:pPr algn="ctr"/>
            <a:r>
              <a:rPr lang="tr-TR" sz="2400" b="1" u="sng" dirty="0">
                <a:solidFill>
                  <a:srgbClr val="FF0000"/>
                </a:solidFill>
                <a:latin typeface="Comic Sans MS" pitchFamily="66" charset="0"/>
              </a:rPr>
              <a:t>Fiziksel Zorbalık</a:t>
            </a:r>
          </a:p>
        </p:txBody>
      </p:sp>
      <p:sp>
        <p:nvSpPr>
          <p:cNvPr id="7" name="Metin kutusu 6"/>
          <p:cNvSpPr txBox="1"/>
          <p:nvPr/>
        </p:nvSpPr>
        <p:spPr>
          <a:xfrm>
            <a:off x="5436096" y="620688"/>
            <a:ext cx="2736304" cy="461665"/>
          </a:xfrm>
          <a:prstGeom prst="rect">
            <a:avLst/>
          </a:prstGeom>
          <a:noFill/>
        </p:spPr>
        <p:txBody>
          <a:bodyPr wrap="square" rtlCol="0">
            <a:spAutoFit/>
          </a:bodyPr>
          <a:lstStyle/>
          <a:p>
            <a:pPr algn="ctr"/>
            <a:r>
              <a:rPr lang="tr-TR" sz="2400" b="1" u="sng" dirty="0">
                <a:solidFill>
                  <a:srgbClr val="FF0000"/>
                </a:solidFill>
                <a:latin typeface="Comic Sans MS" pitchFamily="66" charset="0"/>
              </a:rPr>
              <a:t>Sözel Zorbalık</a:t>
            </a:r>
          </a:p>
        </p:txBody>
      </p:sp>
      <p:sp>
        <p:nvSpPr>
          <p:cNvPr id="8" name="Metin kutusu 7"/>
          <p:cNvSpPr txBox="1"/>
          <p:nvPr/>
        </p:nvSpPr>
        <p:spPr>
          <a:xfrm>
            <a:off x="971600" y="3573016"/>
            <a:ext cx="3240360" cy="1200329"/>
          </a:xfrm>
          <a:prstGeom prst="rect">
            <a:avLst/>
          </a:prstGeom>
          <a:noFill/>
        </p:spPr>
        <p:txBody>
          <a:bodyPr wrap="square" rtlCol="0">
            <a:spAutoFit/>
          </a:bodyPr>
          <a:lstStyle/>
          <a:p>
            <a:pPr>
              <a:lnSpc>
                <a:spcPct val="150000"/>
              </a:lnSpc>
            </a:pPr>
            <a:br>
              <a:rPr lang="tr-TR" sz="1600" b="1" dirty="0">
                <a:solidFill>
                  <a:srgbClr val="00B050"/>
                </a:solidFill>
                <a:latin typeface="Comic Sans MS" pitchFamily="66" charset="0"/>
              </a:rPr>
            </a:br>
            <a:br>
              <a:rPr lang="tr-TR" sz="1600" b="1" dirty="0">
                <a:solidFill>
                  <a:srgbClr val="00B050"/>
                </a:solidFill>
                <a:latin typeface="Comic Sans MS" pitchFamily="66" charset="0"/>
              </a:rPr>
            </a:br>
            <a:endParaRPr lang="tr-TR" sz="1600" b="1" dirty="0">
              <a:solidFill>
                <a:srgbClr val="00B050"/>
              </a:solidFill>
              <a:latin typeface="Comic Sans MS" pitchFamily="66" charset="0"/>
            </a:endParaRPr>
          </a:p>
        </p:txBody>
      </p:sp>
      <p:sp>
        <p:nvSpPr>
          <p:cNvPr id="9" name="Metin kutusu 8"/>
          <p:cNvSpPr txBox="1"/>
          <p:nvPr/>
        </p:nvSpPr>
        <p:spPr>
          <a:xfrm>
            <a:off x="5292080" y="3595599"/>
            <a:ext cx="3240360" cy="830997"/>
          </a:xfrm>
          <a:prstGeom prst="rect">
            <a:avLst/>
          </a:prstGeom>
          <a:noFill/>
        </p:spPr>
        <p:txBody>
          <a:bodyPr wrap="square" rtlCol="0">
            <a:spAutoFit/>
          </a:bodyPr>
          <a:lstStyle/>
          <a:p>
            <a:pPr>
              <a:lnSpc>
                <a:spcPct val="150000"/>
              </a:lnSpc>
            </a:pPr>
            <a:br>
              <a:rPr lang="tr-TR" sz="1600" b="1" dirty="0">
                <a:solidFill>
                  <a:srgbClr val="00B0F0"/>
                </a:solidFill>
                <a:latin typeface="Comic Sans MS" pitchFamily="66" charset="0"/>
              </a:rPr>
            </a:br>
            <a:endParaRPr lang="tr-TR" sz="1600" b="1" dirty="0">
              <a:solidFill>
                <a:srgbClr val="00B0F0"/>
              </a:solidFill>
              <a:latin typeface="Comic Sans MS" pitchFamily="66" charset="0"/>
            </a:endParaRPr>
          </a:p>
        </p:txBody>
      </p:sp>
      <p:sp>
        <p:nvSpPr>
          <p:cNvPr id="11" name="10 Yuvarlatılmış Dikdörtgen"/>
          <p:cNvSpPr/>
          <p:nvPr/>
        </p:nvSpPr>
        <p:spPr>
          <a:xfrm>
            <a:off x="827584" y="3501008"/>
            <a:ext cx="3312368" cy="29523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b="1" dirty="0">
                <a:solidFill>
                  <a:srgbClr val="00B050"/>
                </a:solidFill>
                <a:latin typeface="Comic Sans MS" pitchFamily="66" charset="0"/>
              </a:rPr>
              <a:t>Fiziksel davranışları içeren zorbalık çeşididir. Dövmek, vurmak, incitmek, tekme atma, itme – çekme, eşyalara el koyma vb.. gibi davranışlar fiziksel zorbalığa örnek verilebilir.</a:t>
            </a:r>
            <a:endParaRPr lang="tr-TR" dirty="0"/>
          </a:p>
        </p:txBody>
      </p:sp>
      <p:sp>
        <p:nvSpPr>
          <p:cNvPr id="12" name="11 Yuvarlatılmış Dikdörtgen"/>
          <p:cNvSpPr/>
          <p:nvPr/>
        </p:nvSpPr>
        <p:spPr>
          <a:xfrm>
            <a:off x="5220072" y="3573016"/>
            <a:ext cx="3312368" cy="288032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b="1" dirty="0">
                <a:solidFill>
                  <a:srgbClr val="00B0F0"/>
                </a:solidFill>
                <a:latin typeface="Comic Sans MS" pitchFamily="66" charset="0"/>
              </a:rPr>
              <a:t>Sözel davranışlar içeren zorbalık </a:t>
            </a:r>
            <a:r>
              <a:rPr lang="tr-TR" b="1" dirty="0" err="1">
                <a:solidFill>
                  <a:srgbClr val="00B0F0"/>
                </a:solidFill>
                <a:latin typeface="Comic Sans MS" pitchFamily="66" charset="0"/>
              </a:rPr>
              <a:t>çeşitidir</a:t>
            </a:r>
            <a:r>
              <a:rPr lang="tr-TR" b="1" dirty="0">
                <a:solidFill>
                  <a:srgbClr val="00B0F0"/>
                </a:solidFill>
                <a:latin typeface="Comic Sans MS" pitchFamily="66" charset="0"/>
              </a:rPr>
              <a:t>. Küfür etmek, alay etme, dalga geçmek, lakap takmak, küçük düşürücü ve incitici sözler söylemek sözel zorbalığa örnek teşkil edebilmektedir.  </a:t>
            </a:r>
            <a:br>
              <a:rPr lang="tr-TR" b="1" dirty="0">
                <a:solidFill>
                  <a:srgbClr val="00B0F0"/>
                </a:solidFill>
                <a:latin typeface="Comic Sans MS" pitchFamily="66" charset="0"/>
              </a:rPr>
            </a:br>
            <a:endParaRPr lang="tr-TR" dirty="0"/>
          </a:p>
        </p:txBody>
      </p:sp>
      <p:pic>
        <p:nvPicPr>
          <p:cNvPr id="13" name="Resi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475656" cy="1700808"/>
          </a:xfrm>
          <a:prstGeom prst="rect">
            <a:avLst/>
          </a:prstGeom>
        </p:spPr>
      </p:pic>
    </p:spTree>
    <p:extLst>
      <p:ext uri="{BB962C8B-B14F-4D97-AF65-F5344CB8AC3E}">
        <p14:creationId xmlns:p14="http://schemas.microsoft.com/office/powerpoint/2010/main" val="80279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1600" y="1484784"/>
            <a:ext cx="3312368" cy="1900808"/>
          </a:xfr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1484784"/>
            <a:ext cx="2929508" cy="1944216"/>
          </a:xfrm>
          <a:prstGeom prst="rect">
            <a:avLst/>
          </a:prstGeom>
        </p:spPr>
      </p:pic>
      <p:sp>
        <p:nvSpPr>
          <p:cNvPr id="7" name="Metin kutusu 6"/>
          <p:cNvSpPr txBox="1"/>
          <p:nvPr/>
        </p:nvSpPr>
        <p:spPr>
          <a:xfrm>
            <a:off x="1187624" y="692696"/>
            <a:ext cx="3312368" cy="400110"/>
          </a:xfrm>
          <a:prstGeom prst="rect">
            <a:avLst/>
          </a:prstGeom>
          <a:noFill/>
        </p:spPr>
        <p:txBody>
          <a:bodyPr wrap="square" rtlCol="0">
            <a:spAutoFit/>
          </a:bodyPr>
          <a:lstStyle/>
          <a:p>
            <a:pPr algn="ctr"/>
            <a:r>
              <a:rPr lang="tr-TR" sz="2000" b="1" u="sng" dirty="0">
                <a:solidFill>
                  <a:srgbClr val="FF0000"/>
                </a:solidFill>
                <a:latin typeface="Comic Sans MS" pitchFamily="66" charset="0"/>
              </a:rPr>
              <a:t>Psikolojik Zorbalık</a:t>
            </a:r>
          </a:p>
        </p:txBody>
      </p:sp>
      <p:sp>
        <p:nvSpPr>
          <p:cNvPr id="8" name="Metin kutusu 7"/>
          <p:cNvSpPr txBox="1"/>
          <p:nvPr/>
        </p:nvSpPr>
        <p:spPr>
          <a:xfrm>
            <a:off x="5364088" y="692696"/>
            <a:ext cx="2929508" cy="400110"/>
          </a:xfrm>
          <a:prstGeom prst="rect">
            <a:avLst/>
          </a:prstGeom>
          <a:noFill/>
        </p:spPr>
        <p:txBody>
          <a:bodyPr wrap="square" rtlCol="0">
            <a:spAutoFit/>
          </a:bodyPr>
          <a:lstStyle/>
          <a:p>
            <a:pPr algn="ctr"/>
            <a:r>
              <a:rPr lang="tr-TR" sz="2000" b="1" u="sng" dirty="0">
                <a:solidFill>
                  <a:srgbClr val="FF0000"/>
                </a:solidFill>
                <a:latin typeface="Comic Sans MS" pitchFamily="66" charset="0"/>
              </a:rPr>
              <a:t>Cinsel Zorbalık</a:t>
            </a:r>
          </a:p>
        </p:txBody>
      </p:sp>
      <p:sp>
        <p:nvSpPr>
          <p:cNvPr id="9" name="Metin kutusu 8"/>
          <p:cNvSpPr txBox="1"/>
          <p:nvPr/>
        </p:nvSpPr>
        <p:spPr>
          <a:xfrm>
            <a:off x="971600" y="3645024"/>
            <a:ext cx="3384376" cy="1200329"/>
          </a:xfrm>
          <a:prstGeom prst="rect">
            <a:avLst/>
          </a:prstGeom>
          <a:noFill/>
        </p:spPr>
        <p:txBody>
          <a:bodyPr wrap="square" rtlCol="0">
            <a:spAutoFit/>
          </a:bodyPr>
          <a:lstStyle/>
          <a:p>
            <a:pPr>
              <a:lnSpc>
                <a:spcPct val="150000"/>
              </a:lnSpc>
            </a:pPr>
            <a:br>
              <a:rPr lang="tr-TR" sz="1600" b="1" dirty="0">
                <a:solidFill>
                  <a:schemeClr val="accent6">
                    <a:lumMod val="75000"/>
                  </a:schemeClr>
                </a:solidFill>
                <a:latin typeface="Comic Sans MS" pitchFamily="66" charset="0"/>
              </a:rPr>
            </a:br>
            <a:br>
              <a:rPr lang="tr-TR" sz="1600" b="1" dirty="0">
                <a:solidFill>
                  <a:schemeClr val="accent6">
                    <a:lumMod val="75000"/>
                  </a:schemeClr>
                </a:solidFill>
                <a:latin typeface="Comic Sans MS" pitchFamily="66" charset="0"/>
              </a:rPr>
            </a:br>
            <a:endParaRPr lang="tr-TR" sz="1600" b="1" dirty="0">
              <a:solidFill>
                <a:schemeClr val="accent6">
                  <a:lumMod val="75000"/>
                </a:schemeClr>
              </a:solidFill>
              <a:latin typeface="Comic Sans MS" pitchFamily="66" charset="0"/>
            </a:endParaRPr>
          </a:p>
        </p:txBody>
      </p:sp>
      <p:sp>
        <p:nvSpPr>
          <p:cNvPr id="10" name="Metin kutusu 9"/>
          <p:cNvSpPr txBox="1"/>
          <p:nvPr/>
        </p:nvSpPr>
        <p:spPr>
          <a:xfrm>
            <a:off x="5307902" y="3645024"/>
            <a:ext cx="2929508" cy="1200329"/>
          </a:xfrm>
          <a:prstGeom prst="rect">
            <a:avLst/>
          </a:prstGeom>
          <a:noFill/>
        </p:spPr>
        <p:txBody>
          <a:bodyPr wrap="square" rtlCol="0">
            <a:spAutoFit/>
          </a:bodyPr>
          <a:lstStyle/>
          <a:p>
            <a:pPr>
              <a:lnSpc>
                <a:spcPct val="150000"/>
              </a:lnSpc>
            </a:pPr>
            <a:br>
              <a:rPr lang="tr-TR" sz="1600" b="1" dirty="0">
                <a:solidFill>
                  <a:srgbClr val="002060"/>
                </a:solidFill>
                <a:latin typeface="Comic Sans MS" pitchFamily="66" charset="0"/>
              </a:rPr>
            </a:br>
            <a:br>
              <a:rPr lang="tr-TR" sz="1600" b="1" dirty="0">
                <a:solidFill>
                  <a:srgbClr val="002060"/>
                </a:solidFill>
                <a:latin typeface="Comic Sans MS" pitchFamily="66" charset="0"/>
              </a:rPr>
            </a:br>
            <a:endParaRPr lang="tr-TR" sz="1600" b="1" dirty="0">
              <a:solidFill>
                <a:srgbClr val="002060"/>
              </a:solidFill>
              <a:latin typeface="Comic Sans MS" pitchFamily="66" charset="0"/>
            </a:endParaRPr>
          </a:p>
        </p:txBody>
      </p:sp>
      <p:sp>
        <p:nvSpPr>
          <p:cNvPr id="11" name="10 Yuvarlatılmış Dikdörtgen"/>
          <p:cNvSpPr/>
          <p:nvPr/>
        </p:nvSpPr>
        <p:spPr>
          <a:xfrm>
            <a:off x="827584" y="3789040"/>
            <a:ext cx="3528392" cy="266429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b="1" dirty="0">
                <a:solidFill>
                  <a:schemeClr val="accent6">
                    <a:lumMod val="75000"/>
                  </a:schemeClr>
                </a:solidFill>
                <a:latin typeface="Comic Sans MS" pitchFamily="66" charset="0"/>
              </a:rPr>
              <a:t> Psikolojik bağlamda davranışlar içeren zorbalık çeşididir. Çocuğu yalnızlığa itmek, duygusal baskı, oyunlara katmamak ve arkadaş çevresinde yok saymak gibi davranışlar olarak örneklendirilebilir.</a:t>
            </a:r>
            <a:endParaRPr lang="tr-TR" dirty="0"/>
          </a:p>
        </p:txBody>
      </p:sp>
      <p:sp>
        <p:nvSpPr>
          <p:cNvPr id="12" name="11 Yuvarlatılmış Dikdörtgen"/>
          <p:cNvSpPr/>
          <p:nvPr/>
        </p:nvSpPr>
        <p:spPr>
          <a:xfrm>
            <a:off x="5076056" y="3789040"/>
            <a:ext cx="3384376" cy="27363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b="1" dirty="0">
                <a:solidFill>
                  <a:srgbClr val="002060"/>
                </a:solidFill>
                <a:latin typeface="Comic Sans MS" pitchFamily="66" charset="0"/>
              </a:rPr>
              <a:t>Cinsel davranışlar içeren zorbalık çeşididir. Cinsel bölgelere dokunma, sarkıntılık yapmak ve sözel olarak cinsel atıflarda bulunma gibi davranışlarla örneklendirilebilir.</a:t>
            </a:r>
            <a:endParaRPr lang="tr-TR" dirty="0"/>
          </a:p>
        </p:txBody>
      </p:sp>
      <p:pic>
        <p:nvPicPr>
          <p:cNvPr id="13" name="Resi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3" y="1"/>
            <a:ext cx="1512169" cy="1556792"/>
          </a:xfrm>
          <a:prstGeom prst="rect">
            <a:avLst/>
          </a:prstGeom>
        </p:spPr>
      </p:pic>
    </p:spTree>
    <p:extLst>
      <p:ext uri="{BB962C8B-B14F-4D97-AF65-F5344CB8AC3E}">
        <p14:creationId xmlns:p14="http://schemas.microsoft.com/office/powerpoint/2010/main" val="394907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79712" y="980728"/>
            <a:ext cx="5112568" cy="2880320"/>
          </a:xfrm>
        </p:spPr>
      </p:pic>
      <p:sp>
        <p:nvSpPr>
          <p:cNvPr id="5" name="Metin kutusu 4"/>
          <p:cNvSpPr txBox="1"/>
          <p:nvPr/>
        </p:nvSpPr>
        <p:spPr>
          <a:xfrm>
            <a:off x="2421834" y="471383"/>
            <a:ext cx="4104456" cy="369332"/>
          </a:xfrm>
          <a:prstGeom prst="rect">
            <a:avLst/>
          </a:prstGeom>
          <a:noFill/>
        </p:spPr>
        <p:txBody>
          <a:bodyPr wrap="square" rtlCol="0">
            <a:spAutoFit/>
          </a:bodyPr>
          <a:lstStyle/>
          <a:p>
            <a:pPr algn="ctr"/>
            <a:r>
              <a:rPr lang="tr-TR" b="1" u="sng" dirty="0">
                <a:solidFill>
                  <a:srgbClr val="FF0000"/>
                </a:solidFill>
                <a:latin typeface="Comic Sans MS" pitchFamily="66" charset="0"/>
              </a:rPr>
              <a:t>Siber Zorbalık</a:t>
            </a:r>
          </a:p>
        </p:txBody>
      </p:sp>
      <p:sp>
        <p:nvSpPr>
          <p:cNvPr id="6" name="Metin kutusu 5"/>
          <p:cNvSpPr txBox="1"/>
          <p:nvPr/>
        </p:nvSpPr>
        <p:spPr>
          <a:xfrm>
            <a:off x="1907704" y="4509120"/>
            <a:ext cx="5616624" cy="1200329"/>
          </a:xfrm>
          <a:prstGeom prst="rect">
            <a:avLst/>
          </a:prstGeom>
          <a:noFill/>
        </p:spPr>
        <p:txBody>
          <a:bodyPr wrap="square" rtlCol="0">
            <a:spAutoFit/>
          </a:bodyPr>
          <a:lstStyle/>
          <a:p>
            <a:pPr>
              <a:lnSpc>
                <a:spcPct val="150000"/>
              </a:lnSpc>
            </a:pPr>
            <a:br>
              <a:rPr lang="tr-TR" sz="1600" b="1" dirty="0">
                <a:solidFill>
                  <a:schemeClr val="accent5">
                    <a:lumMod val="75000"/>
                  </a:schemeClr>
                </a:solidFill>
                <a:latin typeface="Comic Sans MS" pitchFamily="66" charset="0"/>
              </a:rPr>
            </a:br>
            <a:br>
              <a:rPr lang="tr-TR" sz="1600" b="1" dirty="0">
                <a:solidFill>
                  <a:schemeClr val="accent5">
                    <a:lumMod val="75000"/>
                  </a:schemeClr>
                </a:solidFill>
                <a:latin typeface="Comic Sans MS" pitchFamily="66" charset="0"/>
              </a:rPr>
            </a:br>
            <a:endParaRPr lang="tr-TR" sz="1600" b="1" dirty="0">
              <a:solidFill>
                <a:schemeClr val="accent5">
                  <a:lumMod val="75000"/>
                </a:schemeClr>
              </a:solidFill>
              <a:latin typeface="Comic Sans MS" pitchFamily="66" charset="0"/>
            </a:endParaRPr>
          </a:p>
        </p:txBody>
      </p:sp>
      <p:sp>
        <p:nvSpPr>
          <p:cNvPr id="7" name="6 Bulut Belirtme Çizgisi"/>
          <p:cNvSpPr/>
          <p:nvPr/>
        </p:nvSpPr>
        <p:spPr>
          <a:xfrm>
            <a:off x="1619672" y="3861048"/>
            <a:ext cx="5976664" cy="2664296"/>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b="1" dirty="0">
                <a:solidFill>
                  <a:srgbClr val="00B0F0"/>
                </a:solidFill>
                <a:latin typeface="Comic Sans MS" pitchFamily="66" charset="0"/>
              </a:rPr>
              <a:t>Teknolojik aletleri kullanarak zarar verici davranışlarda bulunmaktır. Sosyal paylaşım sitelerinden iftira, dedikodu yaymak, kişiye özel bilgileri paylaşmak vb.. gibi davranışlarla örneklendirilebilir.</a:t>
            </a:r>
            <a:r>
              <a:rPr lang="tr-TR" b="1" dirty="0">
                <a:solidFill>
                  <a:schemeClr val="accent5">
                    <a:lumMod val="75000"/>
                  </a:schemeClr>
                </a:solidFill>
                <a:latin typeface="Comic Sans MS" pitchFamily="66" charset="0"/>
              </a:rPr>
              <a:t> </a:t>
            </a:r>
            <a:endParaRPr lang="tr-TR" dirty="0"/>
          </a:p>
        </p:txBody>
      </p:sp>
      <p:pic>
        <p:nvPicPr>
          <p:cNvPr id="9"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944217" cy="1484784"/>
          </a:xfrm>
          <a:prstGeom prst="rect">
            <a:avLst/>
          </a:prstGeom>
        </p:spPr>
      </p:pic>
    </p:spTree>
    <p:extLst>
      <p:ext uri="{BB962C8B-B14F-4D97-AF65-F5344CB8AC3E}">
        <p14:creationId xmlns:p14="http://schemas.microsoft.com/office/powerpoint/2010/main" val="257872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İçerik Yer Tutucusu 2"/>
          <p:cNvSpPr>
            <a:spLocks noGrp="1"/>
          </p:cNvSpPr>
          <p:nvPr>
            <p:ph idx="1"/>
          </p:nvPr>
        </p:nvSpPr>
        <p:spPr>
          <a:xfrm>
            <a:off x="457200" y="692150"/>
            <a:ext cx="5482952" cy="5616575"/>
          </a:xfrm>
        </p:spPr>
        <p:txBody>
          <a:bodyPr>
            <a:normAutofit/>
          </a:bodyPr>
          <a:lstStyle/>
          <a:p>
            <a:pPr marL="0" indent="0" eaLnBrk="1" hangingPunct="1">
              <a:buFont typeface="Wingdings 2" pitchFamily="18" charset="2"/>
              <a:buNone/>
            </a:pPr>
            <a:endParaRPr lang="tr-TR" sz="3200" b="1" dirty="0"/>
          </a:p>
          <a:p>
            <a:pPr marL="0" indent="0" eaLnBrk="1" hangingPunct="1">
              <a:buFont typeface="Wingdings 2" pitchFamily="18" charset="2"/>
              <a:buNone/>
            </a:pPr>
            <a:endParaRPr lang="tr-TR" sz="3200" b="1" dirty="0"/>
          </a:p>
          <a:p>
            <a:pPr marL="0" indent="0" eaLnBrk="1" hangingPunct="1">
              <a:buFont typeface="Wingdings" pitchFamily="2" charset="2"/>
              <a:buChar char="Ø"/>
            </a:pPr>
            <a:r>
              <a:rPr lang="tr-TR" sz="3200" b="1" dirty="0">
                <a:solidFill>
                  <a:srgbClr val="FF0000"/>
                </a:solidFill>
              </a:rPr>
              <a:t> </a:t>
            </a:r>
            <a:r>
              <a:rPr lang="tr-TR" b="1" dirty="0">
                <a:solidFill>
                  <a:srgbClr val="FF0000"/>
                </a:solidFill>
              </a:rPr>
              <a:t>Zorba Bireyin</a:t>
            </a:r>
            <a:r>
              <a:rPr lang="tr-TR" sz="3200" b="1" dirty="0">
                <a:solidFill>
                  <a:srgbClr val="FF0000"/>
                </a:solidFill>
              </a:rPr>
              <a:t> Özellikleri</a:t>
            </a:r>
          </a:p>
          <a:p>
            <a:pPr marL="0" indent="0" eaLnBrk="1" hangingPunct="1">
              <a:buFont typeface="Wingdings 2" pitchFamily="18" charset="2"/>
              <a:buNone/>
            </a:pPr>
            <a:endParaRPr lang="tr-TR" sz="3200" dirty="0"/>
          </a:p>
          <a:p>
            <a:pPr marL="0" indent="0" eaLnBrk="1" hangingPunct="1">
              <a:buFont typeface="Wingdings 2" pitchFamily="18" charset="2"/>
              <a:buNone/>
            </a:pPr>
            <a:r>
              <a:rPr lang="tr-TR" sz="3200" dirty="0"/>
              <a:t>	</a:t>
            </a:r>
            <a:endParaRPr lang="tr-TR" sz="3200" dirty="0">
              <a:solidFill>
                <a:srgbClr val="00B0F0"/>
              </a:solidFill>
            </a:endParaRPr>
          </a:p>
          <a:p>
            <a:pPr marL="0" indent="0" eaLnBrk="1" hangingPunct="1">
              <a:buFont typeface="Wingdings 2" pitchFamily="18" charset="2"/>
              <a:buNone/>
            </a:pPr>
            <a:r>
              <a:rPr lang="tr-TR" sz="3200" dirty="0"/>
              <a:t>	</a:t>
            </a:r>
          </a:p>
        </p:txBody>
      </p:sp>
      <p:pic>
        <p:nvPicPr>
          <p:cNvPr id="3074" name="Picture 2" descr="kÄ±zgÄ±n emoji ile ilgili gÃ¶rsel sonucu"/>
          <p:cNvPicPr>
            <a:picLocks noChangeAspect="1" noChangeArrowheads="1"/>
          </p:cNvPicPr>
          <p:nvPr/>
        </p:nvPicPr>
        <p:blipFill>
          <a:blip r:embed="rId2" cstate="print"/>
          <a:srcRect/>
          <a:stretch>
            <a:fillRect/>
          </a:stretch>
        </p:blipFill>
        <p:spPr bwMode="auto">
          <a:xfrm>
            <a:off x="6084168" y="548680"/>
            <a:ext cx="1728192" cy="2016224"/>
          </a:xfrm>
          <a:prstGeom prst="rect">
            <a:avLst/>
          </a:prstGeom>
          <a:noFill/>
        </p:spPr>
      </p:pic>
      <p:sp>
        <p:nvSpPr>
          <p:cNvPr id="5" name="4 Oval"/>
          <p:cNvSpPr/>
          <p:nvPr/>
        </p:nvSpPr>
        <p:spPr>
          <a:xfrm>
            <a:off x="395536" y="2996952"/>
            <a:ext cx="5450904" cy="316835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dirty="0">
                <a:solidFill>
                  <a:srgbClr val="00B0F0"/>
                </a:solidFill>
              </a:rPr>
              <a:t>Saldırganlık duygusunun yoğunluğu ve bu duygunun davranışa dönüşmesi kişiden  kişiye  ve içinde bulunulan koşullar, ortamlar açısından değişkenlik gösterir.</a:t>
            </a:r>
            <a:endParaRPr lang="tr-TR" dirty="0"/>
          </a:p>
        </p:txBody>
      </p:sp>
      <p:pic>
        <p:nvPicPr>
          <p:cNvPr id="6"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3" y="107503"/>
            <a:ext cx="1800201" cy="144928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0825" y="980728"/>
            <a:ext cx="9145588" cy="5401022"/>
          </a:xfrm>
        </p:spPr>
        <p:txBody>
          <a:bodyPr>
            <a:noAutofit/>
          </a:bodyPr>
          <a:lstStyle/>
          <a:p>
            <a:pPr marL="0" indent="0" algn="ctr" eaLnBrk="1" fontAlgn="auto" hangingPunct="1">
              <a:spcAft>
                <a:spcPts val="0"/>
              </a:spcAft>
              <a:buClr>
                <a:schemeClr val="accent3"/>
              </a:buClr>
              <a:buFont typeface="Wingdings 2"/>
              <a:buNone/>
              <a:defRPr/>
            </a:pPr>
            <a:r>
              <a:rPr lang="tr-TR" sz="2800" u="sng" dirty="0"/>
              <a:t> </a:t>
            </a:r>
            <a:endParaRPr lang="tr-TR" sz="2400" b="1" dirty="0"/>
          </a:p>
          <a:p>
            <a:pPr marL="274320" indent="-274320" algn="ctr">
              <a:buClr>
                <a:schemeClr val="accent3"/>
              </a:buClr>
              <a:buNone/>
              <a:defRPr/>
            </a:pPr>
            <a:r>
              <a:rPr lang="tr-TR" sz="2400" b="1" u="sng" dirty="0"/>
              <a:t>SALDIRGAN  BİREYLERDE GÖRÜLEN OLUMSUZ ÖZELLİKLER:</a:t>
            </a:r>
            <a:endParaRPr lang="tr-TR" sz="2400" b="1" dirty="0"/>
          </a:p>
          <a:p>
            <a:pPr marL="0" indent="0" eaLnBrk="1" fontAlgn="auto" hangingPunct="1">
              <a:spcAft>
                <a:spcPts val="0"/>
              </a:spcAft>
              <a:buClr>
                <a:schemeClr val="accent3"/>
              </a:buClr>
              <a:buFont typeface="Wingdings 2"/>
              <a:buNone/>
              <a:defRPr/>
            </a:pPr>
            <a:r>
              <a:rPr lang="tr-TR" sz="2000" dirty="0"/>
              <a:t>	</a:t>
            </a:r>
            <a:r>
              <a:rPr lang="tr-TR" sz="2800" dirty="0"/>
              <a:t>	</a:t>
            </a:r>
          </a:p>
          <a:p>
            <a:pPr marL="0" indent="0" eaLnBrk="1" fontAlgn="auto" hangingPunct="1">
              <a:spcAft>
                <a:spcPts val="0"/>
              </a:spcAft>
              <a:buClr>
                <a:schemeClr val="accent3"/>
              </a:buClr>
              <a:buFont typeface="Wingdings 2"/>
              <a:buNone/>
              <a:defRPr/>
            </a:pPr>
            <a:r>
              <a:rPr lang="tr-TR" sz="2400" dirty="0"/>
              <a:t>	</a:t>
            </a:r>
            <a:endParaRPr lang="tr-TR" sz="2000" dirty="0"/>
          </a:p>
        </p:txBody>
      </p:sp>
      <p:pic>
        <p:nvPicPr>
          <p:cNvPr id="7" name="Picture 5" descr="zorbalÄ±k ile ilgili gÃ¶rsel sonucu"/>
          <p:cNvPicPr>
            <a:picLocks noChangeAspect="1" noChangeArrowheads="1"/>
          </p:cNvPicPr>
          <p:nvPr/>
        </p:nvPicPr>
        <p:blipFill>
          <a:blip r:embed="rId2" cstate="print"/>
          <a:srcRect/>
          <a:stretch>
            <a:fillRect/>
          </a:stretch>
        </p:blipFill>
        <p:spPr bwMode="auto">
          <a:xfrm>
            <a:off x="5076056" y="1916832"/>
            <a:ext cx="4067944" cy="4513684"/>
          </a:xfrm>
          <a:prstGeom prst="rect">
            <a:avLst/>
          </a:prstGeom>
          <a:noFill/>
        </p:spPr>
      </p:pic>
      <p:sp>
        <p:nvSpPr>
          <p:cNvPr id="4" name="3 Beşgen"/>
          <p:cNvSpPr/>
          <p:nvPr/>
        </p:nvSpPr>
        <p:spPr>
          <a:xfrm>
            <a:off x="683568" y="1988840"/>
            <a:ext cx="5112568" cy="2160240"/>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buClr>
                <a:schemeClr val="accent3"/>
              </a:buClr>
              <a:defRPr/>
            </a:pPr>
            <a:r>
              <a:rPr lang="tr-TR" sz="2000" dirty="0">
                <a:solidFill>
                  <a:srgbClr val="FF0000"/>
                </a:solidFill>
              </a:rPr>
              <a:t>1. Okula karşı olumsuz tutum</a:t>
            </a:r>
          </a:p>
          <a:p>
            <a:pPr>
              <a:buClr>
                <a:schemeClr val="accent3"/>
              </a:buClr>
              <a:defRPr/>
            </a:pPr>
            <a:r>
              <a:rPr lang="tr-TR" sz="2000" dirty="0">
                <a:solidFill>
                  <a:srgbClr val="FF0000"/>
                </a:solidFill>
              </a:rPr>
              <a:t>2. Zayıf özgüven</a:t>
            </a:r>
          </a:p>
          <a:p>
            <a:pPr>
              <a:buClr>
                <a:schemeClr val="accent3"/>
              </a:buClr>
              <a:defRPr/>
            </a:pPr>
            <a:r>
              <a:rPr lang="tr-TR" sz="2000" dirty="0">
                <a:solidFill>
                  <a:srgbClr val="FF0000"/>
                </a:solidFill>
              </a:rPr>
              <a:t>3. Problemli aile yapısı</a:t>
            </a:r>
          </a:p>
          <a:p>
            <a:pPr>
              <a:buClr>
                <a:schemeClr val="accent3"/>
              </a:buClr>
              <a:defRPr/>
            </a:pPr>
            <a:r>
              <a:rPr lang="tr-TR" sz="2000" dirty="0">
                <a:solidFill>
                  <a:srgbClr val="FF0000"/>
                </a:solidFill>
              </a:rPr>
              <a:t>4. Düşük akademik başarı</a:t>
            </a:r>
          </a:p>
        </p:txBody>
      </p:sp>
      <p:sp>
        <p:nvSpPr>
          <p:cNvPr id="5" name="4 Beşgen"/>
          <p:cNvSpPr/>
          <p:nvPr/>
        </p:nvSpPr>
        <p:spPr>
          <a:xfrm>
            <a:off x="683568" y="4149080"/>
            <a:ext cx="5256584" cy="2232248"/>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buClr>
                <a:schemeClr val="accent3"/>
              </a:buClr>
              <a:defRPr/>
            </a:pPr>
            <a:r>
              <a:rPr lang="tr-TR" sz="2000" dirty="0">
                <a:solidFill>
                  <a:srgbClr val="FF0000"/>
                </a:solidFill>
              </a:rPr>
              <a:t>5. Sosyal uyum yetersizliği</a:t>
            </a:r>
          </a:p>
          <a:p>
            <a:pPr>
              <a:buClr>
                <a:schemeClr val="accent3"/>
              </a:buClr>
              <a:defRPr/>
            </a:pPr>
            <a:r>
              <a:rPr lang="tr-TR" sz="2000" dirty="0">
                <a:solidFill>
                  <a:srgbClr val="FF0000"/>
                </a:solidFill>
              </a:rPr>
              <a:t>6. Şiddet mağduru olma</a:t>
            </a:r>
          </a:p>
          <a:p>
            <a:pPr>
              <a:buClr>
                <a:schemeClr val="accent3"/>
              </a:buClr>
              <a:defRPr/>
            </a:pPr>
            <a:r>
              <a:rPr lang="tr-TR" sz="2000" dirty="0">
                <a:solidFill>
                  <a:srgbClr val="FF0000"/>
                </a:solidFill>
              </a:rPr>
              <a:t>7. Kontrol edilemeyen öfke</a:t>
            </a:r>
          </a:p>
        </p:txBody>
      </p:sp>
      <p:pic>
        <p:nvPicPr>
          <p:cNvPr id="6"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944217" cy="1196752"/>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1001</Words>
  <Application>Microsoft Office PowerPoint</Application>
  <PresentationFormat>Ekran Gösterisi (4:3)</PresentationFormat>
  <Paragraphs>113</Paragraphs>
  <Slides>28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28</vt:i4>
      </vt:variant>
    </vt:vector>
  </HeadingPairs>
  <TitlesOfParts>
    <vt:vector size="35" baseType="lpstr">
      <vt:lpstr>Aharoni</vt:lpstr>
      <vt:lpstr>Arial</vt:lpstr>
      <vt:lpstr>Calibri</vt:lpstr>
      <vt:lpstr>Comic Sans MS</vt:lpstr>
      <vt:lpstr>Wingdings</vt:lpstr>
      <vt:lpstr>Wingdings 2</vt:lpstr>
      <vt:lpstr>Ofis Teması</vt:lpstr>
      <vt:lpstr>ZORBALIK NEDİR? ZORBALIK TÜRLERİ NELERDİR?</vt:lpstr>
      <vt:lpstr>PowerPoint Sunusu</vt:lpstr>
      <vt:lpstr>PowerPoint Sunusu</vt:lpstr>
      <vt:lpstr>Zorbalık Türleri Nelerdir? </vt:lpstr>
      <vt:lpstr>PowerPoint Sunusu</vt:lpstr>
      <vt:lpstr>PowerPoint Sunusu</vt:lpstr>
      <vt:lpstr>PowerPoint Sunusu</vt:lpstr>
      <vt:lpstr>PowerPoint Sunusu</vt:lpstr>
      <vt:lpstr>PowerPoint Sunusu</vt:lpstr>
      <vt:lpstr> SALDIRGAN  BİREYLERDE GÖRÜLEN OLUMSUZ ÖZELLİKLER: </vt:lpstr>
      <vt:lpstr>ZORBALIĞIN YOL AÇTIĞI SORUNLAR</vt:lpstr>
      <vt:lpstr>PowerPoint Sunusu</vt:lpstr>
      <vt:lpstr>ZORBALIĞIN YOL AÇTIĞI SORUNLAR</vt:lpstr>
      <vt:lpstr>ZORBALIĞIN YOL AÇTIĞI SORUNLAR</vt:lpstr>
      <vt:lpstr> SEYİRCİ(LER) </vt:lpstr>
      <vt:lpstr>      Zorbalıkla Nasıl Başa Çıkabilirim? </vt:lpstr>
      <vt:lpstr>PowerPoint Sunusu</vt:lpstr>
      <vt:lpstr>PowerPoint Sunusu</vt:lpstr>
      <vt:lpstr>     Zorbalığa Şahit Olursanız?</vt:lpstr>
      <vt:lpstr>PowerPoint Sunusu</vt:lpstr>
      <vt:lpstr>Şimdi etkinlik zamanı</vt:lpstr>
      <vt:lpstr>PowerPoint Sunusu</vt:lpstr>
      <vt:lpstr>Kollarınız arkada birleştirin ve odada rastgele yürümeye başlayın. Sonra bir arkadaşınızın karşısında durun ve onun gözlerine bakarak, kızgın bir şekilde sihirli kelimeyi söyleyin. Daha sonra tekrar dolaşın ve bir başka arkadaşınıza söyleyin. İstediğiniz kadar arkadaşınıza sihirli kelimeyi söyleyebilirsiniz. Yalnız, sihirli kelime anacak çok kızgın bir şekilde söylendiğinde etkili olacaktır.” (Fopel, 1998, akt: Halmatov).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ZORBALIK NEDİR? ZORBALIK TÜRLERİ NELERDİR?</dc:title>
  <dc:creator>pc1</dc:creator>
  <cp:lastModifiedBy>user</cp:lastModifiedBy>
  <cp:revision>23</cp:revision>
  <dcterms:created xsi:type="dcterms:W3CDTF">2018-10-15T11:00:32Z</dcterms:created>
  <dcterms:modified xsi:type="dcterms:W3CDTF">2018-10-16T12:27:02Z</dcterms:modified>
</cp:coreProperties>
</file>