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2" r:id="rId1"/>
    <p:sldMasterId id="2147484098" r:id="rId2"/>
  </p:sldMasterIdLst>
  <p:notesMasterIdLst>
    <p:notesMasterId r:id="rId37"/>
  </p:notesMasterIdLst>
  <p:sldIdLst>
    <p:sldId id="256" r:id="rId3"/>
    <p:sldId id="290" r:id="rId4"/>
    <p:sldId id="291" r:id="rId5"/>
    <p:sldId id="260" r:id="rId6"/>
    <p:sldId id="292" r:id="rId7"/>
    <p:sldId id="293" r:id="rId8"/>
    <p:sldId id="294" r:id="rId9"/>
    <p:sldId id="295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5" r:id="rId27"/>
    <p:sldId id="286" r:id="rId28"/>
    <p:sldId id="289" r:id="rId29"/>
    <p:sldId id="297" r:id="rId30"/>
    <p:sldId id="296" r:id="rId31"/>
    <p:sldId id="298" r:id="rId32"/>
    <p:sldId id="299" r:id="rId33"/>
    <p:sldId id="301" r:id="rId34"/>
    <p:sldId id="300" r:id="rId35"/>
    <p:sldId id="28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7657-047D-41E5-BA55-00B284AF7A19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24AF-148A-4998-A242-0E0822778DA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76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755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767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28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81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48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748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58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1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75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07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37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869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63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83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26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21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11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69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54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76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9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44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857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35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92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616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29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300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70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384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05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59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14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1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43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3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7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93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378358C-6537-4C29-AB5D-14CECC7EBC14}" type="datetimeFigureOut">
              <a:rPr lang="tr-TR" smtClean="0"/>
              <a:pPr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68D3C8A-9648-4721-9DB5-A393A27BB0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40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98484" y="1579894"/>
            <a:ext cx="10131972" cy="1320802"/>
          </a:xfrm>
        </p:spPr>
        <p:txBody>
          <a:bodyPr>
            <a:noAutofit/>
          </a:bodyPr>
          <a:lstStyle/>
          <a:p>
            <a:pPr algn="ctr"/>
            <a:r>
              <a:rPr lang="tr-TR" sz="4800" dirty="0" smtClean="0">
                <a:latin typeface="Bookman Old Style" panose="02050604050505020204" pitchFamily="18" charset="0"/>
              </a:rPr>
              <a:t>ÇOCUKLAR İÇİN BİLİNÇLİ </a:t>
            </a:r>
            <a:r>
              <a:rPr lang="tr-TR" sz="4800" dirty="0" smtClean="0">
                <a:latin typeface="Bookman Old Style" panose="02050604050505020204" pitchFamily="18" charset="0"/>
              </a:rPr>
              <a:t>TEKNOLOJİ </a:t>
            </a:r>
            <a:r>
              <a:rPr lang="tr-TR" sz="4800" dirty="0" smtClean="0">
                <a:latin typeface="Bookman Old Style" panose="02050604050505020204" pitchFamily="18" charset="0"/>
              </a:rPr>
              <a:t>KULLANIMI</a:t>
            </a:r>
          </a:p>
          <a:p>
            <a:pPr algn="ctr"/>
            <a:r>
              <a:rPr lang="tr-TR" sz="4800" dirty="0" smtClean="0">
                <a:latin typeface="Bookman Old Style" panose="02050604050505020204" pitchFamily="18" charset="0"/>
              </a:rPr>
              <a:t>SEMİNERİNE HOŞGELDİNİZ</a:t>
            </a:r>
            <a:endParaRPr lang="tr-TR" sz="4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etin kutusu 40"/>
          <p:cNvSpPr txBox="1"/>
          <p:nvPr/>
        </p:nvSpPr>
        <p:spPr>
          <a:xfrm>
            <a:off x="2717861" y="570039"/>
            <a:ext cx="6894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AB529"/>
                </a:solidFill>
              </a:rPr>
              <a:t>Nasıl Bağımlı Hale Gelinir?</a:t>
            </a:r>
            <a:endParaRPr lang="tr-TR" sz="4800" b="1" dirty="0">
              <a:solidFill>
                <a:srgbClr val="FAB529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22" y="1592894"/>
            <a:ext cx="2671479" cy="372804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943" y="2299925"/>
            <a:ext cx="1395000" cy="630000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77439" y="3316143"/>
            <a:ext cx="1395000" cy="630000"/>
          </a:xfrm>
          <a:prstGeom prst="rect">
            <a:avLst/>
          </a:prstGeom>
        </p:spPr>
      </p:pic>
      <p:pic>
        <p:nvPicPr>
          <p:cNvPr id="50" name="Resim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762943" y="4951885"/>
            <a:ext cx="1395000" cy="630000"/>
          </a:xfrm>
          <a:prstGeom prst="rect">
            <a:avLst/>
          </a:prstGeom>
        </p:spPr>
      </p:pic>
      <p:grpSp>
        <p:nvGrpSpPr>
          <p:cNvPr id="2" name="Grup 1"/>
          <p:cNvGrpSpPr/>
          <p:nvPr/>
        </p:nvGrpSpPr>
        <p:grpSpPr>
          <a:xfrm>
            <a:off x="4584072" y="1587387"/>
            <a:ext cx="1923750" cy="1095038"/>
            <a:chOff x="4584072" y="1587387"/>
            <a:chExt cx="1923750" cy="1095038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4072" y="2547425"/>
              <a:ext cx="1923750" cy="135000"/>
            </a:xfrm>
            <a:prstGeom prst="rect">
              <a:avLst/>
            </a:prstGeom>
          </p:spPr>
        </p:pic>
        <p:sp>
          <p:nvSpPr>
            <p:cNvPr id="52" name="Metin kutusu 51"/>
            <p:cNvSpPr txBox="1"/>
            <p:nvPr/>
          </p:nvSpPr>
          <p:spPr>
            <a:xfrm>
              <a:off x="4737392" y="1587387"/>
              <a:ext cx="161711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Merak</a:t>
              </a:r>
            </a:p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ediyorum</a:t>
              </a:r>
              <a:endParaRPr lang="tr-TR" sz="2800" b="1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8292530" y="1577849"/>
            <a:ext cx="2164824" cy="1104576"/>
            <a:chOff x="8292530" y="1577849"/>
            <a:chExt cx="2164824" cy="1104576"/>
          </a:xfrm>
        </p:grpSpPr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3064" y="2547425"/>
              <a:ext cx="1923750" cy="135000"/>
            </a:xfrm>
            <a:prstGeom prst="rect">
              <a:avLst/>
            </a:prstGeom>
          </p:spPr>
        </p:pic>
        <p:sp>
          <p:nvSpPr>
            <p:cNvPr id="53" name="Metin kutusu 52"/>
            <p:cNvSpPr txBox="1"/>
            <p:nvPr/>
          </p:nvSpPr>
          <p:spPr>
            <a:xfrm>
              <a:off x="8292530" y="1577849"/>
              <a:ext cx="216482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Arkadaşlarım</a:t>
              </a:r>
            </a:p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oynuyor</a:t>
              </a:r>
              <a:endParaRPr lang="tr-TR" sz="2800" b="1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8269896" y="4217173"/>
            <a:ext cx="2210092" cy="1086551"/>
            <a:chOff x="8269896" y="4217173"/>
            <a:chExt cx="2210092" cy="1086551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3064" y="5168724"/>
              <a:ext cx="1923750" cy="135000"/>
            </a:xfrm>
            <a:prstGeom prst="rect">
              <a:avLst/>
            </a:prstGeom>
          </p:spPr>
        </p:pic>
        <p:sp>
          <p:nvSpPr>
            <p:cNvPr id="54" name="Metin kutusu 53"/>
            <p:cNvSpPr txBox="1"/>
            <p:nvPr/>
          </p:nvSpPr>
          <p:spPr>
            <a:xfrm>
              <a:off x="8269896" y="4217173"/>
              <a:ext cx="22100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Yapacak</a:t>
              </a:r>
            </a:p>
            <a:p>
              <a:pPr algn="ctr"/>
              <a:r>
                <a:rPr lang="tr-TR" sz="2800" b="1" dirty="0">
                  <a:solidFill>
                    <a:srgbClr val="231F20"/>
                  </a:solidFill>
                </a:rPr>
                <a:t>h</a:t>
              </a:r>
              <a:r>
                <a:rPr lang="tr-TR" sz="2800" b="1" dirty="0" smtClean="0">
                  <a:solidFill>
                    <a:srgbClr val="231F20"/>
                  </a:solidFill>
                </a:rPr>
                <a:t>içbir şey yok</a:t>
              </a:r>
              <a:endParaRPr lang="tr-TR" sz="2800" b="1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4584071" y="4236032"/>
            <a:ext cx="1923750" cy="1098353"/>
            <a:chOff x="4584071" y="4236032"/>
            <a:chExt cx="1923750" cy="1098353"/>
          </a:xfrm>
        </p:grpSpPr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4071" y="5199385"/>
              <a:ext cx="1923750" cy="135000"/>
            </a:xfrm>
            <a:prstGeom prst="rect">
              <a:avLst/>
            </a:prstGeom>
          </p:spPr>
        </p:pic>
        <p:sp>
          <p:nvSpPr>
            <p:cNvPr id="55" name="Metin kutusu 54"/>
            <p:cNvSpPr txBox="1"/>
            <p:nvPr/>
          </p:nvSpPr>
          <p:spPr>
            <a:xfrm>
              <a:off x="4693790" y="4236032"/>
              <a:ext cx="17043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Ben onsuz</a:t>
              </a:r>
            </a:p>
            <a:p>
              <a:pPr algn="ctr"/>
              <a:r>
                <a:rPr lang="tr-TR" sz="2800" b="1" dirty="0" smtClean="0">
                  <a:solidFill>
                    <a:srgbClr val="231F20"/>
                  </a:solidFill>
                </a:rPr>
                <a:t>yapamam</a:t>
              </a:r>
              <a:endParaRPr lang="tr-TR" sz="2800" b="1" dirty="0">
                <a:solidFill>
                  <a:srgbClr val="231F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3981101" y="154839"/>
            <a:ext cx="4229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Ne Zarar Var ki?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025589" y="860001"/>
            <a:ext cx="8140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  <a:latin typeface="+mj-lt"/>
              </a:rPr>
              <a:t>Teknolojinin, bilgisayarın doğru kullanıldığında pek çok faydası vardır.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+mj-lt"/>
              </a:rPr>
              <a:t>Ancak aşırı kullanıldığında ciddi zararları olabilir. 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  <a:latin typeface="+mj-lt"/>
              </a:rPr>
              <a:t>Teknoloji kullanım süresi arttıkça, çocukların;</a:t>
            </a:r>
          </a:p>
        </p:txBody>
      </p:sp>
      <p:grpSp>
        <p:nvGrpSpPr>
          <p:cNvPr id="2" name="Grup 12"/>
          <p:cNvGrpSpPr/>
          <p:nvPr/>
        </p:nvGrpSpPr>
        <p:grpSpPr>
          <a:xfrm>
            <a:off x="649361" y="2056423"/>
            <a:ext cx="3232365" cy="1541250"/>
            <a:chOff x="649361" y="2056423"/>
            <a:chExt cx="3232365" cy="154125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61" y="2056423"/>
              <a:ext cx="1395000" cy="1541250"/>
            </a:xfrm>
            <a:prstGeom prst="rect">
              <a:avLst/>
            </a:prstGeom>
          </p:spPr>
        </p:pic>
        <p:sp>
          <p:nvSpPr>
            <p:cNvPr id="26" name="Metin kutusu 25"/>
            <p:cNvSpPr txBox="1"/>
            <p:nvPr/>
          </p:nvSpPr>
          <p:spPr>
            <a:xfrm>
              <a:off x="2198637" y="2331586"/>
              <a:ext cx="1683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chemeClr val="bg1"/>
                  </a:solidFill>
                </a:rPr>
                <a:t>Beyni</a:t>
              </a:r>
            </a:p>
            <a:p>
              <a:r>
                <a:rPr lang="tr-TR" sz="2400" b="1" dirty="0">
                  <a:solidFill>
                    <a:schemeClr val="bg1"/>
                  </a:solidFill>
                </a:rPr>
                <a:t>t</a:t>
              </a:r>
              <a:r>
                <a:rPr lang="tr-TR" sz="2400" b="1" dirty="0" smtClean="0">
                  <a:solidFill>
                    <a:schemeClr val="bg1"/>
                  </a:solidFill>
                </a:rPr>
                <a:t>embelleşir.</a:t>
              </a:r>
              <a:endParaRPr lang="tr-TR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3378" y="3168591"/>
              <a:ext cx="618750" cy="90000"/>
            </a:xfrm>
            <a:prstGeom prst="rect">
              <a:avLst/>
            </a:prstGeom>
          </p:spPr>
        </p:pic>
      </p:grpSp>
      <p:grpSp>
        <p:nvGrpSpPr>
          <p:cNvPr id="3" name="Grup 16"/>
          <p:cNvGrpSpPr/>
          <p:nvPr/>
        </p:nvGrpSpPr>
        <p:grpSpPr>
          <a:xfrm>
            <a:off x="4141446" y="2108438"/>
            <a:ext cx="3699732" cy="3204293"/>
            <a:chOff x="4141446" y="2108438"/>
            <a:chExt cx="3699732" cy="3204293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743" y="2108438"/>
              <a:ext cx="1575000" cy="1878750"/>
            </a:xfrm>
            <a:prstGeom prst="rect">
              <a:avLst/>
            </a:prstGeom>
          </p:spPr>
        </p:pic>
        <p:sp>
          <p:nvSpPr>
            <p:cNvPr id="29" name="Metin kutusu 28"/>
            <p:cNvSpPr txBox="1"/>
            <p:nvPr/>
          </p:nvSpPr>
          <p:spPr>
            <a:xfrm>
              <a:off x="4141446" y="4014811"/>
              <a:ext cx="369973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chemeClr val="bg1"/>
                  </a:solidFill>
                </a:rPr>
                <a:t>Dikkatini toplaması zorlaşır.</a:t>
              </a:r>
            </a:p>
            <a:p>
              <a:pPr algn="ctr"/>
              <a:r>
                <a:rPr lang="tr-TR" sz="2400" b="1" dirty="0">
                  <a:solidFill>
                    <a:schemeClr val="bg1"/>
                  </a:solidFill>
                </a:rPr>
                <a:t>Ödev ve işlerini yaparken</a:t>
              </a:r>
            </a:p>
            <a:p>
              <a:pPr algn="ctr"/>
              <a:r>
                <a:rPr lang="tr-TR" sz="2400" b="1" dirty="0">
                  <a:solidFill>
                    <a:schemeClr val="bg1"/>
                  </a:solidFill>
                </a:rPr>
                <a:t>aklına oyun, tablet </a:t>
              </a:r>
              <a:r>
                <a:rPr lang="tr-TR" sz="2400" b="1" dirty="0" smtClean="0">
                  <a:solidFill>
                    <a:schemeClr val="bg1"/>
                  </a:solidFill>
                </a:rPr>
                <a:t>gelir.</a:t>
              </a:r>
              <a:endParaRPr lang="tr-TR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44" name="Resim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1936" y="5222731"/>
              <a:ext cx="618750" cy="90000"/>
            </a:xfrm>
            <a:prstGeom prst="rect">
              <a:avLst/>
            </a:prstGeom>
          </p:spPr>
        </p:pic>
      </p:grpSp>
      <p:grpSp>
        <p:nvGrpSpPr>
          <p:cNvPr id="5" name="Grup 13"/>
          <p:cNvGrpSpPr/>
          <p:nvPr/>
        </p:nvGrpSpPr>
        <p:grpSpPr>
          <a:xfrm>
            <a:off x="7830494" y="1818252"/>
            <a:ext cx="3939546" cy="1755000"/>
            <a:chOff x="7830494" y="1818252"/>
            <a:chExt cx="3939546" cy="1755000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27540" y="1818252"/>
              <a:ext cx="742500" cy="1755000"/>
            </a:xfrm>
            <a:prstGeom prst="rect">
              <a:avLst/>
            </a:prstGeom>
          </p:spPr>
        </p:pic>
        <p:sp>
          <p:nvSpPr>
            <p:cNvPr id="41" name="Metin kutusu 40"/>
            <p:cNvSpPr txBox="1"/>
            <p:nvPr/>
          </p:nvSpPr>
          <p:spPr>
            <a:xfrm>
              <a:off x="7830494" y="2260352"/>
              <a:ext cx="3100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2400" b="1" dirty="0">
                  <a:solidFill>
                    <a:schemeClr val="bg1"/>
                  </a:solidFill>
                </a:rPr>
                <a:t>Çok oturdukları için</a:t>
              </a:r>
            </a:p>
            <a:p>
              <a:pPr algn="r"/>
              <a:r>
                <a:rPr lang="tr-TR" sz="2400" b="1" dirty="0">
                  <a:solidFill>
                    <a:schemeClr val="bg1"/>
                  </a:solidFill>
                </a:rPr>
                <a:t>kemikleri güçlü olmaz. </a:t>
              </a:r>
            </a:p>
          </p:txBody>
        </p:sp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6411" y="3092480"/>
              <a:ext cx="618750" cy="90000"/>
            </a:xfrm>
            <a:prstGeom prst="rect">
              <a:avLst/>
            </a:prstGeom>
          </p:spPr>
        </p:pic>
      </p:grpSp>
      <p:grpSp>
        <p:nvGrpSpPr>
          <p:cNvPr id="13" name="Grup 15"/>
          <p:cNvGrpSpPr/>
          <p:nvPr/>
        </p:nvGrpSpPr>
        <p:grpSpPr>
          <a:xfrm>
            <a:off x="856813" y="5141503"/>
            <a:ext cx="3734433" cy="1327500"/>
            <a:chOff x="856813" y="4762238"/>
            <a:chExt cx="3734433" cy="13275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813" y="4762238"/>
              <a:ext cx="483750" cy="1327500"/>
            </a:xfrm>
            <a:prstGeom prst="rect">
              <a:avLst/>
            </a:prstGeom>
          </p:spPr>
        </p:pic>
        <p:sp>
          <p:nvSpPr>
            <p:cNvPr id="28" name="Metin kutusu 27"/>
            <p:cNvSpPr txBox="1"/>
            <p:nvPr/>
          </p:nvSpPr>
          <p:spPr>
            <a:xfrm>
              <a:off x="1491102" y="5072045"/>
              <a:ext cx="3100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Çok oturdukları için</a:t>
              </a:r>
            </a:p>
            <a:p>
              <a:r>
                <a:rPr lang="tr-TR" sz="2400" b="1" dirty="0">
                  <a:solidFill>
                    <a:schemeClr val="bg1"/>
                  </a:solidFill>
                </a:rPr>
                <a:t>kemikleri güçlü olmaz. </a:t>
              </a:r>
            </a:p>
          </p:txBody>
        </p:sp>
        <p:pic>
          <p:nvPicPr>
            <p:cNvPr id="46" name="Resim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6362" y="5863181"/>
              <a:ext cx="618750" cy="90000"/>
            </a:xfrm>
            <a:prstGeom prst="rect">
              <a:avLst/>
            </a:prstGeom>
          </p:spPr>
        </p:pic>
      </p:grpSp>
      <p:grpSp>
        <p:nvGrpSpPr>
          <p:cNvPr id="14" name="Grup 14"/>
          <p:cNvGrpSpPr/>
          <p:nvPr/>
        </p:nvGrpSpPr>
        <p:grpSpPr>
          <a:xfrm>
            <a:off x="7474224" y="5400421"/>
            <a:ext cx="4241255" cy="945000"/>
            <a:chOff x="7712765" y="4772731"/>
            <a:chExt cx="4241255" cy="945000"/>
          </a:xfrm>
        </p:grpSpPr>
        <p:sp>
          <p:nvSpPr>
            <p:cNvPr id="43" name="Metin kutusu 42"/>
            <p:cNvSpPr txBox="1"/>
            <p:nvPr/>
          </p:nvSpPr>
          <p:spPr>
            <a:xfrm>
              <a:off x="7712765" y="4782822"/>
              <a:ext cx="2778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400" b="1" dirty="0" smtClean="0">
                  <a:solidFill>
                    <a:schemeClr val="bg1"/>
                  </a:solidFill>
                </a:rPr>
                <a:t>Arkadaşlık</a:t>
              </a:r>
            </a:p>
            <a:p>
              <a:pPr algn="r"/>
              <a:r>
                <a:rPr lang="tr-TR" sz="2400" b="1" dirty="0" smtClean="0">
                  <a:solidFill>
                    <a:schemeClr val="bg1"/>
                  </a:solidFill>
                </a:rPr>
                <a:t>kurma şansı azalır.</a:t>
              </a:r>
              <a:endParaRPr lang="tr-TR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91520" y="4772731"/>
              <a:ext cx="1462500" cy="900000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5857" y="5627731"/>
              <a:ext cx="618750" cy="9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2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etin kutusu 41"/>
          <p:cNvSpPr txBox="1"/>
          <p:nvPr/>
        </p:nvSpPr>
        <p:spPr>
          <a:xfrm>
            <a:off x="612396" y="468836"/>
            <a:ext cx="779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E61F4F"/>
                </a:solidFill>
              </a:rPr>
              <a:t>Teknoloji Testi</a:t>
            </a:r>
            <a:endParaRPr lang="tr-TR" sz="6000" b="1" dirty="0">
              <a:solidFill>
                <a:srgbClr val="E61F4F"/>
              </a:solidFill>
            </a:endParaRPr>
          </a:p>
        </p:txBody>
      </p:sp>
      <p:cxnSp>
        <p:nvCxnSpPr>
          <p:cNvPr id="43" name="Düz Bağlayıcı 42"/>
          <p:cNvCxnSpPr/>
          <p:nvPr/>
        </p:nvCxnSpPr>
        <p:spPr>
          <a:xfrm flipH="1">
            <a:off x="676623" y="1469222"/>
            <a:ext cx="4507773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" y="3184391"/>
            <a:ext cx="5589800" cy="1148223"/>
          </a:xfrm>
          <a:prstGeom prst="rect">
            <a:avLst/>
          </a:prstGeom>
        </p:spPr>
      </p:pic>
      <p:sp>
        <p:nvSpPr>
          <p:cNvPr id="44" name="Metin kutusu 43"/>
          <p:cNvSpPr txBox="1"/>
          <p:nvPr/>
        </p:nvSpPr>
        <p:spPr>
          <a:xfrm>
            <a:off x="676622" y="2011279"/>
            <a:ext cx="548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Teknolojiyle aranızdaki mesafeyi</a:t>
            </a:r>
          </a:p>
          <a:p>
            <a:r>
              <a:rPr lang="tr-TR" sz="2400" b="1" dirty="0"/>
              <a:t>ölçmek ister misiniz?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676622" y="3517011"/>
            <a:ext cx="5480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Haydi o zaman, soruları cevaplayalım.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1385095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713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231F20"/>
                </a:solidFill>
              </a:rPr>
              <a:t>Devamlı bilgisayarda oyun oynamak istiyorum.</a:t>
            </a:r>
            <a:endParaRPr lang="tr-TR" sz="2800" b="1" dirty="0">
              <a:solidFill>
                <a:srgbClr val="231F20"/>
              </a:solidFill>
            </a:endParaRP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1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1904332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9046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Bilgisayar başında zamanın nasıl geçtiğini fark edemiyorum.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2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2409892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646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Yemeklerimi bilgisayarın başında yiyorum.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3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2928551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8090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İnternette vakit geçirmek için arkadaşlarımla beraber</a:t>
            </a:r>
          </a:p>
          <a:p>
            <a:r>
              <a:rPr lang="tr-TR" sz="2800" b="1" dirty="0">
                <a:solidFill>
                  <a:srgbClr val="231F20"/>
                </a:solidFill>
              </a:rPr>
              <a:t>olmaktan vazgeçiyorum.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4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3441008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7538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İnternette geçirdiğim süreyi azaltmak istediğimde</a:t>
            </a:r>
          </a:p>
          <a:p>
            <a:r>
              <a:rPr lang="tr-TR" sz="2800" b="1" dirty="0">
                <a:solidFill>
                  <a:srgbClr val="231F20"/>
                </a:solidFill>
              </a:rPr>
              <a:t>bunu bir türlü başaramıyorum.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5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3943350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663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Oyun yüzünden derslerimi ihmal ediyorum.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6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4455036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8262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Annem babam çok fazla oyun oynadığımı söylediğinde</a:t>
            </a:r>
          </a:p>
          <a:p>
            <a:r>
              <a:rPr lang="tr-TR" sz="2800" b="1" dirty="0">
                <a:solidFill>
                  <a:srgbClr val="231F20"/>
                </a:solidFill>
              </a:rPr>
              <a:t>sinirleniyorum.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7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43991"/>
            <a:ext cx="2134688" cy="213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" b="9180"/>
          <a:stretch/>
        </p:blipFill>
        <p:spPr>
          <a:xfrm>
            <a:off x="3219753" y="2014107"/>
            <a:ext cx="1840773" cy="19301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72" y="1509948"/>
            <a:ext cx="2337216" cy="22929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8" b="7646"/>
          <a:stretch/>
        </p:blipFill>
        <p:spPr>
          <a:xfrm>
            <a:off x="9278497" y="1140647"/>
            <a:ext cx="2017032" cy="206791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6" y="3860207"/>
            <a:ext cx="2857500" cy="28575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10" y="4525796"/>
            <a:ext cx="2552700" cy="17907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088" y="3788948"/>
            <a:ext cx="2651854" cy="266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etin kutusu 11"/>
          <p:cNvSpPr txBox="1"/>
          <p:nvPr/>
        </p:nvSpPr>
        <p:spPr>
          <a:xfrm>
            <a:off x="605157" y="102898"/>
            <a:ext cx="9800217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latin typeface="Bookman Old Style" panose="02050604050505020204" pitchFamily="18" charset="0"/>
              </a:rPr>
              <a:t>Aşağıda evimizde, komşularımızda ya da akrabalarımızı ziyaret ettiğimizde görebileceğimiz birçok teknolojik cihazlar var. Daha birçokları olabilir. Sizlerde ekleyebilirsiniz…</a:t>
            </a:r>
          </a:p>
        </p:txBody>
      </p:sp>
    </p:spTree>
    <p:extLst>
      <p:ext uri="{BB962C8B-B14F-4D97-AF65-F5344CB8AC3E}">
        <p14:creationId xmlns:p14="http://schemas.microsoft.com/office/powerpoint/2010/main" val="289089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4964908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855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Oyun oynamadığım zamanlarda aklım oyunlarda kalıyor.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8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5476081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578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Oyunun başından çok zor kalkıyorum.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652463" y="581550"/>
            <a:ext cx="884413" cy="1200329"/>
            <a:chOff x="652463" y="581550"/>
            <a:chExt cx="884413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9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8"/>
          <p:cNvGrpSpPr/>
          <p:nvPr/>
        </p:nvGrpSpPr>
        <p:grpSpPr>
          <a:xfrm>
            <a:off x="5986462" y="4254617"/>
            <a:ext cx="255587" cy="473075"/>
            <a:chOff x="1022486" y="3810000"/>
            <a:chExt cx="255587" cy="473075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43"/>
          <p:cNvGrpSpPr/>
          <p:nvPr/>
        </p:nvGrpSpPr>
        <p:grpSpPr>
          <a:xfrm>
            <a:off x="1427163" y="4300655"/>
            <a:ext cx="4772024" cy="173037"/>
            <a:chOff x="1427163" y="3856038"/>
            <a:chExt cx="4772024" cy="173037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1939925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2451100" y="3856038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2960688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34718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3986213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97388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5008563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5519738" y="3856038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6029325" y="3856038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1427163" y="3856038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63" name="Metin kutusu 62"/>
          <p:cNvSpPr txBox="1"/>
          <p:nvPr/>
        </p:nvSpPr>
        <p:spPr>
          <a:xfrm>
            <a:off x="1376362" y="2430871"/>
            <a:ext cx="2047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Her Zaman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Bazen</a:t>
            </a:r>
          </a:p>
          <a:p>
            <a:pPr marL="457200" indent="-457200">
              <a:buClr>
                <a:srgbClr val="E61F4F"/>
              </a:buClr>
              <a:buAutoNum type="alphaUcParenR"/>
            </a:pPr>
            <a:r>
              <a:rPr lang="tr-TR" sz="2000" b="1" dirty="0" smtClean="0">
                <a:solidFill>
                  <a:srgbClr val="231F20"/>
                </a:solidFill>
              </a:rPr>
              <a:t>Hiçbir Zaman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747944" y="889476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231F20"/>
                </a:solidFill>
              </a:rPr>
              <a:t>Geç saatlere kadar bilgisayar başında oturmaktan</a:t>
            </a:r>
          </a:p>
          <a:p>
            <a:r>
              <a:rPr lang="tr-TR" sz="2800" b="1" dirty="0">
                <a:solidFill>
                  <a:srgbClr val="231F20"/>
                </a:solidFill>
              </a:rPr>
              <a:t>uykusuz kalıyorum.</a:t>
            </a:r>
          </a:p>
        </p:txBody>
      </p:sp>
      <p:grpSp>
        <p:nvGrpSpPr>
          <p:cNvPr id="5" name="Grup 2"/>
          <p:cNvGrpSpPr/>
          <p:nvPr/>
        </p:nvGrpSpPr>
        <p:grpSpPr>
          <a:xfrm>
            <a:off x="184385" y="581550"/>
            <a:ext cx="1352491" cy="1200329"/>
            <a:chOff x="184385" y="581550"/>
            <a:chExt cx="1352491" cy="1200329"/>
          </a:xfrm>
        </p:grpSpPr>
        <p:sp>
          <p:nvSpPr>
            <p:cNvPr id="62" name="Metin kutusu 61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 smtClean="0">
                  <a:solidFill>
                    <a:srgbClr val="E61F4F"/>
                  </a:solidFill>
                </a:rPr>
                <a:t>10</a:t>
              </a:r>
              <a:endParaRPr lang="tr-TR" sz="7200" b="1" dirty="0">
                <a:solidFill>
                  <a:srgbClr val="E61F4F"/>
                </a:solidFill>
              </a:endParaRPr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pic>
        <p:nvPicPr>
          <p:cNvPr id="66" name="Resim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199" y="2316965"/>
            <a:ext cx="3188685" cy="31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"/>
            <a:ext cx="12192001" cy="6857999"/>
          </a:xfrm>
          <a:prstGeom prst="rect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Metin kutusu 42"/>
          <p:cNvSpPr txBox="1"/>
          <p:nvPr/>
        </p:nvSpPr>
        <p:spPr>
          <a:xfrm>
            <a:off x="445953" y="378350"/>
            <a:ext cx="3757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400" b="1" dirty="0" smtClean="0">
                <a:solidFill>
                  <a:schemeClr val="bg1"/>
                </a:solidFill>
              </a:rPr>
              <a:t>İşte Sonuç</a:t>
            </a:r>
            <a:endParaRPr lang="tr-TR" sz="6400" b="1" dirty="0">
              <a:solidFill>
                <a:schemeClr val="bg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22" y="0"/>
            <a:ext cx="9704877" cy="6858000"/>
          </a:xfrm>
          <a:prstGeom prst="rect">
            <a:avLst/>
          </a:prstGeom>
        </p:spPr>
      </p:pic>
      <p:grpSp>
        <p:nvGrpSpPr>
          <p:cNvPr id="2" name="Grup 4"/>
          <p:cNvGrpSpPr/>
          <p:nvPr/>
        </p:nvGrpSpPr>
        <p:grpSpPr>
          <a:xfrm>
            <a:off x="445953" y="2237177"/>
            <a:ext cx="3433760" cy="733471"/>
            <a:chOff x="445953" y="2237177"/>
            <a:chExt cx="3433760" cy="733471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8463" y="2237177"/>
              <a:ext cx="461250" cy="697500"/>
            </a:xfrm>
            <a:prstGeom prst="rect">
              <a:avLst/>
            </a:prstGeom>
          </p:spPr>
        </p:pic>
        <p:sp>
          <p:nvSpPr>
            <p:cNvPr id="14" name="Dikdörtgen 13"/>
            <p:cNvSpPr/>
            <p:nvPr/>
          </p:nvSpPr>
          <p:spPr>
            <a:xfrm>
              <a:off x="445953" y="2262762"/>
              <a:ext cx="2690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dirty="0">
                  <a:solidFill>
                    <a:schemeClr val="bg1"/>
                  </a:solidFill>
                </a:rPr>
                <a:t>Hiçbir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zaman</a:t>
              </a:r>
            </a:p>
            <a:p>
              <a:r>
                <a:rPr lang="tr-TR" sz="2000" dirty="0" smtClean="0">
                  <a:solidFill>
                    <a:schemeClr val="bg1"/>
                  </a:solidFill>
                </a:rPr>
                <a:t>İfadeleri çoğunluktaysa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Dikdörtgen 44"/>
          <p:cNvSpPr/>
          <p:nvPr/>
        </p:nvSpPr>
        <p:spPr>
          <a:xfrm>
            <a:off x="4456543" y="2237177"/>
            <a:ext cx="2690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Teknoloji konusunda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gayet iyi </a:t>
            </a:r>
            <a:r>
              <a:rPr lang="tr-TR" sz="2000" dirty="0" smtClean="0">
                <a:solidFill>
                  <a:schemeClr val="bg1"/>
                </a:solidFill>
              </a:rPr>
              <a:t>durumdasınız.</a:t>
            </a:r>
            <a:endParaRPr lang="tr-TR" sz="2000" dirty="0">
              <a:solidFill>
                <a:schemeClr val="bg1"/>
              </a:solidFill>
            </a:endParaRPr>
          </a:p>
        </p:txBody>
      </p:sp>
      <p:grpSp>
        <p:nvGrpSpPr>
          <p:cNvPr id="5" name="Grup 5"/>
          <p:cNvGrpSpPr/>
          <p:nvPr/>
        </p:nvGrpSpPr>
        <p:grpSpPr>
          <a:xfrm>
            <a:off x="445953" y="3474672"/>
            <a:ext cx="3433760" cy="733471"/>
            <a:chOff x="445953" y="3474672"/>
            <a:chExt cx="3433760" cy="733471"/>
          </a:xfrm>
        </p:grpSpPr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8463" y="3474672"/>
              <a:ext cx="461250" cy="697500"/>
            </a:xfrm>
            <a:prstGeom prst="rect">
              <a:avLst/>
            </a:prstGeom>
          </p:spPr>
        </p:pic>
        <p:sp>
          <p:nvSpPr>
            <p:cNvPr id="52" name="Dikdörtgen 51"/>
            <p:cNvSpPr/>
            <p:nvPr/>
          </p:nvSpPr>
          <p:spPr>
            <a:xfrm>
              <a:off x="445953" y="3500257"/>
              <a:ext cx="2690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dirty="0" smtClean="0">
                  <a:solidFill>
                    <a:schemeClr val="bg1"/>
                  </a:solidFill>
                </a:rPr>
                <a:t>Her zaman</a:t>
              </a:r>
            </a:p>
            <a:p>
              <a:r>
                <a:rPr lang="tr-TR" sz="2000" dirty="0" smtClean="0">
                  <a:solidFill>
                    <a:schemeClr val="bg1"/>
                  </a:solidFill>
                </a:rPr>
                <a:t>İfadeleri çoğunluktaysa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Dikdörtgen 52"/>
          <p:cNvSpPr/>
          <p:nvPr/>
        </p:nvSpPr>
        <p:spPr>
          <a:xfrm>
            <a:off x="4456542" y="3474672"/>
            <a:ext cx="3622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Acilen teknoloji kullanımında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önlemler almalı, </a:t>
            </a:r>
            <a:r>
              <a:rPr lang="tr-TR" sz="2000" dirty="0" smtClean="0">
                <a:solidFill>
                  <a:schemeClr val="bg1"/>
                </a:solidFill>
              </a:rPr>
              <a:t>köklü değişiklikler yapmalısınız.</a:t>
            </a:r>
            <a:endParaRPr lang="tr-TR" sz="2000" dirty="0">
              <a:solidFill>
                <a:schemeClr val="bg1"/>
              </a:solidFill>
            </a:endParaRPr>
          </a:p>
        </p:txBody>
      </p:sp>
      <p:grpSp>
        <p:nvGrpSpPr>
          <p:cNvPr id="6" name="Grup 6"/>
          <p:cNvGrpSpPr/>
          <p:nvPr/>
        </p:nvGrpSpPr>
        <p:grpSpPr>
          <a:xfrm>
            <a:off x="445953" y="5040628"/>
            <a:ext cx="3433760" cy="733471"/>
            <a:chOff x="445953" y="5040628"/>
            <a:chExt cx="3433760" cy="733471"/>
          </a:xfrm>
        </p:grpSpPr>
        <p:pic>
          <p:nvPicPr>
            <p:cNvPr id="57" name="Resim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8463" y="5040628"/>
              <a:ext cx="461250" cy="697500"/>
            </a:xfrm>
            <a:prstGeom prst="rect">
              <a:avLst/>
            </a:prstGeom>
          </p:spPr>
        </p:pic>
        <p:sp>
          <p:nvSpPr>
            <p:cNvPr id="58" name="Dikdörtgen 57"/>
            <p:cNvSpPr/>
            <p:nvPr/>
          </p:nvSpPr>
          <p:spPr>
            <a:xfrm>
              <a:off x="445953" y="5066213"/>
              <a:ext cx="26900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000" b="1" dirty="0" smtClean="0">
                  <a:solidFill>
                    <a:schemeClr val="bg1"/>
                  </a:solidFill>
                </a:rPr>
                <a:t>Bazen</a:t>
              </a:r>
            </a:p>
            <a:p>
              <a:r>
                <a:rPr lang="tr-TR" sz="2000" dirty="0" smtClean="0">
                  <a:solidFill>
                    <a:schemeClr val="bg1"/>
                  </a:solidFill>
                </a:rPr>
                <a:t>İfadeleri çoğunluktaysa</a:t>
              </a:r>
              <a:endParaRPr lang="tr-T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Dikdörtgen 58"/>
          <p:cNvSpPr/>
          <p:nvPr/>
        </p:nvSpPr>
        <p:spPr>
          <a:xfrm>
            <a:off x="4456542" y="5040628"/>
            <a:ext cx="362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Ufak tefek düzenlemelerle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sorunu halledebilirsiniz.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50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/>
      <p:bldP spid="45" grpId="0"/>
      <p:bldP spid="53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0" y="1833108"/>
            <a:ext cx="12188825" cy="71166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" name="Grup 33"/>
          <p:cNvGrpSpPr/>
          <p:nvPr/>
        </p:nvGrpSpPr>
        <p:grpSpPr>
          <a:xfrm>
            <a:off x="1" y="5955032"/>
            <a:ext cx="12192001" cy="462545"/>
            <a:chOff x="1" y="5955032"/>
            <a:chExt cx="12192001" cy="462545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558642" y="6183033"/>
              <a:ext cx="9633360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1828799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491" y="6022145"/>
              <a:ext cx="3930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 smtClean="0">
                  <a:solidFill>
                    <a:schemeClr val="bg1"/>
                  </a:solidFill>
                </a:rPr>
                <a:t>46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4151587" y="142661"/>
            <a:ext cx="7588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231F20"/>
                </a:solidFill>
              </a:rPr>
              <a:t>Teknoloji Bağımlısı</a:t>
            </a:r>
          </a:p>
          <a:p>
            <a:pPr algn="ctr"/>
            <a:r>
              <a:rPr lang="tr-TR" sz="4800" b="1" dirty="0" smtClean="0">
                <a:solidFill>
                  <a:srgbClr val="231F20"/>
                </a:solidFill>
              </a:rPr>
              <a:t>Olmamak İçin</a:t>
            </a:r>
            <a:endParaRPr lang="tr-TR" sz="4800" b="1" dirty="0">
              <a:solidFill>
                <a:srgbClr val="231F2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78" y="250723"/>
            <a:ext cx="4249229" cy="6778959"/>
          </a:xfrm>
          <a:prstGeom prst="rect">
            <a:avLst/>
          </a:prstGeom>
        </p:spPr>
      </p:pic>
      <p:sp>
        <p:nvSpPr>
          <p:cNvPr id="43" name="Freeform 7"/>
          <p:cNvSpPr>
            <a:spLocks/>
          </p:cNvSpPr>
          <p:nvPr/>
        </p:nvSpPr>
        <p:spPr bwMode="auto">
          <a:xfrm>
            <a:off x="7405485" y="1889986"/>
            <a:ext cx="492125" cy="250825"/>
          </a:xfrm>
          <a:custGeom>
            <a:avLst/>
            <a:gdLst>
              <a:gd name="T0" fmla="*/ 0 w 310"/>
              <a:gd name="T1" fmla="*/ 0 h 158"/>
              <a:gd name="T2" fmla="*/ 155 w 310"/>
              <a:gd name="T3" fmla="*/ 158 h 158"/>
              <a:gd name="T4" fmla="*/ 310 w 310"/>
              <a:gd name="T5" fmla="*/ 0 h 158"/>
              <a:gd name="T6" fmla="*/ 0 w 310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158">
                <a:moveTo>
                  <a:pt x="0" y="0"/>
                </a:moveTo>
                <a:lnTo>
                  <a:pt x="155" y="158"/>
                </a:lnTo>
                <a:lnTo>
                  <a:pt x="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" name="Grup 15"/>
          <p:cNvGrpSpPr/>
          <p:nvPr/>
        </p:nvGrpSpPr>
        <p:grpSpPr>
          <a:xfrm>
            <a:off x="5264032" y="2368812"/>
            <a:ext cx="5050306" cy="830997"/>
            <a:chOff x="5264032" y="2368812"/>
            <a:chExt cx="5050306" cy="830997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032" y="2374005"/>
              <a:ext cx="506250" cy="697500"/>
            </a:xfrm>
            <a:prstGeom prst="rect">
              <a:avLst/>
            </a:prstGeom>
          </p:spPr>
        </p:pic>
        <p:sp>
          <p:nvSpPr>
            <p:cNvPr id="44" name="Metin kutusu 43"/>
            <p:cNvSpPr txBox="1"/>
            <p:nvPr/>
          </p:nvSpPr>
          <p:spPr>
            <a:xfrm>
              <a:off x="5932754" y="2368812"/>
              <a:ext cx="43815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231F20"/>
                  </a:solidFill>
                </a:rPr>
                <a:t>Ekran başında </a:t>
              </a:r>
              <a:r>
                <a:rPr lang="tr-TR" sz="2400" b="1" dirty="0" smtClean="0">
                  <a:solidFill>
                    <a:srgbClr val="231F20"/>
                  </a:solidFill>
                </a:rPr>
                <a:t>geçirdiğiniz</a:t>
              </a:r>
              <a:endParaRPr lang="tr-TR" sz="2400" b="1" dirty="0">
                <a:solidFill>
                  <a:srgbClr val="231F20"/>
                </a:solidFill>
              </a:endParaRPr>
            </a:p>
            <a:p>
              <a:r>
                <a:rPr lang="tr-TR" sz="2400" b="1" dirty="0">
                  <a:solidFill>
                    <a:srgbClr val="231F20"/>
                  </a:solidFill>
                </a:rPr>
                <a:t>süreyi azaltın.</a:t>
              </a:r>
            </a:p>
          </p:txBody>
        </p:sp>
      </p:grpSp>
      <p:grpSp>
        <p:nvGrpSpPr>
          <p:cNvPr id="4" name="Grup 16"/>
          <p:cNvGrpSpPr/>
          <p:nvPr/>
        </p:nvGrpSpPr>
        <p:grpSpPr>
          <a:xfrm>
            <a:off x="5184578" y="3586871"/>
            <a:ext cx="6135701" cy="1200329"/>
            <a:chOff x="5184578" y="3586871"/>
            <a:chExt cx="6135701" cy="1200329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4578" y="3843910"/>
              <a:ext cx="697500" cy="686250"/>
            </a:xfrm>
            <a:prstGeom prst="rect">
              <a:avLst/>
            </a:prstGeom>
          </p:spPr>
        </p:pic>
        <p:sp>
          <p:nvSpPr>
            <p:cNvPr id="45" name="Metin kutusu 44"/>
            <p:cNvSpPr txBox="1"/>
            <p:nvPr/>
          </p:nvSpPr>
          <p:spPr>
            <a:xfrm>
              <a:off x="6036952" y="3586871"/>
              <a:ext cx="5283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solidFill>
                    <a:srgbClr val="231F20"/>
                  </a:solidFill>
                </a:rPr>
                <a:t>Sizin yaşınızdaki bir çocuğun</a:t>
              </a:r>
            </a:p>
            <a:p>
              <a:r>
                <a:rPr lang="tr-TR" sz="2400" b="1" dirty="0">
                  <a:solidFill>
                    <a:srgbClr val="231F20"/>
                  </a:solidFill>
                </a:rPr>
                <a:t>ekran başında en fazla kalabileceği süre</a:t>
              </a:r>
            </a:p>
            <a:p>
              <a:r>
                <a:rPr lang="tr-TR" sz="2400" b="1" dirty="0">
                  <a:solidFill>
                    <a:srgbClr val="231F20"/>
                  </a:solidFill>
                </a:rPr>
                <a:t>60 dakika yani 1 saat. </a:t>
              </a:r>
            </a:p>
          </p:txBody>
        </p:sp>
      </p:grpSp>
      <p:sp>
        <p:nvSpPr>
          <p:cNvPr id="47" name="Metin kutusu 46"/>
          <p:cNvSpPr txBox="1"/>
          <p:nvPr/>
        </p:nvSpPr>
        <p:spPr>
          <a:xfrm>
            <a:off x="5898249" y="5174262"/>
            <a:ext cx="4381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231F20"/>
                </a:solidFill>
              </a:rPr>
              <a:t>Tavsiyem okul zamanında hafta içi</a:t>
            </a:r>
          </a:p>
          <a:p>
            <a:r>
              <a:rPr lang="tr-TR" sz="2000" dirty="0">
                <a:solidFill>
                  <a:srgbClr val="231F20"/>
                </a:solidFill>
              </a:rPr>
              <a:t>hiç bilgisayar ya da tablet açmamanız.</a:t>
            </a:r>
          </a:p>
          <a:p>
            <a:r>
              <a:rPr lang="tr-TR" sz="2000" dirty="0">
                <a:solidFill>
                  <a:srgbClr val="231F20"/>
                </a:solidFill>
              </a:rPr>
              <a:t>Hafta sonu oynamanız daha doğru olur. </a:t>
            </a:r>
          </a:p>
        </p:txBody>
      </p:sp>
    </p:spTree>
    <p:extLst>
      <p:ext uri="{BB962C8B-B14F-4D97-AF65-F5344CB8AC3E}">
        <p14:creationId xmlns:p14="http://schemas.microsoft.com/office/powerpoint/2010/main" val="119555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8" grpId="0"/>
      <p:bldP spid="43" grpId="0" animBg="1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23838"/>
            <a:ext cx="12188825" cy="125413"/>
          </a:xfrm>
          <a:prstGeom prst="rect">
            <a:avLst/>
          </a:prstGeom>
          <a:solidFill>
            <a:srgbClr val="DD7E0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3175"/>
            <a:ext cx="12188825" cy="227013"/>
          </a:xfrm>
          <a:prstGeom prst="rect">
            <a:avLst/>
          </a:pr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FAB52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33413" y="209550"/>
            <a:ext cx="492125" cy="250825"/>
          </a:xfrm>
          <a:custGeom>
            <a:avLst/>
            <a:gdLst>
              <a:gd name="T0" fmla="*/ 0 w 310"/>
              <a:gd name="T1" fmla="*/ 0 h 158"/>
              <a:gd name="T2" fmla="*/ 155 w 310"/>
              <a:gd name="T3" fmla="*/ 158 h 158"/>
              <a:gd name="T4" fmla="*/ 310 w 310"/>
              <a:gd name="T5" fmla="*/ 0 h 158"/>
              <a:gd name="T6" fmla="*/ 0 w 310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158">
                <a:moveTo>
                  <a:pt x="0" y="0"/>
                </a:moveTo>
                <a:lnTo>
                  <a:pt x="155" y="158"/>
                </a:lnTo>
                <a:lnTo>
                  <a:pt x="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0133013" y="449263"/>
            <a:ext cx="101600" cy="33338"/>
          </a:xfrm>
          <a:custGeom>
            <a:avLst/>
            <a:gdLst>
              <a:gd name="T0" fmla="*/ 27 w 28"/>
              <a:gd name="T1" fmla="*/ 8 h 9"/>
              <a:gd name="T2" fmla="*/ 23 w 28"/>
              <a:gd name="T3" fmla="*/ 1 h 9"/>
              <a:gd name="T4" fmla="*/ 23 w 28"/>
              <a:gd name="T5" fmla="*/ 0 h 9"/>
              <a:gd name="T6" fmla="*/ 14 w 28"/>
              <a:gd name="T7" fmla="*/ 0 h 9"/>
              <a:gd name="T8" fmla="*/ 5 w 28"/>
              <a:gd name="T9" fmla="*/ 0 h 9"/>
              <a:gd name="T10" fmla="*/ 5 w 28"/>
              <a:gd name="T11" fmla="*/ 1 h 9"/>
              <a:gd name="T12" fmla="*/ 1 w 28"/>
              <a:gd name="T13" fmla="*/ 8 h 9"/>
              <a:gd name="T14" fmla="*/ 1 w 28"/>
              <a:gd name="T15" fmla="*/ 9 h 9"/>
              <a:gd name="T16" fmla="*/ 14 w 28"/>
              <a:gd name="T17" fmla="*/ 9 h 9"/>
              <a:gd name="T18" fmla="*/ 27 w 28"/>
              <a:gd name="T19" fmla="*/ 9 h 9"/>
              <a:gd name="T20" fmla="*/ 27 w 28"/>
              <a:gd name="T2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9">
                <a:moveTo>
                  <a:pt x="27" y="8"/>
                </a:moveTo>
                <a:cubicBezTo>
                  <a:pt x="24" y="7"/>
                  <a:pt x="23" y="5"/>
                  <a:pt x="23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5"/>
                  <a:pt x="4" y="7"/>
                  <a:pt x="1" y="8"/>
                </a:cubicBezTo>
                <a:cubicBezTo>
                  <a:pt x="0" y="8"/>
                  <a:pt x="0" y="9"/>
                  <a:pt x="1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8"/>
                  <a:pt x="27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633413" y="629652"/>
            <a:ext cx="7588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FAB529"/>
                </a:solidFill>
              </a:rPr>
              <a:t>Etkinlik: </a:t>
            </a:r>
            <a:r>
              <a:rPr lang="tr-TR" sz="4800" b="1" dirty="0">
                <a:solidFill>
                  <a:srgbClr val="231F20"/>
                </a:solidFill>
              </a:rPr>
              <a:t>Okuyalım, Tartışalım</a:t>
            </a:r>
            <a:endParaRPr lang="tr-TR" sz="4800" b="1" dirty="0" smtClean="0">
              <a:solidFill>
                <a:srgbClr val="231F2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76622" y="1443871"/>
            <a:ext cx="7711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231F20"/>
                </a:solidFill>
              </a:rPr>
              <a:t>Aşağıdaki soruları, okuduğunuz çizgi öyküye göre cevaplayın.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54" y="2246182"/>
            <a:ext cx="3510748" cy="3120665"/>
          </a:xfrm>
          <a:prstGeom prst="rect">
            <a:avLst/>
          </a:prstGeom>
        </p:spPr>
      </p:pic>
      <p:grpSp>
        <p:nvGrpSpPr>
          <p:cNvPr id="2" name="Grup 28"/>
          <p:cNvGrpSpPr/>
          <p:nvPr/>
        </p:nvGrpSpPr>
        <p:grpSpPr>
          <a:xfrm>
            <a:off x="4657449" y="2381616"/>
            <a:ext cx="7203247" cy="3416320"/>
            <a:chOff x="4657449" y="2381616"/>
            <a:chExt cx="7203247" cy="3416320"/>
          </a:xfrm>
        </p:grpSpPr>
        <p:sp>
          <p:nvSpPr>
            <p:cNvPr id="42" name="Metin kutusu 41"/>
            <p:cNvSpPr txBox="1"/>
            <p:nvPr/>
          </p:nvSpPr>
          <p:spPr>
            <a:xfrm>
              <a:off x="5107449" y="2381616"/>
              <a:ext cx="6753247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/>
                <a:t>Çocuklar neden bilgisayar oyunlarını sever</a:t>
              </a:r>
              <a:r>
                <a:rPr lang="tr-TR" sz="2400" b="1" dirty="0" smtClean="0"/>
                <a:t>?</a:t>
              </a:r>
            </a:p>
            <a:p>
              <a:endParaRPr lang="tr-TR" sz="2400" b="1" dirty="0" smtClean="0"/>
            </a:p>
            <a:p>
              <a:r>
                <a:rPr lang="tr-TR" sz="2400" b="1" dirty="0"/>
                <a:t>Bilgisayar oyunları bize nasıl zarar verir</a:t>
              </a:r>
              <a:r>
                <a:rPr lang="tr-TR" sz="2400" b="1" dirty="0" smtClean="0"/>
                <a:t>?</a:t>
              </a:r>
            </a:p>
            <a:p>
              <a:endParaRPr lang="tr-TR" sz="2400" b="1" dirty="0" smtClean="0"/>
            </a:p>
            <a:p>
              <a:r>
                <a:rPr lang="tr-TR" sz="2400" b="1" dirty="0" smtClean="0"/>
                <a:t>Sizce </a:t>
              </a:r>
              <a:r>
                <a:rPr lang="tr-TR" sz="2400" b="1" dirty="0"/>
                <a:t>bir günde ekran başında en fazla</a:t>
              </a:r>
            </a:p>
            <a:p>
              <a:r>
                <a:rPr lang="tr-TR" sz="2400" b="1" dirty="0"/>
                <a:t>kaç dakika kalmalıyız</a:t>
              </a:r>
              <a:r>
                <a:rPr lang="tr-TR" sz="2400" b="1" dirty="0" smtClean="0"/>
                <a:t>?</a:t>
              </a:r>
            </a:p>
            <a:p>
              <a:endParaRPr lang="tr-TR" sz="2400" b="1" dirty="0"/>
            </a:p>
            <a:p>
              <a:r>
                <a:rPr lang="tr-TR" sz="2400" b="1" dirty="0"/>
                <a:t>Bilgisayar oyunlarının yerine başka</a:t>
              </a:r>
            </a:p>
            <a:p>
              <a:r>
                <a:rPr lang="tr-TR" sz="2400" b="1" dirty="0"/>
                <a:t>hangi oyunları oynayabiliriz?</a:t>
              </a:r>
            </a:p>
          </p:txBody>
        </p:sp>
        <p:pic>
          <p:nvPicPr>
            <p:cNvPr id="28" name="Resim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449" y="2572245"/>
              <a:ext cx="450000" cy="135000"/>
            </a:xfrm>
            <a:prstGeom prst="rect">
              <a:avLst/>
            </a:prstGeom>
          </p:spPr>
        </p:pic>
        <p:pic>
          <p:nvPicPr>
            <p:cNvPr id="46" name="Resim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449" y="3287190"/>
              <a:ext cx="450000" cy="135000"/>
            </a:xfrm>
            <a:prstGeom prst="rect">
              <a:avLst/>
            </a:prstGeom>
          </p:spPr>
        </p:pic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449" y="3988692"/>
              <a:ext cx="450000" cy="1350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1166" y="5099327"/>
              <a:ext cx="450000" cy="135000"/>
            </a:xfrm>
            <a:prstGeom prst="rect">
              <a:avLst/>
            </a:prstGeom>
          </p:spPr>
        </p:pic>
      </p:grpSp>
      <p:grpSp>
        <p:nvGrpSpPr>
          <p:cNvPr id="9" name="Grup 51"/>
          <p:cNvGrpSpPr/>
          <p:nvPr/>
        </p:nvGrpSpPr>
        <p:grpSpPr>
          <a:xfrm>
            <a:off x="9361488" y="92075"/>
            <a:ext cx="496888" cy="500063"/>
            <a:chOff x="9361488" y="92075"/>
            <a:chExt cx="496888" cy="500063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9361488" y="92075"/>
              <a:ext cx="496888" cy="500063"/>
            </a:xfrm>
            <a:prstGeom prst="ellipse">
              <a:avLst/>
            </a:prstGeom>
            <a:solidFill>
              <a:srgbClr val="E61F4F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9525000" y="192088"/>
              <a:ext cx="169863" cy="300038"/>
            </a:xfrm>
            <a:custGeom>
              <a:avLst/>
              <a:gdLst>
                <a:gd name="T0" fmla="*/ 39 w 47"/>
                <a:gd name="T1" fmla="*/ 0 h 82"/>
                <a:gd name="T2" fmla="*/ 8 w 47"/>
                <a:gd name="T3" fmla="*/ 0 h 82"/>
                <a:gd name="T4" fmla="*/ 0 w 47"/>
                <a:gd name="T5" fmla="*/ 7 h 82"/>
                <a:gd name="T6" fmla="*/ 0 w 47"/>
                <a:gd name="T7" fmla="*/ 74 h 82"/>
                <a:gd name="T8" fmla="*/ 8 w 47"/>
                <a:gd name="T9" fmla="*/ 82 h 82"/>
                <a:gd name="T10" fmla="*/ 39 w 47"/>
                <a:gd name="T11" fmla="*/ 82 h 82"/>
                <a:gd name="T12" fmla="*/ 47 w 47"/>
                <a:gd name="T13" fmla="*/ 74 h 82"/>
                <a:gd name="T14" fmla="*/ 47 w 47"/>
                <a:gd name="T15" fmla="*/ 7 h 82"/>
                <a:gd name="T16" fmla="*/ 39 w 47"/>
                <a:gd name="T17" fmla="*/ 0 h 82"/>
                <a:gd name="T18" fmla="*/ 19 w 47"/>
                <a:gd name="T19" fmla="*/ 6 h 82"/>
                <a:gd name="T20" fmla="*/ 28 w 47"/>
                <a:gd name="T21" fmla="*/ 6 h 82"/>
                <a:gd name="T22" fmla="*/ 29 w 47"/>
                <a:gd name="T23" fmla="*/ 7 h 82"/>
                <a:gd name="T24" fmla="*/ 28 w 47"/>
                <a:gd name="T25" fmla="*/ 8 h 82"/>
                <a:gd name="T26" fmla="*/ 19 w 47"/>
                <a:gd name="T27" fmla="*/ 8 h 82"/>
                <a:gd name="T28" fmla="*/ 17 w 47"/>
                <a:gd name="T29" fmla="*/ 7 h 82"/>
                <a:gd name="T30" fmla="*/ 19 w 47"/>
                <a:gd name="T31" fmla="*/ 6 h 82"/>
                <a:gd name="T32" fmla="*/ 23 w 47"/>
                <a:gd name="T33" fmla="*/ 77 h 82"/>
                <a:gd name="T34" fmla="*/ 21 w 47"/>
                <a:gd name="T35" fmla="*/ 74 h 82"/>
                <a:gd name="T36" fmla="*/ 23 w 47"/>
                <a:gd name="T37" fmla="*/ 71 h 82"/>
                <a:gd name="T38" fmla="*/ 26 w 47"/>
                <a:gd name="T39" fmla="*/ 74 h 82"/>
                <a:gd name="T40" fmla="*/ 23 w 47"/>
                <a:gd name="T41" fmla="*/ 77 h 82"/>
                <a:gd name="T42" fmla="*/ 43 w 47"/>
                <a:gd name="T43" fmla="*/ 67 h 82"/>
                <a:gd name="T44" fmla="*/ 4 w 47"/>
                <a:gd name="T45" fmla="*/ 67 h 82"/>
                <a:gd name="T46" fmla="*/ 4 w 47"/>
                <a:gd name="T47" fmla="*/ 13 h 82"/>
                <a:gd name="T48" fmla="*/ 43 w 47"/>
                <a:gd name="T49" fmla="*/ 13 h 82"/>
                <a:gd name="T50" fmla="*/ 43 w 47"/>
                <a:gd name="T5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82">
                  <a:moveTo>
                    <a:pt x="3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8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43" y="82"/>
                    <a:pt x="47" y="78"/>
                    <a:pt x="47" y="74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39" y="0"/>
                  </a:cubicBezTo>
                  <a:close/>
                  <a:moveTo>
                    <a:pt x="19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8"/>
                    <a:pt x="17" y="7"/>
                  </a:cubicBezTo>
                  <a:cubicBezTo>
                    <a:pt x="17" y="6"/>
                    <a:pt x="18" y="6"/>
                    <a:pt x="19" y="6"/>
                  </a:cubicBezTo>
                  <a:close/>
                  <a:moveTo>
                    <a:pt x="23" y="77"/>
                  </a:moveTo>
                  <a:cubicBezTo>
                    <a:pt x="22" y="77"/>
                    <a:pt x="21" y="75"/>
                    <a:pt x="21" y="74"/>
                  </a:cubicBezTo>
                  <a:cubicBezTo>
                    <a:pt x="21" y="73"/>
                    <a:pt x="22" y="71"/>
                    <a:pt x="23" y="71"/>
                  </a:cubicBezTo>
                  <a:cubicBezTo>
                    <a:pt x="25" y="71"/>
                    <a:pt x="26" y="73"/>
                    <a:pt x="26" y="74"/>
                  </a:cubicBezTo>
                  <a:cubicBezTo>
                    <a:pt x="26" y="75"/>
                    <a:pt x="25" y="77"/>
                    <a:pt x="23" y="77"/>
                  </a:cubicBezTo>
                  <a:close/>
                  <a:moveTo>
                    <a:pt x="43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4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Grup 54"/>
          <p:cNvGrpSpPr/>
          <p:nvPr/>
        </p:nvGrpSpPr>
        <p:grpSpPr>
          <a:xfrm>
            <a:off x="9937750" y="92075"/>
            <a:ext cx="492125" cy="500063"/>
            <a:chOff x="9937750" y="92075"/>
            <a:chExt cx="492125" cy="500063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937750" y="92075"/>
              <a:ext cx="492125" cy="500063"/>
            </a:xfrm>
            <a:prstGeom prst="ellipse">
              <a:avLst/>
            </a:prstGeom>
            <a:solidFill>
              <a:srgbClr val="231F20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11"/>
            <p:cNvSpPr>
              <a:spLocks noEditPoints="1"/>
            </p:cNvSpPr>
            <p:nvPr/>
          </p:nvSpPr>
          <p:spPr bwMode="auto">
            <a:xfrm>
              <a:off x="10034588" y="234950"/>
              <a:ext cx="296863" cy="206375"/>
            </a:xfrm>
            <a:custGeom>
              <a:avLst/>
              <a:gdLst>
                <a:gd name="T0" fmla="*/ 82 w 82"/>
                <a:gd name="T1" fmla="*/ 2 h 56"/>
                <a:gd name="T2" fmla="*/ 80 w 82"/>
                <a:gd name="T3" fmla="*/ 0 h 56"/>
                <a:gd name="T4" fmla="*/ 3 w 82"/>
                <a:gd name="T5" fmla="*/ 0 h 56"/>
                <a:gd name="T6" fmla="*/ 1 w 82"/>
                <a:gd name="T7" fmla="*/ 2 h 56"/>
                <a:gd name="T8" fmla="*/ 0 w 82"/>
                <a:gd name="T9" fmla="*/ 54 h 56"/>
                <a:gd name="T10" fmla="*/ 3 w 82"/>
                <a:gd name="T11" fmla="*/ 56 h 56"/>
                <a:gd name="T12" fmla="*/ 80 w 82"/>
                <a:gd name="T13" fmla="*/ 56 h 56"/>
                <a:gd name="T14" fmla="*/ 82 w 82"/>
                <a:gd name="T15" fmla="*/ 54 h 56"/>
                <a:gd name="T16" fmla="*/ 82 w 82"/>
                <a:gd name="T17" fmla="*/ 2 h 56"/>
                <a:gd name="T18" fmla="*/ 79 w 82"/>
                <a:gd name="T19" fmla="*/ 46 h 56"/>
                <a:gd name="T20" fmla="*/ 4 w 82"/>
                <a:gd name="T21" fmla="*/ 46 h 56"/>
                <a:gd name="T22" fmla="*/ 4 w 82"/>
                <a:gd name="T23" fmla="*/ 3 h 56"/>
                <a:gd name="T24" fmla="*/ 79 w 82"/>
                <a:gd name="T25" fmla="*/ 3 h 56"/>
                <a:gd name="T26" fmla="*/ 79 w 82"/>
                <a:gd name="T2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56">
                  <a:moveTo>
                    <a:pt x="82" y="2"/>
                  </a:moveTo>
                  <a:cubicBezTo>
                    <a:pt x="82" y="1"/>
                    <a:pt x="81" y="0"/>
                    <a:pt x="8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3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1" y="56"/>
                    <a:pt x="82" y="55"/>
                    <a:pt x="82" y="54"/>
                  </a:cubicBezTo>
                  <a:lnTo>
                    <a:pt x="82" y="2"/>
                  </a:lnTo>
                  <a:close/>
                  <a:moveTo>
                    <a:pt x="7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9" y="3"/>
                    <a:pt x="79" y="3"/>
                    <a:pt x="79" y="3"/>
                  </a:cubicBezTo>
                  <a:lnTo>
                    <a:pt x="7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1" name="Grup 57"/>
          <p:cNvGrpSpPr/>
          <p:nvPr/>
        </p:nvGrpSpPr>
        <p:grpSpPr>
          <a:xfrm>
            <a:off x="11088688" y="92075"/>
            <a:ext cx="492125" cy="500063"/>
            <a:chOff x="11088688" y="92075"/>
            <a:chExt cx="492125" cy="500063"/>
          </a:xfrm>
        </p:grpSpPr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1088688" y="92075"/>
              <a:ext cx="492125" cy="500063"/>
            </a:xfrm>
            <a:prstGeom prst="ellipse">
              <a:avLst/>
            </a:prstGeom>
            <a:solidFill>
              <a:srgbClr val="11A74F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1431588" y="228600"/>
              <a:ext cx="25400" cy="58738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0 h 16"/>
                <a:gd name="T4" fmla="*/ 0 w 7"/>
                <a:gd name="T5" fmla="*/ 3 h 16"/>
                <a:gd name="T6" fmla="*/ 0 w 7"/>
                <a:gd name="T7" fmla="*/ 14 h 16"/>
                <a:gd name="T8" fmla="*/ 2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7" y="12"/>
                    <a:pt x="7" y="5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3" y="11"/>
                    <a:pt x="0" y="14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11450638" y="209550"/>
              <a:ext cx="28575" cy="100013"/>
            </a:xfrm>
            <a:custGeom>
              <a:avLst/>
              <a:gdLst>
                <a:gd name="T0" fmla="*/ 3 w 8"/>
                <a:gd name="T1" fmla="*/ 0 h 27"/>
                <a:gd name="T2" fmla="*/ 0 w 8"/>
                <a:gd name="T3" fmla="*/ 2 h 27"/>
                <a:gd name="T4" fmla="*/ 5 w 8"/>
                <a:gd name="T5" fmla="*/ 13 h 27"/>
                <a:gd name="T6" fmla="*/ 0 w 8"/>
                <a:gd name="T7" fmla="*/ 24 h 27"/>
                <a:gd name="T8" fmla="*/ 3 w 8"/>
                <a:gd name="T9" fmla="*/ 27 h 27"/>
                <a:gd name="T10" fmla="*/ 8 w 8"/>
                <a:gd name="T11" fmla="*/ 13 h 27"/>
                <a:gd name="T12" fmla="*/ 3 w 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5" y="9"/>
                    <a:pt x="5" y="13"/>
                  </a:cubicBezTo>
                  <a:cubicBezTo>
                    <a:pt x="5" y="17"/>
                    <a:pt x="3" y="21"/>
                    <a:pt x="0" y="2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23"/>
                    <a:pt x="8" y="18"/>
                    <a:pt x="8" y="13"/>
                  </a:cubicBezTo>
                  <a:cubicBezTo>
                    <a:pt x="8" y="8"/>
                    <a:pt x="6" y="3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11363325" y="228600"/>
              <a:ext cx="28575" cy="58738"/>
            </a:xfrm>
            <a:custGeom>
              <a:avLst/>
              <a:gdLst>
                <a:gd name="T0" fmla="*/ 5 w 8"/>
                <a:gd name="T1" fmla="*/ 16 h 16"/>
                <a:gd name="T2" fmla="*/ 8 w 8"/>
                <a:gd name="T3" fmla="*/ 14 h 16"/>
                <a:gd name="T4" fmla="*/ 8 w 8"/>
                <a:gd name="T5" fmla="*/ 3 h 16"/>
                <a:gd name="T6" fmla="*/ 5 w 8"/>
                <a:gd name="T7" fmla="*/ 0 h 16"/>
                <a:gd name="T8" fmla="*/ 5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5" y="16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5" y="11"/>
                    <a:pt x="5" y="6"/>
                    <a:pt x="8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1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11341100" y="209550"/>
              <a:ext cx="30163" cy="100013"/>
            </a:xfrm>
            <a:custGeom>
              <a:avLst/>
              <a:gdLst>
                <a:gd name="T0" fmla="*/ 8 w 8"/>
                <a:gd name="T1" fmla="*/ 24 h 27"/>
                <a:gd name="T2" fmla="*/ 4 w 8"/>
                <a:gd name="T3" fmla="*/ 13 h 27"/>
                <a:gd name="T4" fmla="*/ 8 w 8"/>
                <a:gd name="T5" fmla="*/ 2 h 27"/>
                <a:gd name="T6" fmla="*/ 5 w 8"/>
                <a:gd name="T7" fmla="*/ 0 h 27"/>
                <a:gd name="T8" fmla="*/ 0 w 8"/>
                <a:gd name="T9" fmla="*/ 13 h 27"/>
                <a:gd name="T10" fmla="*/ 5 w 8"/>
                <a:gd name="T11" fmla="*/ 27 h 27"/>
                <a:gd name="T12" fmla="*/ 8 w 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4"/>
                  </a:moveTo>
                  <a:cubicBezTo>
                    <a:pt x="5" y="21"/>
                    <a:pt x="4" y="17"/>
                    <a:pt x="4" y="13"/>
                  </a:cubicBezTo>
                  <a:cubicBezTo>
                    <a:pt x="4" y="9"/>
                    <a:pt x="5" y="5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18"/>
                    <a:pt x="2" y="23"/>
                    <a:pt x="5" y="27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11185525" y="242888"/>
              <a:ext cx="260350" cy="212725"/>
            </a:xfrm>
            <a:custGeom>
              <a:avLst/>
              <a:gdLst>
                <a:gd name="T0" fmla="*/ 68 w 72"/>
                <a:gd name="T1" fmla="*/ 32 h 58"/>
                <a:gd name="T2" fmla="*/ 64 w 72"/>
                <a:gd name="T3" fmla="*/ 32 h 58"/>
                <a:gd name="T4" fmla="*/ 64 w 72"/>
                <a:gd name="T5" fmla="*/ 8 h 58"/>
                <a:gd name="T6" fmla="*/ 66 w 72"/>
                <a:gd name="T7" fmla="*/ 4 h 58"/>
                <a:gd name="T8" fmla="*/ 62 w 72"/>
                <a:gd name="T9" fmla="*/ 0 h 58"/>
                <a:gd name="T10" fmla="*/ 58 w 72"/>
                <a:gd name="T11" fmla="*/ 4 h 58"/>
                <a:gd name="T12" fmla="*/ 60 w 72"/>
                <a:gd name="T13" fmla="*/ 8 h 58"/>
                <a:gd name="T14" fmla="*/ 60 w 72"/>
                <a:gd name="T15" fmla="*/ 32 h 58"/>
                <a:gd name="T16" fmla="*/ 4 w 72"/>
                <a:gd name="T17" fmla="*/ 32 h 58"/>
                <a:gd name="T18" fmla="*/ 0 w 72"/>
                <a:gd name="T19" fmla="*/ 36 h 58"/>
                <a:gd name="T20" fmla="*/ 0 w 72"/>
                <a:gd name="T21" fmla="*/ 58 h 58"/>
                <a:gd name="T22" fmla="*/ 72 w 72"/>
                <a:gd name="T23" fmla="*/ 58 h 58"/>
                <a:gd name="T24" fmla="*/ 72 w 72"/>
                <a:gd name="T25" fmla="*/ 36 h 58"/>
                <a:gd name="T26" fmla="*/ 68 w 72"/>
                <a:gd name="T27" fmla="*/ 32 h 58"/>
                <a:gd name="T28" fmla="*/ 5 w 72"/>
                <a:gd name="T29" fmla="*/ 40 h 58"/>
                <a:gd name="T30" fmla="*/ 4 w 72"/>
                <a:gd name="T31" fmla="*/ 38 h 58"/>
                <a:gd name="T32" fmla="*/ 5 w 72"/>
                <a:gd name="T33" fmla="*/ 36 h 58"/>
                <a:gd name="T34" fmla="*/ 7 w 72"/>
                <a:gd name="T35" fmla="*/ 38 h 58"/>
                <a:gd name="T36" fmla="*/ 5 w 72"/>
                <a:gd name="T37" fmla="*/ 40 h 58"/>
                <a:gd name="T38" fmla="*/ 13 w 72"/>
                <a:gd name="T39" fmla="*/ 40 h 58"/>
                <a:gd name="T40" fmla="*/ 11 w 72"/>
                <a:gd name="T41" fmla="*/ 38 h 58"/>
                <a:gd name="T42" fmla="*/ 13 w 72"/>
                <a:gd name="T43" fmla="*/ 36 h 58"/>
                <a:gd name="T44" fmla="*/ 15 w 72"/>
                <a:gd name="T45" fmla="*/ 38 h 58"/>
                <a:gd name="T46" fmla="*/ 13 w 72"/>
                <a:gd name="T47" fmla="*/ 40 h 58"/>
                <a:gd name="T48" fmla="*/ 37 w 72"/>
                <a:gd name="T49" fmla="*/ 40 h 58"/>
                <a:gd name="T50" fmla="*/ 21 w 72"/>
                <a:gd name="T51" fmla="*/ 40 h 58"/>
                <a:gd name="T52" fmla="*/ 19 w 72"/>
                <a:gd name="T53" fmla="*/ 38 h 58"/>
                <a:gd name="T54" fmla="*/ 21 w 72"/>
                <a:gd name="T55" fmla="*/ 36 h 58"/>
                <a:gd name="T56" fmla="*/ 37 w 72"/>
                <a:gd name="T57" fmla="*/ 36 h 58"/>
                <a:gd name="T58" fmla="*/ 39 w 72"/>
                <a:gd name="T59" fmla="*/ 38 h 58"/>
                <a:gd name="T60" fmla="*/ 37 w 72"/>
                <a:gd name="T6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58">
                  <a:moveTo>
                    <a:pt x="68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7"/>
                    <a:pt x="66" y="6"/>
                    <a:pt x="66" y="4"/>
                  </a:cubicBezTo>
                  <a:cubicBezTo>
                    <a:pt x="66" y="2"/>
                    <a:pt x="64" y="0"/>
                    <a:pt x="62" y="0"/>
                  </a:cubicBezTo>
                  <a:cubicBezTo>
                    <a:pt x="60" y="0"/>
                    <a:pt x="58" y="2"/>
                    <a:pt x="58" y="4"/>
                  </a:cubicBezTo>
                  <a:cubicBezTo>
                    <a:pt x="58" y="6"/>
                    <a:pt x="59" y="7"/>
                    <a:pt x="60" y="8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5" y="40"/>
                  </a:moveTo>
                  <a:cubicBezTo>
                    <a:pt x="4" y="40"/>
                    <a:pt x="4" y="39"/>
                    <a:pt x="4" y="38"/>
                  </a:cubicBezTo>
                  <a:cubicBezTo>
                    <a:pt x="4" y="37"/>
                    <a:pt x="4" y="36"/>
                    <a:pt x="5" y="36"/>
                  </a:cubicBezTo>
                  <a:cubicBezTo>
                    <a:pt x="6" y="36"/>
                    <a:pt x="7" y="37"/>
                    <a:pt x="7" y="38"/>
                  </a:cubicBezTo>
                  <a:cubicBezTo>
                    <a:pt x="7" y="39"/>
                    <a:pt x="7" y="40"/>
                    <a:pt x="5" y="40"/>
                  </a:cubicBezTo>
                  <a:close/>
                  <a:moveTo>
                    <a:pt x="13" y="40"/>
                  </a:moveTo>
                  <a:cubicBezTo>
                    <a:pt x="12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6"/>
                  </a:cubicBezTo>
                  <a:cubicBezTo>
                    <a:pt x="14" y="36"/>
                    <a:pt x="15" y="37"/>
                    <a:pt x="15" y="38"/>
                  </a:cubicBezTo>
                  <a:cubicBezTo>
                    <a:pt x="15" y="39"/>
                    <a:pt x="14" y="40"/>
                    <a:pt x="13" y="40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19" y="39"/>
                    <a:pt x="19" y="38"/>
                  </a:cubicBezTo>
                  <a:cubicBezTo>
                    <a:pt x="19" y="37"/>
                    <a:pt x="20" y="36"/>
                    <a:pt x="21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9" y="37"/>
                    <a:pt x="39" y="38"/>
                  </a:cubicBezTo>
                  <a:cubicBezTo>
                    <a:pt x="39" y="39"/>
                    <a:pt x="38" y="40"/>
                    <a:pt x="3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2" name="Grup 64"/>
          <p:cNvGrpSpPr/>
          <p:nvPr/>
        </p:nvGrpSpPr>
        <p:grpSpPr>
          <a:xfrm>
            <a:off x="10512425" y="92075"/>
            <a:ext cx="492125" cy="500063"/>
            <a:chOff x="10512425" y="92075"/>
            <a:chExt cx="492125" cy="500063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10512425" y="92075"/>
              <a:ext cx="492125" cy="500063"/>
            </a:xfrm>
            <a:prstGeom prst="ellipse">
              <a:avLst/>
            </a:prstGeom>
            <a:solidFill>
              <a:srgbClr val="FAB529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679113" y="209550"/>
              <a:ext cx="184150" cy="261938"/>
            </a:xfrm>
            <a:custGeom>
              <a:avLst/>
              <a:gdLst>
                <a:gd name="T0" fmla="*/ 116 w 116"/>
                <a:gd name="T1" fmla="*/ 77 h 165"/>
                <a:gd name="T2" fmla="*/ 0 w 116"/>
                <a:gd name="T3" fmla="*/ 0 h 165"/>
                <a:gd name="T4" fmla="*/ 5 w 116"/>
                <a:gd name="T5" fmla="*/ 141 h 165"/>
                <a:gd name="T6" fmla="*/ 41 w 116"/>
                <a:gd name="T7" fmla="*/ 107 h 165"/>
                <a:gd name="T8" fmla="*/ 75 w 116"/>
                <a:gd name="T9" fmla="*/ 165 h 165"/>
                <a:gd name="T10" fmla="*/ 103 w 116"/>
                <a:gd name="T11" fmla="*/ 151 h 165"/>
                <a:gd name="T12" fmla="*/ 69 w 116"/>
                <a:gd name="T13" fmla="*/ 90 h 165"/>
                <a:gd name="T14" fmla="*/ 116 w 116"/>
                <a:gd name="T15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65">
                  <a:moveTo>
                    <a:pt x="116" y="77"/>
                  </a:moveTo>
                  <a:lnTo>
                    <a:pt x="0" y="0"/>
                  </a:lnTo>
                  <a:lnTo>
                    <a:pt x="5" y="141"/>
                  </a:lnTo>
                  <a:lnTo>
                    <a:pt x="41" y="107"/>
                  </a:lnTo>
                  <a:lnTo>
                    <a:pt x="75" y="165"/>
                  </a:lnTo>
                  <a:lnTo>
                    <a:pt x="103" y="151"/>
                  </a:lnTo>
                  <a:lnTo>
                    <a:pt x="69" y="90"/>
                  </a:lnTo>
                  <a:lnTo>
                    <a:pt x="11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5234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41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23838"/>
            <a:ext cx="12188825" cy="125413"/>
          </a:xfrm>
          <a:prstGeom prst="rect">
            <a:avLst/>
          </a:prstGeom>
          <a:solidFill>
            <a:srgbClr val="DD7E0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3175"/>
            <a:ext cx="12188825" cy="227013"/>
          </a:xfrm>
          <a:prstGeom prst="rect">
            <a:avLst/>
          </a:pr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FAB529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33413" y="209550"/>
            <a:ext cx="492125" cy="250825"/>
          </a:xfrm>
          <a:custGeom>
            <a:avLst/>
            <a:gdLst>
              <a:gd name="T0" fmla="*/ 0 w 310"/>
              <a:gd name="T1" fmla="*/ 0 h 158"/>
              <a:gd name="T2" fmla="*/ 155 w 310"/>
              <a:gd name="T3" fmla="*/ 158 h 158"/>
              <a:gd name="T4" fmla="*/ 310 w 310"/>
              <a:gd name="T5" fmla="*/ 0 h 158"/>
              <a:gd name="T6" fmla="*/ 0 w 310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158">
                <a:moveTo>
                  <a:pt x="0" y="0"/>
                </a:moveTo>
                <a:lnTo>
                  <a:pt x="155" y="158"/>
                </a:lnTo>
                <a:lnTo>
                  <a:pt x="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0133013" y="449263"/>
            <a:ext cx="101600" cy="33338"/>
          </a:xfrm>
          <a:custGeom>
            <a:avLst/>
            <a:gdLst>
              <a:gd name="T0" fmla="*/ 27 w 28"/>
              <a:gd name="T1" fmla="*/ 8 h 9"/>
              <a:gd name="T2" fmla="*/ 23 w 28"/>
              <a:gd name="T3" fmla="*/ 1 h 9"/>
              <a:gd name="T4" fmla="*/ 23 w 28"/>
              <a:gd name="T5" fmla="*/ 0 h 9"/>
              <a:gd name="T6" fmla="*/ 14 w 28"/>
              <a:gd name="T7" fmla="*/ 0 h 9"/>
              <a:gd name="T8" fmla="*/ 5 w 28"/>
              <a:gd name="T9" fmla="*/ 0 h 9"/>
              <a:gd name="T10" fmla="*/ 5 w 28"/>
              <a:gd name="T11" fmla="*/ 1 h 9"/>
              <a:gd name="T12" fmla="*/ 1 w 28"/>
              <a:gd name="T13" fmla="*/ 8 h 9"/>
              <a:gd name="T14" fmla="*/ 1 w 28"/>
              <a:gd name="T15" fmla="*/ 9 h 9"/>
              <a:gd name="T16" fmla="*/ 14 w 28"/>
              <a:gd name="T17" fmla="*/ 9 h 9"/>
              <a:gd name="T18" fmla="*/ 27 w 28"/>
              <a:gd name="T19" fmla="*/ 9 h 9"/>
              <a:gd name="T20" fmla="*/ 27 w 28"/>
              <a:gd name="T2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9">
                <a:moveTo>
                  <a:pt x="27" y="8"/>
                </a:moveTo>
                <a:cubicBezTo>
                  <a:pt x="24" y="7"/>
                  <a:pt x="23" y="5"/>
                  <a:pt x="23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5"/>
                  <a:pt x="4" y="7"/>
                  <a:pt x="1" y="8"/>
                </a:cubicBezTo>
                <a:cubicBezTo>
                  <a:pt x="0" y="8"/>
                  <a:pt x="0" y="9"/>
                  <a:pt x="1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8" y="9"/>
                  <a:pt x="28" y="8"/>
                  <a:pt x="27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Metin kutusu 40"/>
          <p:cNvSpPr txBox="1"/>
          <p:nvPr/>
        </p:nvSpPr>
        <p:spPr>
          <a:xfrm>
            <a:off x="633413" y="629652"/>
            <a:ext cx="5640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FAB529"/>
                </a:solidFill>
              </a:rPr>
              <a:t>Etkinlik: </a:t>
            </a:r>
            <a:r>
              <a:rPr lang="tr-TR" sz="4800" b="1" dirty="0" smtClean="0">
                <a:solidFill>
                  <a:srgbClr val="231F20"/>
                </a:solidFill>
              </a:rPr>
              <a:t>Hayalini Kur!</a:t>
            </a:r>
          </a:p>
        </p:txBody>
      </p:sp>
      <p:grpSp>
        <p:nvGrpSpPr>
          <p:cNvPr id="3" name="Grup 51"/>
          <p:cNvGrpSpPr/>
          <p:nvPr/>
        </p:nvGrpSpPr>
        <p:grpSpPr>
          <a:xfrm>
            <a:off x="8630191" y="639047"/>
            <a:ext cx="496888" cy="500063"/>
            <a:chOff x="9361488" y="92075"/>
            <a:chExt cx="496888" cy="500063"/>
          </a:xfrm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9361488" y="92075"/>
              <a:ext cx="496888" cy="500063"/>
            </a:xfrm>
            <a:prstGeom prst="ellipse">
              <a:avLst/>
            </a:prstGeom>
            <a:solidFill>
              <a:srgbClr val="E61F4F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9"/>
            <p:cNvSpPr>
              <a:spLocks noEditPoints="1"/>
            </p:cNvSpPr>
            <p:nvPr/>
          </p:nvSpPr>
          <p:spPr bwMode="auto">
            <a:xfrm>
              <a:off x="9525000" y="192088"/>
              <a:ext cx="169863" cy="300038"/>
            </a:xfrm>
            <a:custGeom>
              <a:avLst/>
              <a:gdLst>
                <a:gd name="T0" fmla="*/ 39 w 47"/>
                <a:gd name="T1" fmla="*/ 0 h 82"/>
                <a:gd name="T2" fmla="*/ 8 w 47"/>
                <a:gd name="T3" fmla="*/ 0 h 82"/>
                <a:gd name="T4" fmla="*/ 0 w 47"/>
                <a:gd name="T5" fmla="*/ 7 h 82"/>
                <a:gd name="T6" fmla="*/ 0 w 47"/>
                <a:gd name="T7" fmla="*/ 74 h 82"/>
                <a:gd name="T8" fmla="*/ 8 w 47"/>
                <a:gd name="T9" fmla="*/ 82 h 82"/>
                <a:gd name="T10" fmla="*/ 39 w 47"/>
                <a:gd name="T11" fmla="*/ 82 h 82"/>
                <a:gd name="T12" fmla="*/ 47 w 47"/>
                <a:gd name="T13" fmla="*/ 74 h 82"/>
                <a:gd name="T14" fmla="*/ 47 w 47"/>
                <a:gd name="T15" fmla="*/ 7 h 82"/>
                <a:gd name="T16" fmla="*/ 39 w 47"/>
                <a:gd name="T17" fmla="*/ 0 h 82"/>
                <a:gd name="T18" fmla="*/ 19 w 47"/>
                <a:gd name="T19" fmla="*/ 6 h 82"/>
                <a:gd name="T20" fmla="*/ 28 w 47"/>
                <a:gd name="T21" fmla="*/ 6 h 82"/>
                <a:gd name="T22" fmla="*/ 29 w 47"/>
                <a:gd name="T23" fmla="*/ 7 h 82"/>
                <a:gd name="T24" fmla="*/ 28 w 47"/>
                <a:gd name="T25" fmla="*/ 8 h 82"/>
                <a:gd name="T26" fmla="*/ 19 w 47"/>
                <a:gd name="T27" fmla="*/ 8 h 82"/>
                <a:gd name="T28" fmla="*/ 17 w 47"/>
                <a:gd name="T29" fmla="*/ 7 h 82"/>
                <a:gd name="T30" fmla="*/ 19 w 47"/>
                <a:gd name="T31" fmla="*/ 6 h 82"/>
                <a:gd name="T32" fmla="*/ 23 w 47"/>
                <a:gd name="T33" fmla="*/ 77 h 82"/>
                <a:gd name="T34" fmla="*/ 21 w 47"/>
                <a:gd name="T35" fmla="*/ 74 h 82"/>
                <a:gd name="T36" fmla="*/ 23 w 47"/>
                <a:gd name="T37" fmla="*/ 71 h 82"/>
                <a:gd name="T38" fmla="*/ 26 w 47"/>
                <a:gd name="T39" fmla="*/ 74 h 82"/>
                <a:gd name="T40" fmla="*/ 23 w 47"/>
                <a:gd name="T41" fmla="*/ 77 h 82"/>
                <a:gd name="T42" fmla="*/ 43 w 47"/>
                <a:gd name="T43" fmla="*/ 67 h 82"/>
                <a:gd name="T44" fmla="*/ 4 w 47"/>
                <a:gd name="T45" fmla="*/ 67 h 82"/>
                <a:gd name="T46" fmla="*/ 4 w 47"/>
                <a:gd name="T47" fmla="*/ 13 h 82"/>
                <a:gd name="T48" fmla="*/ 43 w 47"/>
                <a:gd name="T49" fmla="*/ 13 h 82"/>
                <a:gd name="T50" fmla="*/ 43 w 47"/>
                <a:gd name="T5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" h="82">
                  <a:moveTo>
                    <a:pt x="3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8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43" y="82"/>
                    <a:pt x="47" y="78"/>
                    <a:pt x="47" y="74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39" y="0"/>
                  </a:cubicBezTo>
                  <a:close/>
                  <a:moveTo>
                    <a:pt x="19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7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8"/>
                    <a:pt x="17" y="7"/>
                  </a:cubicBezTo>
                  <a:cubicBezTo>
                    <a:pt x="17" y="6"/>
                    <a:pt x="18" y="6"/>
                    <a:pt x="19" y="6"/>
                  </a:cubicBezTo>
                  <a:close/>
                  <a:moveTo>
                    <a:pt x="23" y="77"/>
                  </a:moveTo>
                  <a:cubicBezTo>
                    <a:pt x="22" y="77"/>
                    <a:pt x="21" y="75"/>
                    <a:pt x="21" y="74"/>
                  </a:cubicBezTo>
                  <a:cubicBezTo>
                    <a:pt x="21" y="73"/>
                    <a:pt x="22" y="71"/>
                    <a:pt x="23" y="71"/>
                  </a:cubicBezTo>
                  <a:cubicBezTo>
                    <a:pt x="25" y="71"/>
                    <a:pt x="26" y="73"/>
                    <a:pt x="26" y="74"/>
                  </a:cubicBezTo>
                  <a:cubicBezTo>
                    <a:pt x="26" y="75"/>
                    <a:pt x="25" y="77"/>
                    <a:pt x="23" y="77"/>
                  </a:cubicBezTo>
                  <a:close/>
                  <a:moveTo>
                    <a:pt x="43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3" y="13"/>
                    <a:pt x="43" y="13"/>
                    <a:pt x="43" y="13"/>
                  </a:cubicBezTo>
                  <a:lnTo>
                    <a:pt x="4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" name="Grup 54"/>
          <p:cNvGrpSpPr/>
          <p:nvPr/>
        </p:nvGrpSpPr>
        <p:grpSpPr>
          <a:xfrm>
            <a:off x="9289086" y="639047"/>
            <a:ext cx="492125" cy="500063"/>
            <a:chOff x="9937750" y="92075"/>
            <a:chExt cx="492125" cy="500063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937750" y="92075"/>
              <a:ext cx="492125" cy="500063"/>
            </a:xfrm>
            <a:prstGeom prst="ellipse">
              <a:avLst/>
            </a:prstGeom>
            <a:solidFill>
              <a:srgbClr val="231F20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11"/>
            <p:cNvSpPr>
              <a:spLocks noEditPoints="1"/>
            </p:cNvSpPr>
            <p:nvPr/>
          </p:nvSpPr>
          <p:spPr bwMode="auto">
            <a:xfrm>
              <a:off x="10034588" y="234950"/>
              <a:ext cx="296863" cy="206375"/>
            </a:xfrm>
            <a:custGeom>
              <a:avLst/>
              <a:gdLst>
                <a:gd name="T0" fmla="*/ 82 w 82"/>
                <a:gd name="T1" fmla="*/ 2 h 56"/>
                <a:gd name="T2" fmla="*/ 80 w 82"/>
                <a:gd name="T3" fmla="*/ 0 h 56"/>
                <a:gd name="T4" fmla="*/ 3 w 82"/>
                <a:gd name="T5" fmla="*/ 0 h 56"/>
                <a:gd name="T6" fmla="*/ 1 w 82"/>
                <a:gd name="T7" fmla="*/ 2 h 56"/>
                <a:gd name="T8" fmla="*/ 0 w 82"/>
                <a:gd name="T9" fmla="*/ 54 h 56"/>
                <a:gd name="T10" fmla="*/ 3 w 82"/>
                <a:gd name="T11" fmla="*/ 56 h 56"/>
                <a:gd name="T12" fmla="*/ 80 w 82"/>
                <a:gd name="T13" fmla="*/ 56 h 56"/>
                <a:gd name="T14" fmla="*/ 82 w 82"/>
                <a:gd name="T15" fmla="*/ 54 h 56"/>
                <a:gd name="T16" fmla="*/ 82 w 82"/>
                <a:gd name="T17" fmla="*/ 2 h 56"/>
                <a:gd name="T18" fmla="*/ 79 w 82"/>
                <a:gd name="T19" fmla="*/ 46 h 56"/>
                <a:gd name="T20" fmla="*/ 4 w 82"/>
                <a:gd name="T21" fmla="*/ 46 h 56"/>
                <a:gd name="T22" fmla="*/ 4 w 82"/>
                <a:gd name="T23" fmla="*/ 3 h 56"/>
                <a:gd name="T24" fmla="*/ 79 w 82"/>
                <a:gd name="T25" fmla="*/ 3 h 56"/>
                <a:gd name="T26" fmla="*/ 79 w 82"/>
                <a:gd name="T2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56">
                  <a:moveTo>
                    <a:pt x="82" y="2"/>
                  </a:moveTo>
                  <a:cubicBezTo>
                    <a:pt x="82" y="1"/>
                    <a:pt x="81" y="0"/>
                    <a:pt x="8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" y="56"/>
                    <a:pt x="3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1" y="56"/>
                    <a:pt x="82" y="55"/>
                    <a:pt x="82" y="54"/>
                  </a:cubicBezTo>
                  <a:lnTo>
                    <a:pt x="82" y="2"/>
                  </a:lnTo>
                  <a:close/>
                  <a:moveTo>
                    <a:pt x="7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9" y="3"/>
                    <a:pt x="79" y="3"/>
                    <a:pt x="79" y="3"/>
                  </a:cubicBezTo>
                  <a:lnTo>
                    <a:pt x="7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Grup 57"/>
          <p:cNvGrpSpPr/>
          <p:nvPr/>
        </p:nvGrpSpPr>
        <p:grpSpPr>
          <a:xfrm>
            <a:off x="10647363" y="638253"/>
            <a:ext cx="492125" cy="500063"/>
            <a:chOff x="11088688" y="92075"/>
            <a:chExt cx="492125" cy="500063"/>
          </a:xfrm>
        </p:grpSpPr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1088688" y="92075"/>
              <a:ext cx="492125" cy="500063"/>
            </a:xfrm>
            <a:prstGeom prst="ellipse">
              <a:avLst/>
            </a:prstGeom>
            <a:solidFill>
              <a:srgbClr val="11A74F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1431588" y="228600"/>
              <a:ext cx="25400" cy="58738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0 h 16"/>
                <a:gd name="T4" fmla="*/ 0 w 7"/>
                <a:gd name="T5" fmla="*/ 3 h 16"/>
                <a:gd name="T6" fmla="*/ 0 w 7"/>
                <a:gd name="T7" fmla="*/ 14 h 16"/>
                <a:gd name="T8" fmla="*/ 2 w 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7" y="12"/>
                    <a:pt x="7" y="5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6"/>
                    <a:pt x="3" y="11"/>
                    <a:pt x="0" y="14"/>
                  </a:cubicBezTo>
                  <a:lnTo>
                    <a:pt x="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11450638" y="209550"/>
              <a:ext cx="28575" cy="100013"/>
            </a:xfrm>
            <a:custGeom>
              <a:avLst/>
              <a:gdLst>
                <a:gd name="T0" fmla="*/ 3 w 8"/>
                <a:gd name="T1" fmla="*/ 0 h 27"/>
                <a:gd name="T2" fmla="*/ 0 w 8"/>
                <a:gd name="T3" fmla="*/ 2 h 27"/>
                <a:gd name="T4" fmla="*/ 5 w 8"/>
                <a:gd name="T5" fmla="*/ 13 h 27"/>
                <a:gd name="T6" fmla="*/ 0 w 8"/>
                <a:gd name="T7" fmla="*/ 24 h 27"/>
                <a:gd name="T8" fmla="*/ 3 w 8"/>
                <a:gd name="T9" fmla="*/ 27 h 27"/>
                <a:gd name="T10" fmla="*/ 8 w 8"/>
                <a:gd name="T11" fmla="*/ 13 h 27"/>
                <a:gd name="T12" fmla="*/ 3 w 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5" y="9"/>
                    <a:pt x="5" y="13"/>
                  </a:cubicBezTo>
                  <a:cubicBezTo>
                    <a:pt x="5" y="17"/>
                    <a:pt x="3" y="21"/>
                    <a:pt x="0" y="2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6" y="23"/>
                    <a:pt x="8" y="18"/>
                    <a:pt x="8" y="13"/>
                  </a:cubicBezTo>
                  <a:cubicBezTo>
                    <a:pt x="8" y="8"/>
                    <a:pt x="6" y="3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11363325" y="228600"/>
              <a:ext cx="28575" cy="58738"/>
            </a:xfrm>
            <a:custGeom>
              <a:avLst/>
              <a:gdLst>
                <a:gd name="T0" fmla="*/ 5 w 8"/>
                <a:gd name="T1" fmla="*/ 16 h 16"/>
                <a:gd name="T2" fmla="*/ 8 w 8"/>
                <a:gd name="T3" fmla="*/ 14 h 16"/>
                <a:gd name="T4" fmla="*/ 8 w 8"/>
                <a:gd name="T5" fmla="*/ 3 h 16"/>
                <a:gd name="T6" fmla="*/ 5 w 8"/>
                <a:gd name="T7" fmla="*/ 0 h 16"/>
                <a:gd name="T8" fmla="*/ 5 w 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5" y="16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5" y="11"/>
                    <a:pt x="5" y="6"/>
                    <a:pt x="8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5"/>
                    <a:pt x="0" y="12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11341100" y="209550"/>
              <a:ext cx="30163" cy="100013"/>
            </a:xfrm>
            <a:custGeom>
              <a:avLst/>
              <a:gdLst>
                <a:gd name="T0" fmla="*/ 8 w 8"/>
                <a:gd name="T1" fmla="*/ 24 h 27"/>
                <a:gd name="T2" fmla="*/ 4 w 8"/>
                <a:gd name="T3" fmla="*/ 13 h 27"/>
                <a:gd name="T4" fmla="*/ 8 w 8"/>
                <a:gd name="T5" fmla="*/ 2 h 27"/>
                <a:gd name="T6" fmla="*/ 5 w 8"/>
                <a:gd name="T7" fmla="*/ 0 h 27"/>
                <a:gd name="T8" fmla="*/ 0 w 8"/>
                <a:gd name="T9" fmla="*/ 13 h 27"/>
                <a:gd name="T10" fmla="*/ 5 w 8"/>
                <a:gd name="T11" fmla="*/ 27 h 27"/>
                <a:gd name="T12" fmla="*/ 8 w 8"/>
                <a:gd name="T1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4"/>
                  </a:moveTo>
                  <a:cubicBezTo>
                    <a:pt x="5" y="21"/>
                    <a:pt x="4" y="17"/>
                    <a:pt x="4" y="13"/>
                  </a:cubicBezTo>
                  <a:cubicBezTo>
                    <a:pt x="4" y="9"/>
                    <a:pt x="5" y="5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18"/>
                    <a:pt x="2" y="23"/>
                    <a:pt x="5" y="27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11185525" y="242888"/>
              <a:ext cx="260350" cy="212725"/>
            </a:xfrm>
            <a:custGeom>
              <a:avLst/>
              <a:gdLst>
                <a:gd name="T0" fmla="*/ 68 w 72"/>
                <a:gd name="T1" fmla="*/ 32 h 58"/>
                <a:gd name="T2" fmla="*/ 64 w 72"/>
                <a:gd name="T3" fmla="*/ 32 h 58"/>
                <a:gd name="T4" fmla="*/ 64 w 72"/>
                <a:gd name="T5" fmla="*/ 8 h 58"/>
                <a:gd name="T6" fmla="*/ 66 w 72"/>
                <a:gd name="T7" fmla="*/ 4 h 58"/>
                <a:gd name="T8" fmla="*/ 62 w 72"/>
                <a:gd name="T9" fmla="*/ 0 h 58"/>
                <a:gd name="T10" fmla="*/ 58 w 72"/>
                <a:gd name="T11" fmla="*/ 4 h 58"/>
                <a:gd name="T12" fmla="*/ 60 w 72"/>
                <a:gd name="T13" fmla="*/ 8 h 58"/>
                <a:gd name="T14" fmla="*/ 60 w 72"/>
                <a:gd name="T15" fmla="*/ 32 h 58"/>
                <a:gd name="T16" fmla="*/ 4 w 72"/>
                <a:gd name="T17" fmla="*/ 32 h 58"/>
                <a:gd name="T18" fmla="*/ 0 w 72"/>
                <a:gd name="T19" fmla="*/ 36 h 58"/>
                <a:gd name="T20" fmla="*/ 0 w 72"/>
                <a:gd name="T21" fmla="*/ 58 h 58"/>
                <a:gd name="T22" fmla="*/ 72 w 72"/>
                <a:gd name="T23" fmla="*/ 58 h 58"/>
                <a:gd name="T24" fmla="*/ 72 w 72"/>
                <a:gd name="T25" fmla="*/ 36 h 58"/>
                <a:gd name="T26" fmla="*/ 68 w 72"/>
                <a:gd name="T27" fmla="*/ 32 h 58"/>
                <a:gd name="T28" fmla="*/ 5 w 72"/>
                <a:gd name="T29" fmla="*/ 40 h 58"/>
                <a:gd name="T30" fmla="*/ 4 w 72"/>
                <a:gd name="T31" fmla="*/ 38 h 58"/>
                <a:gd name="T32" fmla="*/ 5 w 72"/>
                <a:gd name="T33" fmla="*/ 36 h 58"/>
                <a:gd name="T34" fmla="*/ 7 w 72"/>
                <a:gd name="T35" fmla="*/ 38 h 58"/>
                <a:gd name="T36" fmla="*/ 5 w 72"/>
                <a:gd name="T37" fmla="*/ 40 h 58"/>
                <a:gd name="T38" fmla="*/ 13 w 72"/>
                <a:gd name="T39" fmla="*/ 40 h 58"/>
                <a:gd name="T40" fmla="*/ 11 w 72"/>
                <a:gd name="T41" fmla="*/ 38 h 58"/>
                <a:gd name="T42" fmla="*/ 13 w 72"/>
                <a:gd name="T43" fmla="*/ 36 h 58"/>
                <a:gd name="T44" fmla="*/ 15 w 72"/>
                <a:gd name="T45" fmla="*/ 38 h 58"/>
                <a:gd name="T46" fmla="*/ 13 w 72"/>
                <a:gd name="T47" fmla="*/ 40 h 58"/>
                <a:gd name="T48" fmla="*/ 37 w 72"/>
                <a:gd name="T49" fmla="*/ 40 h 58"/>
                <a:gd name="T50" fmla="*/ 21 w 72"/>
                <a:gd name="T51" fmla="*/ 40 h 58"/>
                <a:gd name="T52" fmla="*/ 19 w 72"/>
                <a:gd name="T53" fmla="*/ 38 h 58"/>
                <a:gd name="T54" fmla="*/ 21 w 72"/>
                <a:gd name="T55" fmla="*/ 36 h 58"/>
                <a:gd name="T56" fmla="*/ 37 w 72"/>
                <a:gd name="T57" fmla="*/ 36 h 58"/>
                <a:gd name="T58" fmla="*/ 39 w 72"/>
                <a:gd name="T59" fmla="*/ 38 h 58"/>
                <a:gd name="T60" fmla="*/ 37 w 72"/>
                <a:gd name="T6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58">
                  <a:moveTo>
                    <a:pt x="68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7"/>
                    <a:pt x="66" y="6"/>
                    <a:pt x="66" y="4"/>
                  </a:cubicBezTo>
                  <a:cubicBezTo>
                    <a:pt x="66" y="2"/>
                    <a:pt x="64" y="0"/>
                    <a:pt x="62" y="0"/>
                  </a:cubicBezTo>
                  <a:cubicBezTo>
                    <a:pt x="60" y="0"/>
                    <a:pt x="58" y="2"/>
                    <a:pt x="58" y="4"/>
                  </a:cubicBezTo>
                  <a:cubicBezTo>
                    <a:pt x="58" y="6"/>
                    <a:pt x="59" y="7"/>
                    <a:pt x="60" y="8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5" y="40"/>
                  </a:moveTo>
                  <a:cubicBezTo>
                    <a:pt x="4" y="40"/>
                    <a:pt x="4" y="39"/>
                    <a:pt x="4" y="38"/>
                  </a:cubicBezTo>
                  <a:cubicBezTo>
                    <a:pt x="4" y="37"/>
                    <a:pt x="4" y="36"/>
                    <a:pt x="5" y="36"/>
                  </a:cubicBezTo>
                  <a:cubicBezTo>
                    <a:pt x="6" y="36"/>
                    <a:pt x="7" y="37"/>
                    <a:pt x="7" y="38"/>
                  </a:cubicBezTo>
                  <a:cubicBezTo>
                    <a:pt x="7" y="39"/>
                    <a:pt x="7" y="40"/>
                    <a:pt x="5" y="40"/>
                  </a:cubicBezTo>
                  <a:close/>
                  <a:moveTo>
                    <a:pt x="13" y="40"/>
                  </a:moveTo>
                  <a:cubicBezTo>
                    <a:pt x="12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6"/>
                  </a:cubicBezTo>
                  <a:cubicBezTo>
                    <a:pt x="14" y="36"/>
                    <a:pt x="15" y="37"/>
                    <a:pt x="15" y="38"/>
                  </a:cubicBezTo>
                  <a:cubicBezTo>
                    <a:pt x="15" y="39"/>
                    <a:pt x="14" y="40"/>
                    <a:pt x="13" y="40"/>
                  </a:cubicBezTo>
                  <a:close/>
                  <a:moveTo>
                    <a:pt x="37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19" y="39"/>
                    <a:pt x="19" y="38"/>
                  </a:cubicBezTo>
                  <a:cubicBezTo>
                    <a:pt x="19" y="37"/>
                    <a:pt x="20" y="36"/>
                    <a:pt x="21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9" y="37"/>
                    <a:pt x="39" y="38"/>
                  </a:cubicBezTo>
                  <a:cubicBezTo>
                    <a:pt x="39" y="39"/>
                    <a:pt x="38" y="40"/>
                    <a:pt x="37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1" name="Grup 64"/>
          <p:cNvGrpSpPr/>
          <p:nvPr/>
        </p:nvGrpSpPr>
        <p:grpSpPr>
          <a:xfrm>
            <a:off x="9988550" y="639047"/>
            <a:ext cx="492125" cy="500063"/>
            <a:chOff x="10512425" y="92075"/>
            <a:chExt cx="492125" cy="500063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10512425" y="92075"/>
              <a:ext cx="492125" cy="500063"/>
            </a:xfrm>
            <a:prstGeom prst="ellipse">
              <a:avLst/>
            </a:prstGeom>
            <a:solidFill>
              <a:srgbClr val="FAB529"/>
            </a:solidFill>
            <a:ln w="428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10679113" y="209550"/>
              <a:ext cx="184150" cy="261938"/>
            </a:xfrm>
            <a:custGeom>
              <a:avLst/>
              <a:gdLst>
                <a:gd name="T0" fmla="*/ 116 w 116"/>
                <a:gd name="T1" fmla="*/ 77 h 165"/>
                <a:gd name="T2" fmla="*/ 0 w 116"/>
                <a:gd name="T3" fmla="*/ 0 h 165"/>
                <a:gd name="T4" fmla="*/ 5 w 116"/>
                <a:gd name="T5" fmla="*/ 141 h 165"/>
                <a:gd name="T6" fmla="*/ 41 w 116"/>
                <a:gd name="T7" fmla="*/ 107 h 165"/>
                <a:gd name="T8" fmla="*/ 75 w 116"/>
                <a:gd name="T9" fmla="*/ 165 h 165"/>
                <a:gd name="T10" fmla="*/ 103 w 116"/>
                <a:gd name="T11" fmla="*/ 151 h 165"/>
                <a:gd name="T12" fmla="*/ 69 w 116"/>
                <a:gd name="T13" fmla="*/ 90 h 165"/>
                <a:gd name="T14" fmla="*/ 116 w 116"/>
                <a:gd name="T15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65">
                  <a:moveTo>
                    <a:pt x="116" y="77"/>
                  </a:moveTo>
                  <a:lnTo>
                    <a:pt x="0" y="0"/>
                  </a:lnTo>
                  <a:lnTo>
                    <a:pt x="5" y="141"/>
                  </a:lnTo>
                  <a:lnTo>
                    <a:pt x="41" y="107"/>
                  </a:lnTo>
                  <a:lnTo>
                    <a:pt x="75" y="165"/>
                  </a:lnTo>
                  <a:lnTo>
                    <a:pt x="103" y="151"/>
                  </a:lnTo>
                  <a:lnTo>
                    <a:pt x="69" y="90"/>
                  </a:lnTo>
                  <a:lnTo>
                    <a:pt x="11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2" name="Grup 9"/>
          <p:cNvGrpSpPr/>
          <p:nvPr/>
        </p:nvGrpSpPr>
        <p:grpSpPr>
          <a:xfrm>
            <a:off x="5592062" y="2938620"/>
            <a:ext cx="6484325" cy="1569660"/>
            <a:chOff x="5592062" y="2938620"/>
            <a:chExt cx="6100925" cy="1569660"/>
          </a:xfrm>
        </p:grpSpPr>
        <p:sp>
          <p:nvSpPr>
            <p:cNvPr id="42" name="Metin kutusu 41"/>
            <p:cNvSpPr txBox="1"/>
            <p:nvPr/>
          </p:nvSpPr>
          <p:spPr>
            <a:xfrm>
              <a:off x="5817063" y="2938620"/>
              <a:ext cx="58759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/>
                <a:t>Bir gün evinizdeki tüm televizyon, </a:t>
              </a:r>
              <a:r>
                <a:rPr lang="tr-TR" sz="2400" b="1" dirty="0" smtClean="0"/>
                <a:t>telefon, tablet </a:t>
              </a:r>
              <a:r>
                <a:rPr lang="tr-TR" sz="2400" b="1" dirty="0"/>
                <a:t>ve </a:t>
              </a:r>
              <a:r>
                <a:rPr lang="tr-TR" sz="2400" b="1" dirty="0" smtClean="0"/>
                <a:t>bilgisayarlar bozulsaydı</a:t>
              </a:r>
              <a:r>
                <a:rPr lang="tr-TR" sz="2400" b="1" dirty="0"/>
                <a:t>, sizce o </a:t>
              </a:r>
              <a:r>
                <a:rPr lang="tr-TR" sz="2400" b="1" dirty="0" smtClean="0"/>
                <a:t>gün nasıl geçerdi? Hayal edin ve yazın.</a:t>
              </a:r>
              <a:endParaRPr lang="tr-TR" sz="2400" b="1" dirty="0"/>
            </a:p>
          </p:txBody>
        </p:sp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2062" y="2991279"/>
              <a:ext cx="225000" cy="236250"/>
            </a:xfrm>
            <a:prstGeom prst="rect">
              <a:avLst/>
            </a:prstGeom>
          </p:spPr>
        </p:pic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88" y="1650413"/>
            <a:ext cx="3802315" cy="36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 smtClean="0"/>
              <a:t>Etkinlik: 1. ve 2. resme bakınca ne anlıyorsunuz? </a:t>
            </a:r>
            <a:endParaRPr lang="tr-TR" dirty="0"/>
          </a:p>
        </p:txBody>
      </p:sp>
      <p:pic>
        <p:nvPicPr>
          <p:cNvPr id="1026" name="Picture 2" descr="C:\Users\mustafa birgül\Desktop\Screenshot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678" y="2618941"/>
            <a:ext cx="3448050" cy="3186113"/>
          </a:xfrm>
          <a:prstGeom prst="rect">
            <a:avLst/>
          </a:prstGeom>
          <a:noFill/>
        </p:spPr>
      </p:pic>
      <p:pic>
        <p:nvPicPr>
          <p:cNvPr id="1027" name="Picture 3" descr="C:\Users\mustafa birgül\Desktop\Screenshot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036" y="2826327"/>
            <a:ext cx="3345728" cy="2967762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1828800" y="5721927"/>
            <a:ext cx="146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1. resim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8395854" y="5791199"/>
            <a:ext cx="146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2. resim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65201" y="39784"/>
            <a:ext cx="10227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ÇOCUKLAR NEDEN TEKNOLOJİYİ ÇOK SEVERLER</a:t>
            </a:r>
          </a:p>
          <a:p>
            <a:pPr algn="ctr"/>
            <a:endParaRPr lang="tr-TR" sz="2400" dirty="0">
              <a:latin typeface="Bookman Old Style" panose="02050604050505020204" pitchFamily="18" charset="0"/>
            </a:endParaRPr>
          </a:p>
          <a:p>
            <a:pPr algn="ctr"/>
            <a:r>
              <a:rPr lang="tr-TR" sz="2400" dirty="0" smtClean="0">
                <a:latin typeface="Bookman Old Style" panose="02050604050505020204" pitchFamily="18" charset="0"/>
              </a:rPr>
              <a:t>Evet çocuklar teknoloji birçok açıdan faydalı. Hayatımızı kolaylaştırmaktadır. Bazen çocuklar planladıklarından çok daha teknoloji ile vakit geçirirler.  </a:t>
            </a:r>
          </a:p>
          <a:p>
            <a:endParaRPr lang="tr-TR" sz="2400" dirty="0"/>
          </a:p>
          <a:p>
            <a:endParaRPr lang="tr-TR" sz="2400" dirty="0" smtClean="0"/>
          </a:p>
        </p:txBody>
      </p:sp>
      <p:sp>
        <p:nvSpPr>
          <p:cNvPr id="6" name="Bulut Belirtme Çizgisi 5"/>
          <p:cNvSpPr/>
          <p:nvPr/>
        </p:nvSpPr>
        <p:spPr>
          <a:xfrm>
            <a:off x="1913467" y="2489199"/>
            <a:ext cx="2472266" cy="186266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PEKİ NEDEN</a:t>
            </a:r>
            <a:endParaRPr lang="tr-TR" dirty="0"/>
          </a:p>
        </p:txBody>
      </p:sp>
      <p:grpSp>
        <p:nvGrpSpPr>
          <p:cNvPr id="7" name="Grup 6"/>
          <p:cNvGrpSpPr/>
          <p:nvPr/>
        </p:nvGrpSpPr>
        <p:grpSpPr>
          <a:xfrm>
            <a:off x="6223636" y="2489199"/>
            <a:ext cx="2365712" cy="585974"/>
            <a:chOff x="517103" y="1600014"/>
            <a:chExt cx="2365712" cy="585974"/>
          </a:xfrm>
        </p:grpSpPr>
        <p:sp>
          <p:nvSpPr>
            <p:cNvPr id="8" name="Metin kutusu 7"/>
            <p:cNvSpPr txBox="1"/>
            <p:nvPr/>
          </p:nvSpPr>
          <p:spPr>
            <a:xfrm>
              <a:off x="517103" y="1600014"/>
              <a:ext cx="23657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800" b="1" dirty="0" smtClean="0">
                  <a:solidFill>
                    <a:srgbClr val="231F20"/>
                  </a:solidFill>
                </a:rPr>
                <a:t>Canım</a:t>
              </a:r>
              <a:r>
                <a:rPr lang="tr-TR" sz="2000" b="1" dirty="0" smtClean="0">
                  <a:solidFill>
                    <a:srgbClr val="231F20"/>
                  </a:solidFill>
                </a:rPr>
                <a:t> </a:t>
              </a:r>
              <a:r>
                <a:rPr lang="tr-TR" sz="2800" b="1" dirty="0" smtClean="0">
                  <a:solidFill>
                    <a:srgbClr val="231F20"/>
                  </a:solidFill>
                </a:rPr>
                <a:t>Sıkılıyor</a:t>
              </a:r>
              <a:endParaRPr lang="tr-TR" sz="2000" b="1" dirty="0">
                <a:solidFill>
                  <a:srgbClr val="231F20"/>
                </a:solidFill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08013" y="2185988"/>
              <a:ext cx="1499920" cy="0"/>
            </a:xfrm>
            <a:prstGeom prst="line">
              <a:avLst/>
            </a:prstGeom>
            <a:noFill/>
            <a:ln w="120650" cap="rnd">
              <a:solidFill>
                <a:srgbClr val="FAB5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6206703" y="4058879"/>
            <a:ext cx="3529941" cy="585974"/>
            <a:chOff x="517103" y="1600014"/>
            <a:chExt cx="3529941" cy="585974"/>
          </a:xfrm>
        </p:grpSpPr>
        <p:sp>
          <p:nvSpPr>
            <p:cNvPr id="11" name="Metin kutusu 10"/>
            <p:cNvSpPr txBox="1"/>
            <p:nvPr/>
          </p:nvSpPr>
          <p:spPr>
            <a:xfrm>
              <a:off x="517103" y="1600014"/>
              <a:ext cx="35299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800" b="1" dirty="0">
                  <a:solidFill>
                    <a:srgbClr val="231F20"/>
                  </a:solidFill>
                </a:rPr>
                <a:t>Arkadaşlarım Oynuyor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08012" y="2185988"/>
              <a:ext cx="2300557" cy="0"/>
            </a:xfrm>
            <a:prstGeom prst="line">
              <a:avLst/>
            </a:prstGeom>
            <a:noFill/>
            <a:ln w="120650" cap="rnd">
              <a:solidFill>
                <a:srgbClr val="FAB5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6314546" y="5755441"/>
            <a:ext cx="2653932" cy="585974"/>
            <a:chOff x="517103" y="1600014"/>
            <a:chExt cx="2653932" cy="585974"/>
          </a:xfrm>
        </p:grpSpPr>
        <p:sp>
          <p:nvSpPr>
            <p:cNvPr id="14" name="Metin kutusu 13"/>
            <p:cNvSpPr txBox="1"/>
            <p:nvPr/>
          </p:nvSpPr>
          <p:spPr>
            <a:xfrm>
              <a:off x="517103" y="1600014"/>
              <a:ext cx="2653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800" b="1" dirty="0" smtClean="0">
                  <a:solidFill>
                    <a:srgbClr val="231F20"/>
                  </a:solidFill>
                </a:rPr>
                <a:t>Merak Ediyorum</a:t>
              </a:r>
              <a:endParaRPr lang="tr-TR" sz="2800" b="1" dirty="0">
                <a:solidFill>
                  <a:srgbClr val="231F20"/>
                </a:solidFill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608013" y="2185988"/>
              <a:ext cx="1702050" cy="0"/>
            </a:xfrm>
            <a:prstGeom prst="line">
              <a:avLst/>
            </a:prstGeom>
            <a:noFill/>
            <a:ln w="120650" cap="rnd">
              <a:solidFill>
                <a:srgbClr val="FAB5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701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69" y="1505015"/>
            <a:ext cx="4558200" cy="361237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951557" y="522514"/>
            <a:ext cx="852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Bookman Old Style" panose="02050604050505020204" pitchFamily="18" charset="0"/>
              </a:rPr>
              <a:t>ÇOCUKLAR BAŞKA NELERİ SEVERLER</a:t>
            </a:r>
            <a:endParaRPr lang="tr-TR" sz="3200" b="1" dirty="0">
              <a:latin typeface="Bookman Old Style" panose="02050604050505020204" pitchFamily="18" charset="0"/>
            </a:endParaRPr>
          </a:p>
        </p:txBody>
      </p:sp>
      <p:sp>
        <p:nvSpPr>
          <p:cNvPr id="7" name="Bulut Belirtme Çizgisi 6"/>
          <p:cNvSpPr/>
          <p:nvPr/>
        </p:nvSpPr>
        <p:spPr>
          <a:xfrm>
            <a:off x="935420" y="1940308"/>
            <a:ext cx="3899337" cy="283779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OYUN OYNAMAK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635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9822" y="92928"/>
            <a:ext cx="1086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Biraz önce gösterdiğimiz makinalar, bilgisayar, cep telefonu hayatımıza neler katıyor?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1" y="1019505"/>
            <a:ext cx="6053959" cy="403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07" y="4861916"/>
            <a:ext cx="1980638" cy="187159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10" y="5267549"/>
            <a:ext cx="2608700" cy="130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etin kutusu 7"/>
          <p:cNvSpPr txBox="1"/>
          <p:nvPr/>
        </p:nvSpPr>
        <p:spPr>
          <a:xfrm>
            <a:off x="273268" y="1135997"/>
            <a:ext cx="5202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1-</a:t>
            </a:r>
            <a:r>
              <a:rPr lang="tr-TR" dirty="0" smtClean="0"/>
              <a:t> Okul servisleri ile okula daha hızlı geliyoruz.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2-</a:t>
            </a:r>
            <a:r>
              <a:rPr lang="tr-TR" dirty="0" smtClean="0"/>
              <a:t> Evdeki elektrik lambaları evlerin aydınlanması sağlar.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3-</a:t>
            </a:r>
            <a:r>
              <a:rPr lang="tr-TR" dirty="0" smtClean="0"/>
              <a:t> Bilgisayar ödevler, iletişim kurma, yeni icatlar yapmaya yardımcı olur.</a:t>
            </a:r>
          </a:p>
          <a:p>
            <a:r>
              <a:rPr lang="tr-TR" dirty="0" smtClean="0"/>
              <a:t>.</a:t>
            </a:r>
          </a:p>
          <a:p>
            <a:r>
              <a:rPr lang="tr-TR" dirty="0" smtClean="0"/>
              <a:t>.</a:t>
            </a:r>
          </a:p>
          <a:p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Hadi çocuklar sizler de örnek verebilirsiniz?</a:t>
            </a:r>
          </a:p>
        </p:txBody>
      </p:sp>
      <p:sp>
        <p:nvSpPr>
          <p:cNvPr id="10" name="Bulut Belirtme Çizgisi 9"/>
          <p:cNvSpPr/>
          <p:nvPr/>
        </p:nvSpPr>
        <p:spPr>
          <a:xfrm>
            <a:off x="1040524" y="4109545"/>
            <a:ext cx="3415862" cy="23017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Bookman Old Style" panose="02050604050505020204" pitchFamily="18" charset="0"/>
              </a:rPr>
              <a:t>TÜM BUNLARIN HEPSİNE </a:t>
            </a:r>
          </a:p>
          <a:p>
            <a:pPr algn="ctr"/>
            <a:r>
              <a:rPr lang="tr-TR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TEKNOLOJİ </a:t>
            </a:r>
            <a:r>
              <a:rPr lang="tr-TR" b="1" dirty="0">
                <a:latin typeface="Bookman Old Style" panose="02050604050505020204" pitchFamily="18" charset="0"/>
              </a:rPr>
              <a:t>DİYORUZ.</a:t>
            </a:r>
            <a:endParaRPr lang="tr-T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4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64" y="2307091"/>
            <a:ext cx="5953956" cy="415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0" y="277586"/>
            <a:ext cx="5311774" cy="416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7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" b="11239"/>
          <a:stretch/>
        </p:blipFill>
        <p:spPr>
          <a:xfrm>
            <a:off x="604157" y="428401"/>
            <a:ext cx="5878285" cy="409461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40" y="2261507"/>
            <a:ext cx="4371975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66648" y="121075"/>
            <a:ext cx="1046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ÇÜNKÜ ÇOCUKLAR OYUN OYNADIKÇA 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963212" y="2373585"/>
            <a:ext cx="414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231F20"/>
                </a:solidFill>
              </a:rPr>
              <a:t>Canları daha az sıkılır</a:t>
            </a:r>
            <a:endParaRPr lang="tr-TR" sz="2000" b="1" dirty="0">
              <a:solidFill>
                <a:srgbClr val="231F2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156891" y="2991091"/>
            <a:ext cx="1499920" cy="0"/>
          </a:xfrm>
          <a:prstGeom prst="line">
            <a:avLst/>
          </a:prstGeom>
          <a:noFill/>
          <a:ln w="120650" cap="rnd">
            <a:solidFill>
              <a:srgbClr val="FAB5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1411385"/>
            <a:ext cx="4670660" cy="310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15" y="3573516"/>
            <a:ext cx="5702261" cy="312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5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" r="249" b="21412"/>
          <a:stretch/>
        </p:blipFill>
        <p:spPr>
          <a:xfrm>
            <a:off x="5340701" y="408215"/>
            <a:ext cx="5795385" cy="592727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15311" y="1261991"/>
            <a:ext cx="5025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latin typeface="Bookman Old Style" panose="02050604050505020204" pitchFamily="18" charset="0"/>
              </a:rPr>
              <a:t>SONUÇ OLARAK ÇOCUKLAR DAHA İYİ HİSSEDERLER </a:t>
            </a:r>
            <a:endParaRPr lang="tr-TR" sz="4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89" y="696850"/>
            <a:ext cx="2677018" cy="50643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2" y="455689"/>
            <a:ext cx="2914811" cy="5546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5288" y="1121662"/>
            <a:ext cx="23189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Bilinçli Teknoloji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Kullanımı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İlkokul Öğrenci </a:t>
            </a:r>
            <a:endParaRPr lang="tr-TR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Semineri</a:t>
            </a:r>
          </a:p>
          <a:p>
            <a:pPr algn="ctr"/>
            <a:endParaRPr lang="tr-TR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Dinlediğiniz için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TEŞEKKÜRLER</a:t>
            </a:r>
          </a:p>
          <a:p>
            <a:pPr algn="ctr"/>
            <a:endParaRPr lang="tr-TR" sz="2400" b="1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4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Hazırlayanlar</a:t>
            </a:r>
            <a:endParaRPr lang="en-US" sz="24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685" y="4826435"/>
            <a:ext cx="1758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Mustafa BİRGÜL</a:t>
            </a:r>
          </a:p>
          <a:p>
            <a:pPr algn="ctr"/>
            <a:r>
              <a:rPr lang="tr-T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Ramazan ÇOK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653049" y="2518111"/>
            <a:ext cx="396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Kaynakça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tbm.org.tr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Nemiroff</a:t>
            </a:r>
            <a:r>
              <a:rPr lang="tr-TR" dirty="0" smtClean="0"/>
              <a:t> &amp;  </a:t>
            </a:r>
            <a:r>
              <a:rPr lang="tr-TR" dirty="0" err="1" smtClean="0"/>
              <a:t>Annunziata</a:t>
            </a:r>
            <a:r>
              <a:rPr lang="tr-TR" dirty="0" smtClean="0"/>
              <a:t> (2018), Çocuklar için oyun terapisi ilk kitabı (A </a:t>
            </a:r>
            <a:r>
              <a:rPr lang="tr-TR" dirty="0" err="1" smtClean="0"/>
              <a:t>Child’s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therapy</a:t>
            </a:r>
            <a:r>
              <a:rPr lang="tr-TR" dirty="0" smtClean="0"/>
              <a:t>), Nobel Yaşam </a:t>
            </a:r>
            <a:r>
              <a:rPr lang="tr-TR" dirty="0" err="1" smtClean="0"/>
              <a:t>Yayınclık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4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1"/>
          <p:cNvGrpSpPr/>
          <p:nvPr/>
        </p:nvGrpSpPr>
        <p:grpSpPr>
          <a:xfrm>
            <a:off x="2846388" y="384175"/>
            <a:ext cx="5905500" cy="5254625"/>
            <a:chOff x="2846388" y="384175"/>
            <a:chExt cx="5905500" cy="5254625"/>
          </a:xfrm>
        </p:grpSpPr>
        <p:sp>
          <p:nvSpPr>
            <p:cNvPr id="5" name="Oval 22"/>
            <p:cNvSpPr>
              <a:spLocks noChangeArrowheads="1"/>
            </p:cNvSpPr>
            <p:nvPr/>
          </p:nvSpPr>
          <p:spPr bwMode="auto">
            <a:xfrm>
              <a:off x="2846388" y="384175"/>
              <a:ext cx="2174875" cy="2176462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6426200" y="3770313"/>
              <a:ext cx="1544638" cy="1544637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3294063" y="3852863"/>
              <a:ext cx="1784350" cy="1785937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11A74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6692900" y="909638"/>
              <a:ext cx="2058988" cy="2060575"/>
            </a:xfrm>
            <a:prstGeom prst="ellipse">
              <a:avLst/>
            </a:prstGeom>
            <a:solidFill>
              <a:srgbClr val="FFFFFF"/>
            </a:solidFill>
            <a:ln w="15875" cap="flat">
              <a:solidFill>
                <a:srgbClr val="FAB52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9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1088" y="1379098"/>
              <a:ext cx="3566250" cy="3566250"/>
            </a:xfrm>
            <a:prstGeom prst="rect">
              <a:avLst/>
            </a:prstGeom>
          </p:spPr>
        </p:pic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932113" y="468313"/>
              <a:ext cx="2001837" cy="1998663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6786563" y="996951"/>
              <a:ext cx="1871662" cy="1868488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375025" y="3929063"/>
              <a:ext cx="1619250" cy="1620838"/>
            </a:xfrm>
            <a:prstGeom prst="ellipse">
              <a:avLst/>
            </a:pr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6497638" y="3835401"/>
              <a:ext cx="1401762" cy="14017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pic>
          <p:nvPicPr>
            <p:cNvPr id="14" name="Resi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088" y="957090"/>
              <a:ext cx="900000" cy="1012500"/>
            </a:xfrm>
            <a:prstGeom prst="rect">
              <a:avLst/>
            </a:prstGeom>
          </p:spPr>
        </p:pic>
        <p:pic>
          <p:nvPicPr>
            <p:cNvPr id="15" name="Resi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1842" y="1564590"/>
              <a:ext cx="1068750" cy="810000"/>
            </a:xfrm>
            <a:prstGeom prst="rect">
              <a:avLst/>
            </a:prstGeom>
          </p:spPr>
        </p:pic>
        <p:pic>
          <p:nvPicPr>
            <p:cNvPr id="16" name="Resi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3603" y="4424712"/>
              <a:ext cx="900000" cy="708750"/>
            </a:xfrm>
            <a:prstGeom prst="rect">
              <a:avLst/>
            </a:prstGeom>
          </p:spPr>
        </p:pic>
        <p:pic>
          <p:nvPicPr>
            <p:cNvPr id="17" name="Resi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8227" y="4157848"/>
              <a:ext cx="607500" cy="787500"/>
            </a:xfrm>
            <a:prstGeom prst="rect">
              <a:avLst/>
            </a:prstGeom>
          </p:spPr>
        </p:pic>
      </p:grpSp>
      <p:sp>
        <p:nvSpPr>
          <p:cNvPr id="32" name="Metin kutusu 21"/>
          <p:cNvSpPr txBox="1"/>
          <p:nvPr/>
        </p:nvSpPr>
        <p:spPr>
          <a:xfrm>
            <a:off x="4455193" y="2539748"/>
            <a:ext cx="191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231F20"/>
                </a:solidFill>
              </a:rPr>
              <a:t>Teknoloji</a:t>
            </a:r>
            <a:endParaRPr lang="tr-TR" sz="3600" b="1" dirty="0">
              <a:solidFill>
                <a:srgbClr val="231F20"/>
              </a:solidFill>
            </a:endParaRPr>
          </a:p>
        </p:txBody>
      </p:sp>
      <p:sp>
        <p:nvSpPr>
          <p:cNvPr id="33" name="Metin kutusu 22"/>
          <p:cNvSpPr txBox="1"/>
          <p:nvPr/>
        </p:nvSpPr>
        <p:spPr>
          <a:xfrm>
            <a:off x="4781820" y="3107645"/>
            <a:ext cx="151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231F20"/>
                </a:solidFill>
              </a:rPr>
              <a:t>derken</a:t>
            </a:r>
            <a:endParaRPr lang="tr-TR" sz="3600" b="1" dirty="0">
              <a:solidFill>
                <a:srgbClr val="231F20"/>
              </a:solidFill>
            </a:endParaRPr>
          </a:p>
        </p:txBody>
      </p:sp>
      <p:sp>
        <p:nvSpPr>
          <p:cNvPr id="34" name="Metin kutusu 23"/>
          <p:cNvSpPr txBox="1"/>
          <p:nvPr/>
        </p:nvSpPr>
        <p:spPr>
          <a:xfrm>
            <a:off x="6638339" y="272210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solidFill>
                  <a:srgbClr val="231F20"/>
                </a:solidFill>
              </a:rPr>
              <a:t>?</a:t>
            </a:r>
            <a:endParaRPr lang="tr-TR" sz="6000" b="1" dirty="0">
              <a:solidFill>
                <a:srgbClr val="231F20"/>
              </a:solidFill>
            </a:endParaRPr>
          </a:p>
        </p:txBody>
      </p:sp>
      <p:sp>
        <p:nvSpPr>
          <p:cNvPr id="35" name="Metin kutusu 28"/>
          <p:cNvSpPr txBox="1"/>
          <p:nvPr/>
        </p:nvSpPr>
        <p:spPr>
          <a:xfrm>
            <a:off x="1298059" y="969737"/>
            <a:ext cx="1334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3200" b="1" dirty="0" smtClean="0">
                <a:solidFill>
                  <a:srgbClr val="E61F4F"/>
                </a:solidFill>
              </a:rPr>
              <a:t>Sosyal</a:t>
            </a:r>
          </a:p>
          <a:p>
            <a:pPr algn="r"/>
            <a:r>
              <a:rPr lang="tr-TR" sz="3200" b="1" dirty="0" smtClean="0">
                <a:solidFill>
                  <a:srgbClr val="E61F4F"/>
                </a:solidFill>
              </a:rPr>
              <a:t>medya</a:t>
            </a:r>
            <a:endParaRPr lang="tr-TR" sz="3200" b="1" dirty="0">
              <a:solidFill>
                <a:srgbClr val="E61F4F"/>
              </a:solidFill>
            </a:endParaRPr>
          </a:p>
        </p:txBody>
      </p:sp>
      <p:sp>
        <p:nvSpPr>
          <p:cNvPr id="36" name="Metin kutusu 40"/>
          <p:cNvSpPr txBox="1"/>
          <p:nvPr/>
        </p:nvSpPr>
        <p:spPr>
          <a:xfrm>
            <a:off x="1738623" y="4424712"/>
            <a:ext cx="1516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3200" b="1" dirty="0" smtClean="0">
                <a:solidFill>
                  <a:srgbClr val="0F8E43"/>
                </a:solidFill>
              </a:rPr>
              <a:t>Oyun</a:t>
            </a:r>
          </a:p>
          <a:p>
            <a:pPr algn="r"/>
            <a:r>
              <a:rPr lang="tr-TR" sz="3200" b="1" dirty="0" smtClean="0">
                <a:solidFill>
                  <a:srgbClr val="0F8E43"/>
                </a:solidFill>
              </a:rPr>
              <a:t>konsolu</a:t>
            </a:r>
            <a:endParaRPr lang="tr-TR" sz="3200" b="1" dirty="0">
              <a:solidFill>
                <a:srgbClr val="0F8E43"/>
              </a:solidFill>
            </a:endParaRPr>
          </a:p>
        </p:txBody>
      </p:sp>
      <p:sp>
        <p:nvSpPr>
          <p:cNvPr id="37" name="Metin kutusu 41"/>
          <p:cNvSpPr txBox="1"/>
          <p:nvPr/>
        </p:nvSpPr>
        <p:spPr>
          <a:xfrm>
            <a:off x="8771763" y="1615647"/>
            <a:ext cx="1558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AB529"/>
                </a:solidFill>
              </a:rPr>
              <a:t>TV ve</a:t>
            </a:r>
          </a:p>
          <a:p>
            <a:r>
              <a:rPr lang="tr-TR" sz="3200" b="1" dirty="0" smtClean="0">
                <a:solidFill>
                  <a:srgbClr val="FAB529"/>
                </a:solidFill>
              </a:rPr>
              <a:t>internet</a:t>
            </a:r>
            <a:endParaRPr lang="tr-TR" sz="3200" b="1" dirty="0">
              <a:solidFill>
                <a:srgbClr val="FAB529"/>
              </a:solidFill>
            </a:endParaRPr>
          </a:p>
        </p:txBody>
      </p:sp>
      <p:sp>
        <p:nvSpPr>
          <p:cNvPr id="38" name="Metin kutusu 42"/>
          <p:cNvSpPr txBox="1"/>
          <p:nvPr/>
        </p:nvSpPr>
        <p:spPr>
          <a:xfrm>
            <a:off x="8030673" y="4197655"/>
            <a:ext cx="16179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231F20"/>
                </a:solidFill>
              </a:rPr>
              <a:t>Cep</a:t>
            </a:r>
          </a:p>
          <a:p>
            <a:r>
              <a:rPr lang="tr-TR" sz="3200" b="1" dirty="0" smtClean="0">
                <a:solidFill>
                  <a:srgbClr val="231F20"/>
                </a:solidFill>
              </a:rPr>
              <a:t>telefonu</a:t>
            </a:r>
            <a:endParaRPr lang="tr-TR" sz="3200" b="1" dirty="0">
              <a:solidFill>
                <a:srgbClr val="231F2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84" y="1193659"/>
            <a:ext cx="6295697" cy="552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5065985" y="319434"/>
            <a:ext cx="401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Evet çocuklar teknoloji hayatımızda </a:t>
            </a:r>
          </a:p>
          <a:p>
            <a:r>
              <a:rPr lang="tr-TR" dirty="0" smtClean="0"/>
              <a:t>daha birçok alanda yer almaktadır.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231225" y="236684"/>
            <a:ext cx="33002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Hayatımızın her alanında olan teknoloji sizce yararlı mıdır?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Yoksa zararlı mıdır?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98" b="3635"/>
          <a:stretch/>
        </p:blipFill>
        <p:spPr>
          <a:xfrm>
            <a:off x="633962" y="1120384"/>
            <a:ext cx="2013545" cy="238584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5" b="3769"/>
          <a:stretch/>
        </p:blipFill>
        <p:spPr>
          <a:xfrm>
            <a:off x="424284" y="4359338"/>
            <a:ext cx="1907136" cy="23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3749" r="1878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1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Resim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04" y="468837"/>
            <a:ext cx="1722758" cy="1722758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499" y="1239612"/>
            <a:ext cx="9292501" cy="371250"/>
          </a:xfrm>
          <a:prstGeom prst="rect">
            <a:avLst/>
          </a:prstGeom>
        </p:spPr>
      </p:pic>
      <p:sp>
        <p:nvSpPr>
          <p:cNvPr id="44" name="Metin kutusu 43"/>
          <p:cNvSpPr txBox="1"/>
          <p:nvPr/>
        </p:nvSpPr>
        <p:spPr>
          <a:xfrm>
            <a:off x="3209892" y="356336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E61F4F"/>
                </a:solidFill>
              </a:rPr>
              <a:t>Bağımlılık Nedir?</a:t>
            </a:r>
            <a:endParaRPr lang="tr-TR" sz="4800" b="1" dirty="0">
              <a:solidFill>
                <a:srgbClr val="E61F4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498" y="1708468"/>
            <a:ext cx="1380181" cy="419128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74800" y="2191595"/>
            <a:ext cx="6695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Bağımlılık, insanın bir şeye bağımlı olması,</a:t>
            </a:r>
          </a:p>
          <a:p>
            <a:r>
              <a:rPr lang="tr-TR" sz="2800" dirty="0"/>
              <a:t>onsuz yaşayamaması, onsuz olduğunda</a:t>
            </a:r>
          </a:p>
          <a:p>
            <a:r>
              <a:rPr lang="tr-TR" sz="2800" dirty="0"/>
              <a:t>aşırı mutsuz olmasıdır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1682413" y="244475"/>
            <a:ext cx="215900" cy="216000"/>
          </a:xfrm>
          <a:prstGeom prst="ellipse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1126788" y="244475"/>
            <a:ext cx="216000" cy="216000"/>
          </a:xfrm>
          <a:prstGeom prst="ellipse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10566400" y="244475"/>
            <a:ext cx="215900" cy="216000"/>
          </a:xfrm>
          <a:prstGeom prst="ellipse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8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70" y="1246057"/>
            <a:ext cx="9303751" cy="371250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4" y="468837"/>
            <a:ext cx="1722758" cy="1722758"/>
          </a:xfrm>
          <a:prstGeom prst="rect">
            <a:avLst/>
          </a:prstGeom>
        </p:spPr>
      </p:pic>
      <p:sp>
        <p:nvSpPr>
          <p:cNvPr id="44" name="Metin kutusu 43"/>
          <p:cNvSpPr txBox="1"/>
          <p:nvPr/>
        </p:nvSpPr>
        <p:spPr>
          <a:xfrm>
            <a:off x="3209892" y="356336"/>
            <a:ext cx="7106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11A74F"/>
                </a:solidFill>
              </a:rPr>
              <a:t>Teknoloji Bağımlılığı Nedir?</a:t>
            </a:r>
            <a:endParaRPr lang="tr-TR" sz="4800" b="1" dirty="0">
              <a:solidFill>
                <a:srgbClr val="11A74F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91579" y="2191595"/>
            <a:ext cx="7369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Teknoloji bağımlılığı, teknolojiyi kullanmada ve  </a:t>
            </a:r>
            <a:r>
              <a:rPr lang="tr-TR" sz="2800" dirty="0" smtClean="0"/>
              <a:t>onunla ilişkide </a:t>
            </a:r>
            <a:r>
              <a:rPr lang="tr-TR" sz="2800" dirty="0"/>
              <a:t>kişinin iradesini kaybetmesi,  </a:t>
            </a:r>
            <a:r>
              <a:rPr lang="tr-TR" sz="2800" dirty="0" smtClean="0"/>
              <a:t>kendini denetleyememesi </a:t>
            </a:r>
            <a:r>
              <a:rPr lang="tr-TR" sz="2800" dirty="0"/>
              <a:t>ve  </a:t>
            </a:r>
            <a:r>
              <a:rPr lang="tr-TR" sz="2800" dirty="0" smtClean="0"/>
              <a:t>onsuz</a:t>
            </a:r>
          </a:p>
          <a:p>
            <a:r>
              <a:rPr lang="tr-TR" sz="2800" dirty="0" smtClean="0"/>
              <a:t>bir yaşam sürememeye başlaması</a:t>
            </a:r>
          </a:p>
          <a:p>
            <a:r>
              <a:rPr lang="tr-TR" sz="2800" dirty="0" smtClean="0"/>
              <a:t>hâlidir</a:t>
            </a:r>
            <a:r>
              <a:rPr lang="tr-TR" sz="2800" dirty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283" y="2830108"/>
            <a:ext cx="3754039" cy="3169865"/>
          </a:xfrm>
          <a:prstGeom prst="rect">
            <a:avLst/>
          </a:prstGeom>
        </p:spPr>
      </p:pic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1682413" y="244475"/>
            <a:ext cx="215900" cy="216000"/>
          </a:xfrm>
          <a:prstGeom prst="ellipse">
            <a:avLst/>
          </a:prstGeom>
          <a:solidFill>
            <a:srgbClr val="E6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1126788" y="244475"/>
            <a:ext cx="216000" cy="216000"/>
          </a:xfrm>
          <a:prstGeom prst="ellipse">
            <a:avLst/>
          </a:pr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10566400" y="244475"/>
            <a:ext cx="215900" cy="216000"/>
          </a:xfrm>
          <a:prstGeom prst="ellipse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5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C7235"/>
                </a:solidFill>
              </a:rPr>
              <a:t>Örneğin bir çocuk;</a:t>
            </a:r>
            <a:br>
              <a:rPr lang="tr-TR" b="1" dirty="0" smtClean="0">
                <a:solidFill>
                  <a:srgbClr val="0C7235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tr-TR" b="1" dirty="0" smtClean="0"/>
              <a:t>Devamlı bilgisayar oyunu oynamak istiyorsa,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Oyun oynamadığı zamanlarda aklı hep oyunlarında kalıyorsa,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Bilgisayar oyunları yüzünden uykusuz kalıyor, derslerine çalışmıyor ve başarısı düşüyorsa,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Bilgisayar, tablet vb. başındayken zamanın nasıl geçtiğini fark etmiyorsa,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Bilgisayar, tablet vb. yüzünden arkadaşlarından uzak kalıyor, ailesiyle arası bozuluyorsa,</a:t>
            </a:r>
          </a:p>
          <a:p>
            <a:pPr>
              <a:lnSpc>
                <a:spcPct val="200000"/>
              </a:lnSpc>
            </a:pPr>
            <a:r>
              <a:rPr lang="tr-TR" b="1" dirty="0" smtClean="0"/>
              <a:t>Yemeklerini bile bilgisayar, tablet vb. başında yemek istiyorsa,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 Yazı Tipi">
  <a:themeElements>
    <a:clrScheme name="Wood Type Yazı Ti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 Yazı Ti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 Yazı Ti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TM02900743[[fn=Organik]]</Template>
  <TotalTime>1275</TotalTime>
  <Words>1026</Words>
  <Application>Microsoft Office PowerPoint</Application>
  <PresentationFormat>Geniş ekran</PresentationFormat>
  <Paragraphs>241</Paragraphs>
  <Slides>34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Rockwell</vt:lpstr>
      <vt:lpstr>Rockwell Condensed</vt:lpstr>
      <vt:lpstr>Wingdings</vt:lpstr>
      <vt:lpstr>Wingdings 2</vt:lpstr>
      <vt:lpstr>HDOfficeLightV0</vt:lpstr>
      <vt:lpstr>Wood Type Yazı Tipi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Örneğin bir çocuk;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Etkinlik: 1. ve 2. resme bakınca ne anlıyorsunuz?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wın8</dc:creator>
  <cp:lastModifiedBy>wın8</cp:lastModifiedBy>
  <cp:revision>93</cp:revision>
  <dcterms:created xsi:type="dcterms:W3CDTF">2019-09-25T08:37:20Z</dcterms:created>
  <dcterms:modified xsi:type="dcterms:W3CDTF">2019-09-30T13:13:31Z</dcterms:modified>
</cp:coreProperties>
</file>