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notesMasterIdLst>
    <p:notesMasterId r:id="rId42"/>
  </p:notesMasterIdLst>
  <p:sldIdLst>
    <p:sldId id="256" r:id="rId2"/>
    <p:sldId id="257" r:id="rId3"/>
    <p:sldId id="29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259" r:id="rId27"/>
    <p:sldId id="296" r:id="rId28"/>
    <p:sldId id="297" r:id="rId29"/>
    <p:sldId id="298" r:id="rId30"/>
    <p:sldId id="306" r:id="rId31"/>
    <p:sldId id="347" r:id="rId32"/>
    <p:sldId id="348" r:id="rId33"/>
    <p:sldId id="303" r:id="rId34"/>
    <p:sldId id="304" r:id="rId35"/>
    <p:sldId id="305" r:id="rId36"/>
    <p:sldId id="353" r:id="rId37"/>
    <p:sldId id="350" r:id="rId38"/>
    <p:sldId id="351" r:id="rId39"/>
    <p:sldId id="352" r:id="rId40"/>
    <p:sldId id="292" r:id="rId4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B7657-047D-41E5-BA55-00B284AF7A19}" type="datetimeFigureOut">
              <a:rPr lang="tr-TR" smtClean="0"/>
              <a:pPr/>
              <a:t>30.9.2019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824AF-148A-4998-A242-0E0822778D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9288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tr-TR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DA3AB1-B676-4A1B-9ED4-E40252F0942A}" type="slidenum">
              <a:rPr lang="en-US" altLang="tr-T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tr-T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621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1570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4695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3725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9738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6346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3673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5893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8801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67058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4311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7902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27002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47393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46580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69842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6AE4E-B851-4FFC-B336-18E395AF65F1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8261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7669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4915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3393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197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7982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8424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0608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378358C-6537-4C29-AB5D-14CECC7EBC14}" type="datetimeFigureOut">
              <a:rPr lang="tr-TR" smtClean="0"/>
              <a:pPr/>
              <a:t>30.9.2019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68D3C8A-9648-4721-9DB5-A393A27BB0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0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pPr/>
              <a:t>30.9.2019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954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pPr/>
              <a:t>30.9.2019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108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pPr/>
              <a:t>30.9.2019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332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pPr/>
              <a:t>30.9.2019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928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pPr/>
              <a:t>30.9.2019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392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pPr/>
              <a:t>30.9.2019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170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pPr/>
              <a:t>30.9.2019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657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pPr/>
              <a:t>30.9.2019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183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pPr/>
              <a:t>30.9.2019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385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pPr/>
              <a:t>30.9.2019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87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pPr/>
              <a:t>30.9.2019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441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pPr/>
              <a:t>30.9.2019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20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pPr/>
              <a:t>30.9.2019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1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pPr/>
              <a:t>30.9.2019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060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pPr/>
              <a:t>30.9.2019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19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pPr/>
              <a:t>30.9.2019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447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78358C-6537-4C29-AB5D-14CECC7EBC14}" type="datetimeFigureOut">
              <a:rPr lang="tr-TR" smtClean="0"/>
              <a:pPr/>
              <a:t>30.9.2019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8D3C8A-9648-4721-9DB5-A393A27BB0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179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692398" y="1524001"/>
            <a:ext cx="6815669" cy="1862664"/>
          </a:xfrm>
        </p:spPr>
        <p:txBody>
          <a:bodyPr/>
          <a:lstStyle/>
          <a:p>
            <a:r>
              <a:rPr lang="tr-TR" sz="4400" b="1" dirty="0" smtClean="0">
                <a:latin typeface="Calibri" panose="020F0502020204030204" pitchFamily="34" charset="0"/>
              </a:rPr>
              <a:t>Bilinçli Teknoloji Kullanımı Ortaokul-Lise Semineri</a:t>
            </a:r>
            <a:endParaRPr lang="tr-TR" sz="4400" b="1" dirty="0">
              <a:latin typeface="Calibri" panose="020F050202020403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6000" dirty="0" smtClean="0">
                <a:latin typeface="Calibri" panose="020F0502020204030204" pitchFamily="34" charset="0"/>
              </a:rPr>
              <a:t>HOŞGELDİNİZ</a:t>
            </a:r>
            <a:endParaRPr lang="tr-TR" sz="6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97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978834" y="461029"/>
            <a:ext cx="7400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solidFill>
                  <a:srgbClr val="0070C0"/>
                </a:solidFill>
              </a:rPr>
              <a:t>Benim durumum ne acaba?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11112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5" name="Metin kutusu 44"/>
          <p:cNvSpPr txBox="1"/>
          <p:nvPr/>
        </p:nvSpPr>
        <p:spPr>
          <a:xfrm>
            <a:off x="1747944" y="1535250"/>
            <a:ext cx="70496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231F20"/>
                </a:solidFill>
              </a:rPr>
              <a:t>İnternette geçirdiğiniz zaman nedeniyle işinizde ya da </a:t>
            </a:r>
          </a:p>
          <a:p>
            <a:r>
              <a:rPr lang="tr-TR" sz="2400" b="1" dirty="0">
                <a:solidFill>
                  <a:srgbClr val="231F20"/>
                </a:solidFill>
              </a:rPr>
              <a:t>derslerinizde ne sıklıkta problem yaşıyorsunuz?</a:t>
            </a:r>
          </a:p>
        </p:txBody>
      </p:sp>
      <p:grpSp>
        <p:nvGrpSpPr>
          <p:cNvPr id="2" name="Grup 45"/>
          <p:cNvGrpSpPr/>
          <p:nvPr/>
        </p:nvGrpSpPr>
        <p:grpSpPr>
          <a:xfrm>
            <a:off x="789098" y="1243200"/>
            <a:ext cx="884413" cy="1200329"/>
            <a:chOff x="652463" y="581550"/>
            <a:chExt cx="884413" cy="1200329"/>
          </a:xfrm>
        </p:grpSpPr>
        <p:sp>
          <p:nvSpPr>
            <p:cNvPr id="48" name="Metin kutusu 47"/>
            <p:cNvSpPr txBox="1"/>
            <p:nvPr/>
          </p:nvSpPr>
          <p:spPr>
            <a:xfrm>
              <a:off x="652463" y="581550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6</a:t>
              </a:r>
            </a:p>
          </p:txBody>
        </p:sp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0" name="Resim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9687" y="2587436"/>
            <a:ext cx="881600" cy="1147917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6874" y="3734904"/>
            <a:ext cx="872417" cy="679567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9236" y="4096200"/>
            <a:ext cx="909151" cy="1028534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6946" y="4905071"/>
            <a:ext cx="817317" cy="762217"/>
          </a:xfrm>
          <a:prstGeom prst="rect">
            <a:avLst/>
          </a:prstGeom>
        </p:spPr>
      </p:pic>
      <p:sp>
        <p:nvSpPr>
          <p:cNvPr id="64" name="Metin kutusu 63"/>
          <p:cNvSpPr txBox="1"/>
          <p:nvPr/>
        </p:nvSpPr>
        <p:spPr>
          <a:xfrm>
            <a:off x="1747944" y="3042984"/>
            <a:ext cx="25709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Nadiren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Zamana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Sık sık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Çoğu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Her zaman</a:t>
            </a:r>
          </a:p>
        </p:txBody>
      </p:sp>
    </p:spTree>
    <p:extLst>
      <p:ext uri="{BB962C8B-B14F-4D97-AF65-F5344CB8AC3E}">
        <p14:creationId xmlns:p14="http://schemas.microsoft.com/office/powerpoint/2010/main" val="844631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  <p:bldP spid="15" grpId="0" animBg="1"/>
      <p:bldP spid="45" grpId="0"/>
      <p:bldP spid="6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1002677" y="469620"/>
            <a:ext cx="7400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solidFill>
                  <a:srgbClr val="0070C0"/>
                </a:solidFill>
              </a:rPr>
              <a:t>Benim durumum ne acaba?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11112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5" name="Metin kutusu 44"/>
          <p:cNvSpPr txBox="1"/>
          <p:nvPr/>
        </p:nvSpPr>
        <p:spPr>
          <a:xfrm>
            <a:off x="1916109" y="1538472"/>
            <a:ext cx="6655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231F20"/>
                </a:solidFill>
              </a:rPr>
              <a:t>Bir şey yapmadan önce sosyal medya hesaplarınızı </a:t>
            </a:r>
          </a:p>
          <a:p>
            <a:r>
              <a:rPr lang="tr-TR" sz="2400" b="1" dirty="0">
                <a:solidFill>
                  <a:srgbClr val="231F20"/>
                </a:solidFill>
              </a:rPr>
              <a:t>sıklıkta kontrol ediyorsunuz?</a:t>
            </a:r>
          </a:p>
        </p:txBody>
      </p:sp>
      <p:grpSp>
        <p:nvGrpSpPr>
          <p:cNvPr id="2" name="Grup 45"/>
          <p:cNvGrpSpPr/>
          <p:nvPr/>
        </p:nvGrpSpPr>
        <p:grpSpPr>
          <a:xfrm>
            <a:off x="863531" y="1307574"/>
            <a:ext cx="884413" cy="1200329"/>
            <a:chOff x="652463" y="581550"/>
            <a:chExt cx="884413" cy="1200329"/>
          </a:xfrm>
        </p:grpSpPr>
        <p:sp>
          <p:nvSpPr>
            <p:cNvPr id="48" name="Metin kutusu 47"/>
            <p:cNvSpPr txBox="1"/>
            <p:nvPr/>
          </p:nvSpPr>
          <p:spPr>
            <a:xfrm>
              <a:off x="652463" y="581550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7</a:t>
              </a:r>
            </a:p>
          </p:txBody>
        </p:sp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0" name="Resim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9687" y="2587436"/>
            <a:ext cx="881600" cy="1147917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6874" y="3734904"/>
            <a:ext cx="872417" cy="679567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9236" y="4096200"/>
            <a:ext cx="909151" cy="1028534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6946" y="4905071"/>
            <a:ext cx="817317" cy="762217"/>
          </a:xfrm>
          <a:prstGeom prst="rect">
            <a:avLst/>
          </a:prstGeom>
        </p:spPr>
      </p:pic>
      <p:sp>
        <p:nvSpPr>
          <p:cNvPr id="64" name="Metin kutusu 63"/>
          <p:cNvSpPr txBox="1"/>
          <p:nvPr/>
        </p:nvSpPr>
        <p:spPr>
          <a:xfrm>
            <a:off x="1747944" y="3042984"/>
            <a:ext cx="25709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Nadiren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Zamana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Sık sık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Çoğu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Her zaman</a:t>
            </a:r>
          </a:p>
        </p:txBody>
      </p:sp>
    </p:spTree>
    <p:extLst>
      <p:ext uri="{BB962C8B-B14F-4D97-AF65-F5344CB8AC3E}">
        <p14:creationId xmlns:p14="http://schemas.microsoft.com/office/powerpoint/2010/main" val="2772695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  <p:bldP spid="15" grpId="0" animBg="1"/>
      <p:bldP spid="45" grpId="0"/>
      <p:bldP spid="6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978834" y="523872"/>
            <a:ext cx="7400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solidFill>
                  <a:srgbClr val="0070C0"/>
                </a:solidFill>
              </a:rPr>
              <a:t>Benim durumum ne acaba?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11112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5" name="Metin kutusu 44"/>
          <p:cNvSpPr txBox="1"/>
          <p:nvPr/>
        </p:nvSpPr>
        <p:spPr>
          <a:xfrm>
            <a:off x="2251962" y="1445654"/>
            <a:ext cx="69011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231F20"/>
                </a:solidFill>
              </a:rPr>
              <a:t>İşteki veya dersteki performansınız ya da </a:t>
            </a:r>
          </a:p>
          <a:p>
            <a:r>
              <a:rPr lang="tr-TR" sz="2400" b="1" dirty="0">
                <a:solidFill>
                  <a:srgbClr val="231F20"/>
                </a:solidFill>
              </a:rPr>
              <a:t>üretkenliğiniz ne sıklıkta internet sebebiyle düşüyor?</a:t>
            </a:r>
          </a:p>
        </p:txBody>
      </p:sp>
      <p:grpSp>
        <p:nvGrpSpPr>
          <p:cNvPr id="2" name="Grup 45"/>
          <p:cNvGrpSpPr/>
          <p:nvPr/>
        </p:nvGrpSpPr>
        <p:grpSpPr>
          <a:xfrm>
            <a:off x="1131771" y="1230804"/>
            <a:ext cx="884413" cy="1200329"/>
            <a:chOff x="652463" y="581550"/>
            <a:chExt cx="884413" cy="1200329"/>
          </a:xfrm>
        </p:grpSpPr>
        <p:sp>
          <p:nvSpPr>
            <p:cNvPr id="48" name="Metin kutusu 47"/>
            <p:cNvSpPr txBox="1"/>
            <p:nvPr/>
          </p:nvSpPr>
          <p:spPr>
            <a:xfrm>
              <a:off x="652463" y="581550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8</a:t>
              </a:r>
            </a:p>
          </p:txBody>
        </p:sp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0" name="Resim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9687" y="2587436"/>
            <a:ext cx="881600" cy="1147917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6874" y="3734904"/>
            <a:ext cx="872417" cy="679567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9236" y="4096200"/>
            <a:ext cx="909151" cy="1028534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6946" y="4905071"/>
            <a:ext cx="817317" cy="762217"/>
          </a:xfrm>
          <a:prstGeom prst="rect">
            <a:avLst/>
          </a:prstGeom>
        </p:spPr>
      </p:pic>
      <p:sp>
        <p:nvSpPr>
          <p:cNvPr id="64" name="Metin kutusu 63"/>
          <p:cNvSpPr txBox="1"/>
          <p:nvPr/>
        </p:nvSpPr>
        <p:spPr>
          <a:xfrm>
            <a:off x="1747944" y="3042984"/>
            <a:ext cx="25709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Nadiren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Zamana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Sık sık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Çoğu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Her zaman</a:t>
            </a:r>
          </a:p>
        </p:txBody>
      </p:sp>
    </p:spTree>
    <p:extLst>
      <p:ext uri="{BB962C8B-B14F-4D97-AF65-F5344CB8AC3E}">
        <p14:creationId xmlns:p14="http://schemas.microsoft.com/office/powerpoint/2010/main" val="1317500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  <p:bldP spid="15" grpId="0" animBg="1"/>
      <p:bldP spid="45" grpId="0"/>
      <p:bldP spid="6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11112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5" name="Metin kutusu 44"/>
          <p:cNvSpPr txBox="1"/>
          <p:nvPr/>
        </p:nvSpPr>
        <p:spPr>
          <a:xfrm>
            <a:off x="2094785" y="1543950"/>
            <a:ext cx="61009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231F20"/>
                </a:solidFill>
              </a:rPr>
              <a:t>İnternette ne yaptığınız sorulduğunda </a:t>
            </a:r>
          </a:p>
          <a:p>
            <a:r>
              <a:rPr lang="tr-TR" sz="2400" b="1" dirty="0">
                <a:solidFill>
                  <a:srgbClr val="231F20"/>
                </a:solidFill>
              </a:rPr>
              <a:t>ne sıklıkta saldırgan ya da ketum oluyorsunuz?</a:t>
            </a:r>
          </a:p>
        </p:txBody>
      </p:sp>
      <p:grpSp>
        <p:nvGrpSpPr>
          <p:cNvPr id="2" name="Grup 45"/>
          <p:cNvGrpSpPr/>
          <p:nvPr/>
        </p:nvGrpSpPr>
        <p:grpSpPr>
          <a:xfrm>
            <a:off x="985458" y="1243200"/>
            <a:ext cx="884413" cy="1200329"/>
            <a:chOff x="652463" y="581550"/>
            <a:chExt cx="884413" cy="1200329"/>
          </a:xfrm>
        </p:grpSpPr>
        <p:sp>
          <p:nvSpPr>
            <p:cNvPr id="48" name="Metin kutusu 47"/>
            <p:cNvSpPr txBox="1"/>
            <p:nvPr/>
          </p:nvSpPr>
          <p:spPr>
            <a:xfrm>
              <a:off x="652463" y="581550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9</a:t>
              </a:r>
            </a:p>
          </p:txBody>
        </p:sp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0" name="Resim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9687" y="2587436"/>
            <a:ext cx="881600" cy="1147917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6874" y="3734904"/>
            <a:ext cx="872417" cy="679567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9236" y="4096200"/>
            <a:ext cx="909151" cy="1028534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6946" y="4905071"/>
            <a:ext cx="817317" cy="762217"/>
          </a:xfrm>
          <a:prstGeom prst="rect">
            <a:avLst/>
          </a:prstGeom>
        </p:spPr>
      </p:pic>
      <p:sp>
        <p:nvSpPr>
          <p:cNvPr id="64" name="Metin kutusu 63"/>
          <p:cNvSpPr txBox="1"/>
          <p:nvPr/>
        </p:nvSpPr>
        <p:spPr>
          <a:xfrm>
            <a:off x="1747944" y="3042984"/>
            <a:ext cx="25709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Nadiren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Zamana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Sık sık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Çoğu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Her zaman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978834" y="523872"/>
            <a:ext cx="7400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solidFill>
                  <a:srgbClr val="0070C0"/>
                </a:solidFill>
              </a:rPr>
              <a:t>Benim durumum ne acaba?</a:t>
            </a:r>
          </a:p>
        </p:txBody>
      </p:sp>
    </p:spTree>
    <p:extLst>
      <p:ext uri="{BB962C8B-B14F-4D97-AF65-F5344CB8AC3E}">
        <p14:creationId xmlns:p14="http://schemas.microsoft.com/office/powerpoint/2010/main" val="2523586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45" grpId="0"/>
      <p:bldP spid="64" grpId="0" build="p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11112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5" name="Metin kutusu 44"/>
          <p:cNvSpPr txBox="1"/>
          <p:nvPr/>
        </p:nvSpPr>
        <p:spPr>
          <a:xfrm>
            <a:off x="1977331" y="1524229"/>
            <a:ext cx="8226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231F20"/>
                </a:solidFill>
              </a:rPr>
              <a:t>Hayatınızla alakalı sizi rahatsız eden düşünceleri </a:t>
            </a:r>
          </a:p>
          <a:p>
            <a:r>
              <a:rPr lang="tr-TR" sz="2400" b="1" dirty="0">
                <a:solidFill>
                  <a:srgbClr val="231F20"/>
                </a:solidFill>
              </a:rPr>
              <a:t>ne sıklıkta interneti kullanarak zihninizden uzaklaştırıyorsunuz?</a:t>
            </a:r>
          </a:p>
        </p:txBody>
      </p:sp>
      <p:grpSp>
        <p:nvGrpSpPr>
          <p:cNvPr id="2" name="Grup 45"/>
          <p:cNvGrpSpPr/>
          <p:nvPr/>
        </p:nvGrpSpPr>
        <p:grpSpPr>
          <a:xfrm>
            <a:off x="553633" y="1333818"/>
            <a:ext cx="1352491" cy="1200329"/>
            <a:chOff x="184385" y="581550"/>
            <a:chExt cx="1352491" cy="1200329"/>
          </a:xfrm>
        </p:grpSpPr>
        <p:sp>
          <p:nvSpPr>
            <p:cNvPr id="48" name="Metin kutusu 47"/>
            <p:cNvSpPr txBox="1"/>
            <p:nvPr/>
          </p:nvSpPr>
          <p:spPr>
            <a:xfrm>
              <a:off x="184385" y="581550"/>
              <a:ext cx="112082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10</a:t>
              </a:r>
            </a:p>
          </p:txBody>
        </p:sp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0" name="Resim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9687" y="2587436"/>
            <a:ext cx="881600" cy="1147917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6874" y="3734904"/>
            <a:ext cx="872417" cy="679567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9236" y="4096200"/>
            <a:ext cx="909151" cy="1028534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6946" y="4905071"/>
            <a:ext cx="817317" cy="762217"/>
          </a:xfrm>
          <a:prstGeom prst="rect">
            <a:avLst/>
          </a:prstGeom>
        </p:spPr>
      </p:pic>
      <p:sp>
        <p:nvSpPr>
          <p:cNvPr id="64" name="Metin kutusu 63"/>
          <p:cNvSpPr txBox="1"/>
          <p:nvPr/>
        </p:nvSpPr>
        <p:spPr>
          <a:xfrm>
            <a:off x="1747944" y="3042984"/>
            <a:ext cx="25709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Nadiren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Zamana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Sık sık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Çoğu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Her zaman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978834" y="523872"/>
            <a:ext cx="7400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solidFill>
                  <a:srgbClr val="0070C0"/>
                </a:solidFill>
              </a:rPr>
              <a:t>Benim durumum ne acaba?</a:t>
            </a:r>
          </a:p>
        </p:txBody>
      </p:sp>
    </p:spTree>
    <p:extLst>
      <p:ext uri="{BB962C8B-B14F-4D97-AF65-F5344CB8AC3E}">
        <p14:creationId xmlns:p14="http://schemas.microsoft.com/office/powerpoint/2010/main" val="3528749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45" grpId="0"/>
      <p:bldP spid="64" grpId="0" build="p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11112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5" name="Metin kutusu 44"/>
          <p:cNvSpPr txBox="1"/>
          <p:nvPr/>
        </p:nvSpPr>
        <p:spPr>
          <a:xfrm>
            <a:off x="2178868" y="1492240"/>
            <a:ext cx="63839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231F20"/>
                </a:solidFill>
              </a:rPr>
              <a:t>Ne sıklıkta kendinizi tekrar ne zaman </a:t>
            </a:r>
          </a:p>
          <a:p>
            <a:r>
              <a:rPr lang="tr-TR" sz="2400" b="1" dirty="0">
                <a:solidFill>
                  <a:srgbClr val="231F20"/>
                </a:solidFill>
              </a:rPr>
              <a:t>internete gireceğinizi düşünürken buluyorsunuz?</a:t>
            </a:r>
          </a:p>
        </p:txBody>
      </p:sp>
      <p:grpSp>
        <p:nvGrpSpPr>
          <p:cNvPr id="2" name="Grup 45"/>
          <p:cNvGrpSpPr/>
          <p:nvPr/>
        </p:nvGrpSpPr>
        <p:grpSpPr>
          <a:xfrm>
            <a:off x="625820" y="1285416"/>
            <a:ext cx="1352491" cy="1200329"/>
            <a:chOff x="184385" y="581550"/>
            <a:chExt cx="1352491" cy="1200329"/>
          </a:xfrm>
        </p:grpSpPr>
        <p:sp>
          <p:nvSpPr>
            <p:cNvPr id="48" name="Metin kutusu 47"/>
            <p:cNvSpPr txBox="1"/>
            <p:nvPr/>
          </p:nvSpPr>
          <p:spPr>
            <a:xfrm>
              <a:off x="184385" y="581550"/>
              <a:ext cx="112082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11</a:t>
              </a:r>
            </a:p>
          </p:txBody>
        </p:sp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0" name="Resim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9687" y="2587436"/>
            <a:ext cx="881600" cy="1147917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6874" y="3734904"/>
            <a:ext cx="872417" cy="679567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9236" y="4096200"/>
            <a:ext cx="909151" cy="1028534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6946" y="4905071"/>
            <a:ext cx="817317" cy="762217"/>
          </a:xfrm>
          <a:prstGeom prst="rect">
            <a:avLst/>
          </a:prstGeom>
        </p:spPr>
      </p:pic>
      <p:sp>
        <p:nvSpPr>
          <p:cNvPr id="64" name="Metin kutusu 63"/>
          <p:cNvSpPr txBox="1"/>
          <p:nvPr/>
        </p:nvSpPr>
        <p:spPr>
          <a:xfrm>
            <a:off x="1747944" y="3042984"/>
            <a:ext cx="25709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Nadiren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Zamana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Sık sık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Çoğu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Her zaman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978834" y="523872"/>
            <a:ext cx="7400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solidFill>
                  <a:srgbClr val="0070C0"/>
                </a:solidFill>
              </a:rPr>
              <a:t>Benim durumum ne acaba?</a:t>
            </a:r>
          </a:p>
        </p:txBody>
      </p:sp>
    </p:spTree>
    <p:extLst>
      <p:ext uri="{BB962C8B-B14F-4D97-AF65-F5344CB8AC3E}">
        <p14:creationId xmlns:p14="http://schemas.microsoft.com/office/powerpoint/2010/main" val="957526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45" grpId="0"/>
      <p:bldP spid="64" grpId="0" build="p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11112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5" name="Metin kutusu 44"/>
          <p:cNvSpPr txBox="1"/>
          <p:nvPr/>
        </p:nvSpPr>
        <p:spPr>
          <a:xfrm>
            <a:off x="2657008" y="1492240"/>
            <a:ext cx="70485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231F20"/>
                </a:solidFill>
              </a:rPr>
              <a:t>İnternetin olmadığı bir hayatın boş, </a:t>
            </a:r>
          </a:p>
          <a:p>
            <a:r>
              <a:rPr lang="tr-TR" sz="2400" b="1" dirty="0">
                <a:solidFill>
                  <a:srgbClr val="231F20"/>
                </a:solidFill>
              </a:rPr>
              <a:t>keyifsiz ve sıkıcı olacağını ne sıklıkta düşünüyorsunuz?</a:t>
            </a:r>
          </a:p>
        </p:txBody>
      </p:sp>
      <p:grpSp>
        <p:nvGrpSpPr>
          <p:cNvPr id="2" name="Grup 45"/>
          <p:cNvGrpSpPr/>
          <p:nvPr/>
        </p:nvGrpSpPr>
        <p:grpSpPr>
          <a:xfrm>
            <a:off x="839427" y="1260988"/>
            <a:ext cx="1352491" cy="1200329"/>
            <a:chOff x="184385" y="581550"/>
            <a:chExt cx="1352491" cy="1200329"/>
          </a:xfrm>
        </p:grpSpPr>
        <p:sp>
          <p:nvSpPr>
            <p:cNvPr id="48" name="Metin kutusu 47"/>
            <p:cNvSpPr txBox="1"/>
            <p:nvPr/>
          </p:nvSpPr>
          <p:spPr>
            <a:xfrm>
              <a:off x="184385" y="581550"/>
              <a:ext cx="112082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12</a:t>
              </a:r>
            </a:p>
          </p:txBody>
        </p:sp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0" name="Resim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9687" y="2587436"/>
            <a:ext cx="881600" cy="1147917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6874" y="3734904"/>
            <a:ext cx="872417" cy="679567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9236" y="4096200"/>
            <a:ext cx="909151" cy="1028534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6946" y="4905071"/>
            <a:ext cx="817317" cy="762217"/>
          </a:xfrm>
          <a:prstGeom prst="rect">
            <a:avLst/>
          </a:prstGeom>
        </p:spPr>
      </p:pic>
      <p:sp>
        <p:nvSpPr>
          <p:cNvPr id="64" name="Metin kutusu 63"/>
          <p:cNvSpPr txBox="1"/>
          <p:nvPr/>
        </p:nvSpPr>
        <p:spPr>
          <a:xfrm>
            <a:off x="1747944" y="3042984"/>
            <a:ext cx="25709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Nadiren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Zamana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Sık sık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Çoğu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Her zaman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978834" y="523872"/>
            <a:ext cx="7400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solidFill>
                  <a:srgbClr val="0070C0"/>
                </a:solidFill>
              </a:rPr>
              <a:t>Benim durumum ne acaba?</a:t>
            </a:r>
          </a:p>
        </p:txBody>
      </p:sp>
    </p:spTree>
    <p:extLst>
      <p:ext uri="{BB962C8B-B14F-4D97-AF65-F5344CB8AC3E}">
        <p14:creationId xmlns:p14="http://schemas.microsoft.com/office/powerpoint/2010/main" val="409020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45" grpId="0"/>
      <p:bldP spid="64" grpId="0" build="p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11112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5" name="Metin kutusu 44"/>
          <p:cNvSpPr txBox="1"/>
          <p:nvPr/>
        </p:nvSpPr>
        <p:spPr>
          <a:xfrm>
            <a:off x="2371829" y="1448207"/>
            <a:ext cx="7437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231F20"/>
                </a:solidFill>
              </a:rPr>
              <a:t>İnternetteyken meşgul edildiğinizde ne sıklıkta bağırıyor, </a:t>
            </a:r>
          </a:p>
          <a:p>
            <a:r>
              <a:rPr lang="tr-TR" sz="2400" b="1" dirty="0">
                <a:solidFill>
                  <a:srgbClr val="231F20"/>
                </a:solidFill>
              </a:rPr>
              <a:t>sinirleniyor ya da sıkılmış duruyorsunuz?</a:t>
            </a:r>
          </a:p>
        </p:txBody>
      </p:sp>
      <p:grpSp>
        <p:nvGrpSpPr>
          <p:cNvPr id="2" name="Grup 45"/>
          <p:cNvGrpSpPr/>
          <p:nvPr/>
        </p:nvGrpSpPr>
        <p:grpSpPr>
          <a:xfrm>
            <a:off x="834370" y="1243200"/>
            <a:ext cx="1352491" cy="1200329"/>
            <a:chOff x="184385" y="581550"/>
            <a:chExt cx="1352491" cy="1200329"/>
          </a:xfrm>
        </p:grpSpPr>
        <p:sp>
          <p:nvSpPr>
            <p:cNvPr id="48" name="Metin kutusu 47"/>
            <p:cNvSpPr txBox="1"/>
            <p:nvPr/>
          </p:nvSpPr>
          <p:spPr>
            <a:xfrm>
              <a:off x="184385" y="581550"/>
              <a:ext cx="112082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13</a:t>
              </a:r>
            </a:p>
          </p:txBody>
        </p:sp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0" name="Resim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9687" y="2587436"/>
            <a:ext cx="881600" cy="1147917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6874" y="3734904"/>
            <a:ext cx="872417" cy="679567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9236" y="4096200"/>
            <a:ext cx="909151" cy="1028534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6946" y="4905071"/>
            <a:ext cx="817317" cy="762217"/>
          </a:xfrm>
          <a:prstGeom prst="rect">
            <a:avLst/>
          </a:prstGeom>
        </p:spPr>
      </p:pic>
      <p:sp>
        <p:nvSpPr>
          <p:cNvPr id="64" name="Metin kutusu 63"/>
          <p:cNvSpPr txBox="1"/>
          <p:nvPr/>
        </p:nvSpPr>
        <p:spPr>
          <a:xfrm>
            <a:off x="1747944" y="3042984"/>
            <a:ext cx="25709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Nadiren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Zamana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Sık sık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Çoğu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Her zaman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978834" y="523872"/>
            <a:ext cx="7400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solidFill>
                  <a:srgbClr val="0070C0"/>
                </a:solidFill>
              </a:rPr>
              <a:t>Benim durumum ne acaba?</a:t>
            </a:r>
          </a:p>
        </p:txBody>
      </p:sp>
    </p:spTree>
    <p:extLst>
      <p:ext uri="{BB962C8B-B14F-4D97-AF65-F5344CB8AC3E}">
        <p14:creationId xmlns:p14="http://schemas.microsoft.com/office/powerpoint/2010/main" val="1683416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45" grpId="0"/>
      <p:bldP spid="64" grpId="0" build="p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11112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5" name="Metin kutusu 44"/>
          <p:cNvSpPr txBox="1"/>
          <p:nvPr/>
        </p:nvSpPr>
        <p:spPr>
          <a:xfrm>
            <a:off x="2301859" y="1529879"/>
            <a:ext cx="66311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231F20"/>
                </a:solidFill>
              </a:rPr>
              <a:t>Gece geç vakitlere kadar internette olduğunuz için </a:t>
            </a:r>
          </a:p>
          <a:p>
            <a:r>
              <a:rPr lang="tr-TR" sz="2400" b="1" dirty="0">
                <a:solidFill>
                  <a:srgbClr val="231F20"/>
                </a:solidFill>
              </a:rPr>
              <a:t>ne sıklıkta uykusuz kalıyorsunuz?</a:t>
            </a:r>
          </a:p>
        </p:txBody>
      </p:sp>
      <p:grpSp>
        <p:nvGrpSpPr>
          <p:cNvPr id="2" name="Grup 45"/>
          <p:cNvGrpSpPr/>
          <p:nvPr/>
        </p:nvGrpSpPr>
        <p:grpSpPr>
          <a:xfrm>
            <a:off x="825516" y="1243200"/>
            <a:ext cx="1352491" cy="1200329"/>
            <a:chOff x="184385" y="581550"/>
            <a:chExt cx="1352491" cy="1200329"/>
          </a:xfrm>
        </p:grpSpPr>
        <p:sp>
          <p:nvSpPr>
            <p:cNvPr id="48" name="Metin kutusu 47"/>
            <p:cNvSpPr txBox="1"/>
            <p:nvPr/>
          </p:nvSpPr>
          <p:spPr>
            <a:xfrm>
              <a:off x="184385" y="581550"/>
              <a:ext cx="112082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14</a:t>
              </a:r>
            </a:p>
          </p:txBody>
        </p:sp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0" name="Resim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9687" y="2587436"/>
            <a:ext cx="881600" cy="1147917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6874" y="3734904"/>
            <a:ext cx="872417" cy="679567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9236" y="4096200"/>
            <a:ext cx="909151" cy="1028534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6946" y="4905071"/>
            <a:ext cx="817317" cy="762217"/>
          </a:xfrm>
          <a:prstGeom prst="rect">
            <a:avLst/>
          </a:prstGeom>
        </p:spPr>
      </p:pic>
      <p:sp>
        <p:nvSpPr>
          <p:cNvPr id="64" name="Metin kutusu 63"/>
          <p:cNvSpPr txBox="1"/>
          <p:nvPr/>
        </p:nvSpPr>
        <p:spPr>
          <a:xfrm>
            <a:off x="1747944" y="3042984"/>
            <a:ext cx="25709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Nadiren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Zamana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Sık sık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Çoğu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Her zaman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978834" y="523872"/>
            <a:ext cx="7400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solidFill>
                  <a:srgbClr val="0070C0"/>
                </a:solidFill>
              </a:rPr>
              <a:t>Benim durumum ne acaba?</a:t>
            </a:r>
          </a:p>
        </p:txBody>
      </p:sp>
    </p:spTree>
    <p:extLst>
      <p:ext uri="{BB962C8B-B14F-4D97-AF65-F5344CB8AC3E}">
        <p14:creationId xmlns:p14="http://schemas.microsoft.com/office/powerpoint/2010/main" val="557636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45" grpId="0"/>
      <p:bldP spid="64" grpId="0" build="p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11112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5" name="Metin kutusu 44"/>
          <p:cNvSpPr txBox="1"/>
          <p:nvPr/>
        </p:nvSpPr>
        <p:spPr>
          <a:xfrm>
            <a:off x="2365052" y="1221107"/>
            <a:ext cx="75646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231F20"/>
                </a:solidFill>
              </a:rPr>
              <a:t>İnternette olmadığınızda internete ne zaman </a:t>
            </a:r>
          </a:p>
          <a:p>
            <a:r>
              <a:rPr lang="tr-TR" sz="2400" b="1" dirty="0">
                <a:solidFill>
                  <a:srgbClr val="231F20"/>
                </a:solidFill>
              </a:rPr>
              <a:t>geri döneceğinizle ne sıklıkta meşgul oluyorsunuz </a:t>
            </a:r>
          </a:p>
          <a:p>
            <a:r>
              <a:rPr lang="tr-TR" sz="2400" b="1" dirty="0">
                <a:solidFill>
                  <a:srgbClr val="231F20"/>
                </a:solidFill>
              </a:rPr>
              <a:t>veya internette olduğunuzu ne sıklıkta hayal ediyorsunuz?</a:t>
            </a:r>
          </a:p>
        </p:txBody>
      </p:sp>
      <p:grpSp>
        <p:nvGrpSpPr>
          <p:cNvPr id="2" name="Grup 45"/>
          <p:cNvGrpSpPr/>
          <p:nvPr/>
        </p:nvGrpSpPr>
        <p:grpSpPr>
          <a:xfrm>
            <a:off x="814686" y="1169844"/>
            <a:ext cx="1352491" cy="1200329"/>
            <a:chOff x="184385" y="581550"/>
            <a:chExt cx="1352491" cy="1200329"/>
          </a:xfrm>
        </p:grpSpPr>
        <p:sp>
          <p:nvSpPr>
            <p:cNvPr id="48" name="Metin kutusu 47"/>
            <p:cNvSpPr txBox="1"/>
            <p:nvPr/>
          </p:nvSpPr>
          <p:spPr>
            <a:xfrm>
              <a:off x="184385" y="581550"/>
              <a:ext cx="112082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15</a:t>
              </a:r>
            </a:p>
          </p:txBody>
        </p:sp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0" name="Resim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9687" y="2587436"/>
            <a:ext cx="881600" cy="1147917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6874" y="3734904"/>
            <a:ext cx="872417" cy="679567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9236" y="4096200"/>
            <a:ext cx="909151" cy="1028534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6946" y="4905071"/>
            <a:ext cx="817317" cy="762217"/>
          </a:xfrm>
          <a:prstGeom prst="rect">
            <a:avLst/>
          </a:prstGeom>
        </p:spPr>
      </p:pic>
      <p:sp>
        <p:nvSpPr>
          <p:cNvPr id="64" name="Metin kutusu 63"/>
          <p:cNvSpPr txBox="1"/>
          <p:nvPr/>
        </p:nvSpPr>
        <p:spPr>
          <a:xfrm>
            <a:off x="1747944" y="3042984"/>
            <a:ext cx="25709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Nadiren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Zamana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Sık sık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Çoğu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Her zaman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978834" y="523872"/>
            <a:ext cx="7400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solidFill>
                  <a:srgbClr val="0070C0"/>
                </a:solidFill>
              </a:rPr>
              <a:t>Benim durumum ne acaba?</a:t>
            </a:r>
          </a:p>
        </p:txBody>
      </p:sp>
    </p:spTree>
    <p:extLst>
      <p:ext uri="{BB962C8B-B14F-4D97-AF65-F5344CB8AC3E}">
        <p14:creationId xmlns:p14="http://schemas.microsoft.com/office/powerpoint/2010/main" val="3228080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45" grpId="0"/>
      <p:bldP spid="64" grpId="0" build="p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32188" y="530187"/>
            <a:ext cx="9601196" cy="625951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atin typeface="Calibri" panose="020F0502020204030204" pitchFamily="34" charset="0"/>
              </a:rPr>
              <a:t>Medya – Teknoloji- İnternet</a:t>
            </a:r>
            <a:endParaRPr lang="tr-TR" b="1" dirty="0">
              <a:latin typeface="Calibri" panose="020F0502020204030204" pitchFamily="34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88" y="1250731"/>
            <a:ext cx="9693164" cy="4981903"/>
          </a:xfrm>
        </p:spPr>
      </p:pic>
      <p:cxnSp>
        <p:nvCxnSpPr>
          <p:cNvPr id="7" name="Düz Bağlayıcı 6"/>
          <p:cNvCxnSpPr/>
          <p:nvPr/>
        </p:nvCxnSpPr>
        <p:spPr>
          <a:xfrm>
            <a:off x="1450428" y="1166648"/>
            <a:ext cx="957492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254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11112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5" name="Metin kutusu 44"/>
          <p:cNvSpPr txBox="1"/>
          <p:nvPr/>
        </p:nvSpPr>
        <p:spPr>
          <a:xfrm>
            <a:off x="2383705" y="1538472"/>
            <a:ext cx="5995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231F20"/>
                </a:solidFill>
              </a:rPr>
              <a:t>İnternetteyken kendinizi ne sıklıkta kendinize </a:t>
            </a:r>
          </a:p>
          <a:p>
            <a:r>
              <a:rPr lang="tr-TR" sz="2400" b="1" dirty="0">
                <a:solidFill>
                  <a:srgbClr val="231F20"/>
                </a:solidFill>
              </a:rPr>
              <a:t>“Birkaç dakika daha!” derken buluyorsunuz?</a:t>
            </a:r>
          </a:p>
        </p:txBody>
      </p:sp>
      <p:grpSp>
        <p:nvGrpSpPr>
          <p:cNvPr id="2" name="Grup 45"/>
          <p:cNvGrpSpPr/>
          <p:nvPr/>
        </p:nvGrpSpPr>
        <p:grpSpPr>
          <a:xfrm>
            <a:off x="846536" y="1190712"/>
            <a:ext cx="1352491" cy="1200329"/>
            <a:chOff x="184385" y="581550"/>
            <a:chExt cx="1352491" cy="1200329"/>
          </a:xfrm>
        </p:grpSpPr>
        <p:sp>
          <p:nvSpPr>
            <p:cNvPr id="48" name="Metin kutusu 47"/>
            <p:cNvSpPr txBox="1"/>
            <p:nvPr/>
          </p:nvSpPr>
          <p:spPr>
            <a:xfrm>
              <a:off x="184385" y="581550"/>
              <a:ext cx="112082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16</a:t>
              </a:r>
            </a:p>
          </p:txBody>
        </p:sp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0" name="Resim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9687" y="2587436"/>
            <a:ext cx="881600" cy="1147917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6874" y="3734904"/>
            <a:ext cx="872417" cy="679567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9236" y="4096200"/>
            <a:ext cx="909151" cy="1028534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6946" y="4905071"/>
            <a:ext cx="817317" cy="762217"/>
          </a:xfrm>
          <a:prstGeom prst="rect">
            <a:avLst/>
          </a:prstGeom>
        </p:spPr>
      </p:pic>
      <p:sp>
        <p:nvSpPr>
          <p:cNvPr id="64" name="Metin kutusu 63"/>
          <p:cNvSpPr txBox="1"/>
          <p:nvPr/>
        </p:nvSpPr>
        <p:spPr>
          <a:xfrm>
            <a:off x="1747944" y="3042984"/>
            <a:ext cx="25709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Nadiren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Zamana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Sık sık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Çoğu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Her zaman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978834" y="523872"/>
            <a:ext cx="7400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solidFill>
                  <a:srgbClr val="0070C0"/>
                </a:solidFill>
              </a:rPr>
              <a:t>Benim durumum ne acaba?</a:t>
            </a:r>
          </a:p>
        </p:txBody>
      </p:sp>
    </p:spTree>
    <p:extLst>
      <p:ext uri="{BB962C8B-B14F-4D97-AF65-F5344CB8AC3E}">
        <p14:creationId xmlns:p14="http://schemas.microsoft.com/office/powerpoint/2010/main" val="726244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45" grpId="0"/>
      <p:bldP spid="64" grpId="0" build="p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11112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5" name="Metin kutusu 44"/>
          <p:cNvSpPr txBox="1"/>
          <p:nvPr/>
        </p:nvSpPr>
        <p:spPr>
          <a:xfrm>
            <a:off x="2555718" y="1445654"/>
            <a:ext cx="6480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231F20"/>
                </a:solidFill>
              </a:rPr>
              <a:t>İnternette geçirdiğiniz vakti azaltmaya </a:t>
            </a:r>
          </a:p>
          <a:p>
            <a:r>
              <a:rPr lang="tr-TR" sz="2400" b="1" dirty="0">
                <a:solidFill>
                  <a:srgbClr val="231F20"/>
                </a:solidFill>
              </a:rPr>
              <a:t>ne sıklıkta çalışıyor ancak başarılı olamıyorsunuz?</a:t>
            </a:r>
          </a:p>
        </p:txBody>
      </p:sp>
      <p:grpSp>
        <p:nvGrpSpPr>
          <p:cNvPr id="2" name="Grup 45"/>
          <p:cNvGrpSpPr/>
          <p:nvPr/>
        </p:nvGrpSpPr>
        <p:grpSpPr>
          <a:xfrm>
            <a:off x="825516" y="1239184"/>
            <a:ext cx="1352491" cy="1200329"/>
            <a:chOff x="184385" y="581550"/>
            <a:chExt cx="1352491" cy="1200329"/>
          </a:xfrm>
        </p:grpSpPr>
        <p:sp>
          <p:nvSpPr>
            <p:cNvPr id="48" name="Metin kutusu 47"/>
            <p:cNvSpPr txBox="1"/>
            <p:nvPr/>
          </p:nvSpPr>
          <p:spPr>
            <a:xfrm>
              <a:off x="184385" y="581550"/>
              <a:ext cx="112082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17</a:t>
              </a:r>
            </a:p>
          </p:txBody>
        </p:sp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0" name="Resim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9687" y="2587436"/>
            <a:ext cx="881600" cy="1147917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6874" y="3734904"/>
            <a:ext cx="872417" cy="679567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9236" y="4096200"/>
            <a:ext cx="909151" cy="1028534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6946" y="4905071"/>
            <a:ext cx="817317" cy="762217"/>
          </a:xfrm>
          <a:prstGeom prst="rect">
            <a:avLst/>
          </a:prstGeom>
        </p:spPr>
      </p:pic>
      <p:sp>
        <p:nvSpPr>
          <p:cNvPr id="64" name="Metin kutusu 63"/>
          <p:cNvSpPr txBox="1"/>
          <p:nvPr/>
        </p:nvSpPr>
        <p:spPr>
          <a:xfrm>
            <a:off x="1747944" y="3042984"/>
            <a:ext cx="25709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Nadiren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Zamana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Sık sık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Çoğu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Her zaman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978834" y="523872"/>
            <a:ext cx="7400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solidFill>
                  <a:srgbClr val="0070C0"/>
                </a:solidFill>
              </a:rPr>
              <a:t>Benim durumum ne acaba?</a:t>
            </a:r>
          </a:p>
        </p:txBody>
      </p:sp>
    </p:spTree>
    <p:extLst>
      <p:ext uri="{BB962C8B-B14F-4D97-AF65-F5344CB8AC3E}">
        <p14:creationId xmlns:p14="http://schemas.microsoft.com/office/powerpoint/2010/main" val="2475777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45" grpId="0"/>
      <p:bldP spid="64" grpId="0" build="p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11112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5" name="Metin kutusu 44"/>
          <p:cNvSpPr txBox="1"/>
          <p:nvPr/>
        </p:nvSpPr>
        <p:spPr>
          <a:xfrm>
            <a:off x="2467191" y="1492240"/>
            <a:ext cx="60688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231F20"/>
                </a:solidFill>
              </a:rPr>
              <a:t>İnternette ne kadar kaldığınızı yakınlarınızdan </a:t>
            </a:r>
          </a:p>
          <a:p>
            <a:r>
              <a:rPr lang="tr-TR" sz="2400" b="1" dirty="0">
                <a:solidFill>
                  <a:srgbClr val="231F20"/>
                </a:solidFill>
              </a:rPr>
              <a:t>saklamaya ne sıklıkta çalışıyorsunuz?</a:t>
            </a:r>
          </a:p>
        </p:txBody>
      </p:sp>
      <p:grpSp>
        <p:nvGrpSpPr>
          <p:cNvPr id="2" name="Grup 45"/>
          <p:cNvGrpSpPr/>
          <p:nvPr/>
        </p:nvGrpSpPr>
        <p:grpSpPr>
          <a:xfrm>
            <a:off x="803608" y="1307573"/>
            <a:ext cx="1352491" cy="1200329"/>
            <a:chOff x="184385" y="581550"/>
            <a:chExt cx="1352491" cy="1200329"/>
          </a:xfrm>
        </p:grpSpPr>
        <p:sp>
          <p:nvSpPr>
            <p:cNvPr id="48" name="Metin kutusu 47"/>
            <p:cNvSpPr txBox="1"/>
            <p:nvPr/>
          </p:nvSpPr>
          <p:spPr>
            <a:xfrm>
              <a:off x="184385" y="581550"/>
              <a:ext cx="112082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18</a:t>
              </a:r>
            </a:p>
          </p:txBody>
        </p:sp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0" name="Resim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9687" y="2587436"/>
            <a:ext cx="881600" cy="1147917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6874" y="3734904"/>
            <a:ext cx="872417" cy="679567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9236" y="4096200"/>
            <a:ext cx="909151" cy="1028534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6946" y="4905071"/>
            <a:ext cx="817317" cy="762217"/>
          </a:xfrm>
          <a:prstGeom prst="rect">
            <a:avLst/>
          </a:prstGeom>
        </p:spPr>
      </p:pic>
      <p:sp>
        <p:nvSpPr>
          <p:cNvPr id="64" name="Metin kutusu 63"/>
          <p:cNvSpPr txBox="1"/>
          <p:nvPr/>
        </p:nvSpPr>
        <p:spPr>
          <a:xfrm>
            <a:off x="1747944" y="3042984"/>
            <a:ext cx="25709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Nadiren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Zamana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Sık sık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Çoğu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Her zaman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978834" y="523872"/>
            <a:ext cx="7400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solidFill>
                  <a:srgbClr val="0070C0"/>
                </a:solidFill>
              </a:rPr>
              <a:t>Benim durumum ne acaba?</a:t>
            </a:r>
          </a:p>
        </p:txBody>
      </p:sp>
    </p:spTree>
    <p:extLst>
      <p:ext uri="{BB962C8B-B14F-4D97-AF65-F5344CB8AC3E}">
        <p14:creationId xmlns:p14="http://schemas.microsoft.com/office/powerpoint/2010/main" val="334846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45" grpId="0"/>
      <p:bldP spid="64" grpId="0" build="p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11112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5" name="Metin kutusu 44"/>
          <p:cNvSpPr txBox="1"/>
          <p:nvPr/>
        </p:nvSpPr>
        <p:spPr>
          <a:xfrm>
            <a:off x="2874759" y="1431873"/>
            <a:ext cx="64504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231F20"/>
                </a:solidFill>
              </a:rPr>
              <a:t>Arkadaşlarınızla dışarı gitmek yerine </a:t>
            </a:r>
          </a:p>
          <a:p>
            <a:r>
              <a:rPr lang="tr-TR" sz="2400" b="1" dirty="0">
                <a:solidFill>
                  <a:srgbClr val="231F20"/>
                </a:solidFill>
              </a:rPr>
              <a:t>internette kalmayı ne sıklıkta tercih ediyorsunuz?</a:t>
            </a:r>
          </a:p>
        </p:txBody>
      </p:sp>
      <p:grpSp>
        <p:nvGrpSpPr>
          <p:cNvPr id="2" name="Grup 45"/>
          <p:cNvGrpSpPr/>
          <p:nvPr/>
        </p:nvGrpSpPr>
        <p:grpSpPr>
          <a:xfrm>
            <a:off x="857047" y="1307574"/>
            <a:ext cx="1352491" cy="1200329"/>
            <a:chOff x="184385" y="581550"/>
            <a:chExt cx="1352491" cy="1200329"/>
          </a:xfrm>
        </p:grpSpPr>
        <p:sp>
          <p:nvSpPr>
            <p:cNvPr id="48" name="Metin kutusu 47"/>
            <p:cNvSpPr txBox="1"/>
            <p:nvPr/>
          </p:nvSpPr>
          <p:spPr>
            <a:xfrm>
              <a:off x="184385" y="581550"/>
              <a:ext cx="112082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19</a:t>
              </a:r>
            </a:p>
          </p:txBody>
        </p:sp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0" name="Resim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9687" y="2587436"/>
            <a:ext cx="881600" cy="1147917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6874" y="3734904"/>
            <a:ext cx="872417" cy="679567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9236" y="4096200"/>
            <a:ext cx="909151" cy="1028534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6946" y="4905071"/>
            <a:ext cx="817317" cy="762217"/>
          </a:xfrm>
          <a:prstGeom prst="rect">
            <a:avLst/>
          </a:prstGeom>
        </p:spPr>
      </p:pic>
      <p:sp>
        <p:nvSpPr>
          <p:cNvPr id="64" name="Metin kutusu 63"/>
          <p:cNvSpPr txBox="1"/>
          <p:nvPr/>
        </p:nvSpPr>
        <p:spPr>
          <a:xfrm>
            <a:off x="1747944" y="3042984"/>
            <a:ext cx="25709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Nadiren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Zamana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Sık sık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Çoğu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Her zaman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978834" y="523872"/>
            <a:ext cx="7400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solidFill>
                  <a:srgbClr val="0070C0"/>
                </a:solidFill>
              </a:rPr>
              <a:t>Benim durumum ne acaba?</a:t>
            </a:r>
          </a:p>
        </p:txBody>
      </p:sp>
    </p:spTree>
    <p:extLst>
      <p:ext uri="{BB962C8B-B14F-4D97-AF65-F5344CB8AC3E}">
        <p14:creationId xmlns:p14="http://schemas.microsoft.com/office/powerpoint/2010/main" val="3181245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45" grpId="0"/>
      <p:bldP spid="64" grpId="0" build="p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11112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5" name="Metin kutusu 44"/>
          <p:cNvSpPr txBox="1"/>
          <p:nvPr/>
        </p:nvSpPr>
        <p:spPr>
          <a:xfrm>
            <a:off x="2060028" y="1356570"/>
            <a:ext cx="96985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300" b="1" dirty="0">
                <a:solidFill>
                  <a:srgbClr val="231F20"/>
                </a:solidFill>
              </a:rPr>
              <a:t>İnternet kullanmadığınız zaman ne sıklıkta depresif, </a:t>
            </a:r>
            <a:r>
              <a:rPr lang="tr-TR" sz="2300" b="1" dirty="0" smtClean="0">
                <a:solidFill>
                  <a:srgbClr val="231F20"/>
                </a:solidFill>
              </a:rPr>
              <a:t> huysuz ve kaygılı </a:t>
            </a:r>
            <a:r>
              <a:rPr lang="tr-TR" sz="2300" b="1" dirty="0">
                <a:solidFill>
                  <a:srgbClr val="231F20"/>
                </a:solidFill>
              </a:rPr>
              <a:t>oluyor ve internet kullandığınızda </a:t>
            </a:r>
            <a:r>
              <a:rPr lang="tr-TR" sz="2300" b="1" dirty="0" smtClean="0">
                <a:solidFill>
                  <a:srgbClr val="231F20"/>
                </a:solidFill>
              </a:rPr>
              <a:t> bu </a:t>
            </a:r>
            <a:r>
              <a:rPr lang="tr-TR" sz="2300" b="1" dirty="0">
                <a:solidFill>
                  <a:srgbClr val="231F20"/>
                </a:solidFill>
              </a:rPr>
              <a:t>durumun </a:t>
            </a:r>
            <a:r>
              <a:rPr lang="tr-TR" sz="2300" b="1" dirty="0" smtClean="0">
                <a:solidFill>
                  <a:srgbClr val="231F20"/>
                </a:solidFill>
              </a:rPr>
              <a:t>geçtiğini hissediyorsunuz</a:t>
            </a:r>
            <a:r>
              <a:rPr lang="tr-TR" sz="2300" b="1" dirty="0">
                <a:solidFill>
                  <a:srgbClr val="231F20"/>
                </a:solidFill>
              </a:rPr>
              <a:t>?</a:t>
            </a:r>
          </a:p>
        </p:txBody>
      </p:sp>
      <p:grpSp>
        <p:nvGrpSpPr>
          <p:cNvPr id="2" name="Grup 45"/>
          <p:cNvGrpSpPr/>
          <p:nvPr/>
        </p:nvGrpSpPr>
        <p:grpSpPr>
          <a:xfrm>
            <a:off x="707537" y="1156514"/>
            <a:ext cx="1352491" cy="1200329"/>
            <a:chOff x="184385" y="581550"/>
            <a:chExt cx="1352491" cy="1200329"/>
          </a:xfrm>
        </p:grpSpPr>
        <p:sp>
          <p:nvSpPr>
            <p:cNvPr id="48" name="Metin kutusu 47"/>
            <p:cNvSpPr txBox="1"/>
            <p:nvPr/>
          </p:nvSpPr>
          <p:spPr>
            <a:xfrm>
              <a:off x="184385" y="581550"/>
              <a:ext cx="112082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20</a:t>
              </a:r>
            </a:p>
          </p:txBody>
        </p:sp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0" name="Resim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9687" y="2587436"/>
            <a:ext cx="881600" cy="1147917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6874" y="3734904"/>
            <a:ext cx="872417" cy="679567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9236" y="4096200"/>
            <a:ext cx="909151" cy="1028534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6946" y="4905071"/>
            <a:ext cx="817317" cy="762217"/>
          </a:xfrm>
          <a:prstGeom prst="rect">
            <a:avLst/>
          </a:prstGeom>
        </p:spPr>
      </p:pic>
      <p:sp>
        <p:nvSpPr>
          <p:cNvPr id="64" name="Metin kutusu 63"/>
          <p:cNvSpPr txBox="1"/>
          <p:nvPr/>
        </p:nvSpPr>
        <p:spPr>
          <a:xfrm>
            <a:off x="1747944" y="3042984"/>
            <a:ext cx="25709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Nadiren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Zamana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Sık sık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Çoğu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Her zaman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978834" y="523872"/>
            <a:ext cx="7400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solidFill>
                  <a:srgbClr val="0070C0"/>
                </a:solidFill>
              </a:rPr>
              <a:t>Benim durumum ne acaba?</a:t>
            </a:r>
          </a:p>
        </p:txBody>
      </p:sp>
    </p:spTree>
    <p:extLst>
      <p:ext uri="{BB962C8B-B14F-4D97-AF65-F5344CB8AC3E}">
        <p14:creationId xmlns:p14="http://schemas.microsoft.com/office/powerpoint/2010/main" val="2538244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45" grpId="0"/>
      <p:bldP spid="64" grpId="0" build="p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11112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588" y="-1"/>
            <a:ext cx="12199937" cy="2010847"/>
          </a:xfrm>
          <a:prstGeom prst="rect">
            <a:avLst/>
          </a:prstGeom>
          <a:solidFill>
            <a:srgbClr val="E61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" name="Metin kutusu 20"/>
          <p:cNvSpPr txBox="1"/>
          <p:nvPr/>
        </p:nvSpPr>
        <p:spPr>
          <a:xfrm>
            <a:off x="652463" y="583599"/>
            <a:ext cx="2781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İşte Sonuç</a:t>
            </a:r>
          </a:p>
        </p:txBody>
      </p:sp>
      <p:grpSp>
        <p:nvGrpSpPr>
          <p:cNvPr id="2" name="Grup 21"/>
          <p:cNvGrpSpPr/>
          <p:nvPr/>
        </p:nvGrpSpPr>
        <p:grpSpPr>
          <a:xfrm>
            <a:off x="689327" y="2435799"/>
            <a:ext cx="11130183" cy="707886"/>
            <a:chOff x="689327" y="2291095"/>
            <a:chExt cx="11130183" cy="707886"/>
          </a:xfrm>
        </p:grpSpPr>
        <p:sp>
          <p:nvSpPr>
            <p:cNvPr id="23" name="Metin kutusu 22"/>
            <p:cNvSpPr txBox="1"/>
            <p:nvPr/>
          </p:nvSpPr>
          <p:spPr>
            <a:xfrm>
              <a:off x="689327" y="2454608"/>
              <a:ext cx="19695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b="1" dirty="0">
                  <a:solidFill>
                    <a:srgbClr val="231F20"/>
                  </a:solidFill>
                </a:rPr>
                <a:t>20-49 Puan Arası</a:t>
              </a:r>
              <a:endParaRPr lang="tr-TR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3891195" y="2313351"/>
              <a:ext cx="457201" cy="682624"/>
            </a:xfrm>
            <a:custGeom>
              <a:avLst/>
              <a:gdLst>
                <a:gd name="T0" fmla="*/ 119 w 119"/>
                <a:gd name="T1" fmla="*/ 91 h 179"/>
                <a:gd name="T2" fmla="*/ 105 w 119"/>
                <a:gd name="T3" fmla="*/ 77 h 179"/>
                <a:gd name="T4" fmla="*/ 104 w 119"/>
                <a:gd name="T5" fmla="*/ 76 h 179"/>
                <a:gd name="T6" fmla="*/ 38 w 119"/>
                <a:gd name="T7" fmla="*/ 8 h 179"/>
                <a:gd name="T8" fmla="*/ 8 w 119"/>
                <a:gd name="T9" fmla="*/ 8 h 179"/>
                <a:gd name="T10" fmla="*/ 8 w 119"/>
                <a:gd name="T11" fmla="*/ 38 h 179"/>
                <a:gd name="T12" fmla="*/ 60 w 119"/>
                <a:gd name="T13" fmla="*/ 91 h 179"/>
                <a:gd name="T14" fmla="*/ 8 w 119"/>
                <a:gd name="T15" fmla="*/ 143 h 179"/>
                <a:gd name="T16" fmla="*/ 8 w 119"/>
                <a:gd name="T17" fmla="*/ 173 h 179"/>
                <a:gd name="T18" fmla="*/ 23 w 119"/>
                <a:gd name="T19" fmla="*/ 179 h 179"/>
                <a:gd name="T20" fmla="*/ 38 w 119"/>
                <a:gd name="T21" fmla="*/ 173 h 179"/>
                <a:gd name="T22" fmla="*/ 97 w 119"/>
                <a:gd name="T23" fmla="*/ 112 h 179"/>
                <a:gd name="T24" fmla="*/ 98 w 119"/>
                <a:gd name="T25" fmla="*/ 112 h 179"/>
                <a:gd name="T26" fmla="*/ 119 w 119"/>
                <a:gd name="T27" fmla="*/ 9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179">
                  <a:moveTo>
                    <a:pt x="119" y="91"/>
                  </a:moveTo>
                  <a:cubicBezTo>
                    <a:pt x="105" y="77"/>
                    <a:pt x="105" y="77"/>
                    <a:pt x="105" y="77"/>
                  </a:cubicBezTo>
                  <a:cubicBezTo>
                    <a:pt x="104" y="76"/>
                    <a:pt x="104" y="76"/>
                    <a:pt x="104" y="76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0" y="0"/>
                    <a:pt x="16" y="0"/>
                    <a:pt x="8" y="8"/>
                  </a:cubicBezTo>
                  <a:cubicBezTo>
                    <a:pt x="0" y="16"/>
                    <a:pt x="0" y="30"/>
                    <a:pt x="8" y="38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0" y="152"/>
                    <a:pt x="0" y="165"/>
                    <a:pt x="8" y="173"/>
                  </a:cubicBezTo>
                  <a:cubicBezTo>
                    <a:pt x="12" y="177"/>
                    <a:pt x="18" y="179"/>
                    <a:pt x="23" y="179"/>
                  </a:cubicBezTo>
                  <a:cubicBezTo>
                    <a:pt x="28" y="179"/>
                    <a:pt x="34" y="177"/>
                    <a:pt x="38" y="173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8" y="112"/>
                    <a:pt x="98" y="112"/>
                    <a:pt x="98" y="112"/>
                  </a:cubicBezTo>
                  <a:lnTo>
                    <a:pt x="119" y="91"/>
                  </a:lnTo>
                  <a:close/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" name="Metin kutusu 24"/>
            <p:cNvSpPr txBox="1"/>
            <p:nvPr/>
          </p:nvSpPr>
          <p:spPr>
            <a:xfrm>
              <a:off x="4653125" y="2291095"/>
              <a:ext cx="71663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Ortalama bir internet kullanıcısısınız.  Bazen internette biraz fazla</a:t>
              </a:r>
            </a:p>
            <a:p>
              <a:r>
                <a:rPr lang="tr-T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kalabiliyor ancak kullanımınızı genel olarak kontrol edebiliyorsunuz.</a:t>
              </a:r>
            </a:p>
          </p:txBody>
        </p:sp>
      </p:grpSp>
      <p:pic>
        <p:nvPicPr>
          <p:cNvPr id="30" name="Resim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366" y="-144009"/>
            <a:ext cx="3583101" cy="2818060"/>
          </a:xfrm>
          <a:prstGeom prst="rect">
            <a:avLst/>
          </a:prstGeom>
        </p:spPr>
      </p:pic>
      <p:grpSp>
        <p:nvGrpSpPr>
          <p:cNvPr id="3" name="Grup 30"/>
          <p:cNvGrpSpPr/>
          <p:nvPr/>
        </p:nvGrpSpPr>
        <p:grpSpPr>
          <a:xfrm>
            <a:off x="689327" y="3311538"/>
            <a:ext cx="11130183" cy="1015663"/>
            <a:chOff x="689327" y="2300720"/>
            <a:chExt cx="11130183" cy="1015663"/>
          </a:xfrm>
        </p:grpSpPr>
        <p:sp>
          <p:nvSpPr>
            <p:cNvPr id="32" name="Metin kutusu 31"/>
            <p:cNvSpPr txBox="1"/>
            <p:nvPr/>
          </p:nvSpPr>
          <p:spPr>
            <a:xfrm>
              <a:off x="689327" y="2454608"/>
              <a:ext cx="19695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b="1" dirty="0">
                  <a:solidFill>
                    <a:srgbClr val="231F20"/>
                  </a:solidFill>
                </a:rPr>
                <a:t>50-79 Puan Arası</a:t>
              </a:r>
              <a:endParaRPr lang="tr-TR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" name="Freeform 5"/>
            <p:cNvSpPr>
              <a:spLocks/>
            </p:cNvSpPr>
            <p:nvPr/>
          </p:nvSpPr>
          <p:spPr bwMode="auto">
            <a:xfrm>
              <a:off x="3891195" y="2313351"/>
              <a:ext cx="457201" cy="682624"/>
            </a:xfrm>
            <a:custGeom>
              <a:avLst/>
              <a:gdLst>
                <a:gd name="T0" fmla="*/ 119 w 119"/>
                <a:gd name="T1" fmla="*/ 91 h 179"/>
                <a:gd name="T2" fmla="*/ 105 w 119"/>
                <a:gd name="T3" fmla="*/ 77 h 179"/>
                <a:gd name="T4" fmla="*/ 104 w 119"/>
                <a:gd name="T5" fmla="*/ 76 h 179"/>
                <a:gd name="T6" fmla="*/ 38 w 119"/>
                <a:gd name="T7" fmla="*/ 8 h 179"/>
                <a:gd name="T8" fmla="*/ 8 w 119"/>
                <a:gd name="T9" fmla="*/ 8 h 179"/>
                <a:gd name="T10" fmla="*/ 8 w 119"/>
                <a:gd name="T11" fmla="*/ 38 h 179"/>
                <a:gd name="T12" fmla="*/ 60 w 119"/>
                <a:gd name="T13" fmla="*/ 91 h 179"/>
                <a:gd name="T14" fmla="*/ 8 w 119"/>
                <a:gd name="T15" fmla="*/ 143 h 179"/>
                <a:gd name="T16" fmla="*/ 8 w 119"/>
                <a:gd name="T17" fmla="*/ 173 h 179"/>
                <a:gd name="T18" fmla="*/ 23 w 119"/>
                <a:gd name="T19" fmla="*/ 179 h 179"/>
                <a:gd name="T20" fmla="*/ 38 w 119"/>
                <a:gd name="T21" fmla="*/ 173 h 179"/>
                <a:gd name="T22" fmla="*/ 97 w 119"/>
                <a:gd name="T23" fmla="*/ 112 h 179"/>
                <a:gd name="T24" fmla="*/ 98 w 119"/>
                <a:gd name="T25" fmla="*/ 112 h 179"/>
                <a:gd name="T26" fmla="*/ 119 w 119"/>
                <a:gd name="T27" fmla="*/ 9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179">
                  <a:moveTo>
                    <a:pt x="119" y="91"/>
                  </a:moveTo>
                  <a:cubicBezTo>
                    <a:pt x="105" y="77"/>
                    <a:pt x="105" y="77"/>
                    <a:pt x="105" y="77"/>
                  </a:cubicBezTo>
                  <a:cubicBezTo>
                    <a:pt x="104" y="76"/>
                    <a:pt x="104" y="76"/>
                    <a:pt x="104" y="76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0" y="0"/>
                    <a:pt x="16" y="0"/>
                    <a:pt x="8" y="8"/>
                  </a:cubicBezTo>
                  <a:cubicBezTo>
                    <a:pt x="0" y="16"/>
                    <a:pt x="0" y="30"/>
                    <a:pt x="8" y="38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0" y="152"/>
                    <a:pt x="0" y="165"/>
                    <a:pt x="8" y="173"/>
                  </a:cubicBezTo>
                  <a:cubicBezTo>
                    <a:pt x="12" y="177"/>
                    <a:pt x="18" y="179"/>
                    <a:pt x="23" y="179"/>
                  </a:cubicBezTo>
                  <a:cubicBezTo>
                    <a:pt x="28" y="179"/>
                    <a:pt x="34" y="177"/>
                    <a:pt x="38" y="173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8" y="112"/>
                    <a:pt x="98" y="112"/>
                    <a:pt x="98" y="112"/>
                  </a:cubicBezTo>
                  <a:lnTo>
                    <a:pt x="119" y="91"/>
                  </a:lnTo>
                  <a:close/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" name="Metin kutusu 33"/>
            <p:cNvSpPr txBox="1"/>
            <p:nvPr/>
          </p:nvSpPr>
          <p:spPr>
            <a:xfrm>
              <a:off x="4653125" y="2300720"/>
              <a:ext cx="71663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İnternet sebebiyle zaman zaman veya sık sık  problem yaşıyorsunuz. İnternet kullanımının hayatınız üzerindeki tam etkisini ciddi şekilde değerlendirmelisiniz.</a:t>
              </a:r>
            </a:p>
          </p:txBody>
        </p:sp>
      </p:grpSp>
      <p:grpSp>
        <p:nvGrpSpPr>
          <p:cNvPr id="4" name="Grup 34"/>
          <p:cNvGrpSpPr/>
          <p:nvPr/>
        </p:nvGrpSpPr>
        <p:grpSpPr>
          <a:xfrm>
            <a:off x="689327" y="4412141"/>
            <a:ext cx="11130183" cy="1015663"/>
            <a:chOff x="689327" y="2300720"/>
            <a:chExt cx="11130183" cy="1015663"/>
          </a:xfrm>
        </p:grpSpPr>
        <p:sp>
          <p:nvSpPr>
            <p:cNvPr id="36" name="Metin kutusu 35"/>
            <p:cNvSpPr txBox="1"/>
            <p:nvPr/>
          </p:nvSpPr>
          <p:spPr>
            <a:xfrm>
              <a:off x="689327" y="2454608"/>
              <a:ext cx="20994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b="1" dirty="0">
                  <a:solidFill>
                    <a:srgbClr val="231F20"/>
                  </a:solidFill>
                </a:rPr>
                <a:t>80-100 Puan Arası</a:t>
              </a:r>
              <a:endParaRPr lang="tr-TR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Freeform 5"/>
            <p:cNvSpPr>
              <a:spLocks/>
            </p:cNvSpPr>
            <p:nvPr/>
          </p:nvSpPr>
          <p:spPr bwMode="auto">
            <a:xfrm>
              <a:off x="3891195" y="2313351"/>
              <a:ext cx="457201" cy="682624"/>
            </a:xfrm>
            <a:custGeom>
              <a:avLst/>
              <a:gdLst>
                <a:gd name="T0" fmla="*/ 119 w 119"/>
                <a:gd name="T1" fmla="*/ 91 h 179"/>
                <a:gd name="T2" fmla="*/ 105 w 119"/>
                <a:gd name="T3" fmla="*/ 77 h 179"/>
                <a:gd name="T4" fmla="*/ 104 w 119"/>
                <a:gd name="T5" fmla="*/ 76 h 179"/>
                <a:gd name="T6" fmla="*/ 38 w 119"/>
                <a:gd name="T7" fmla="*/ 8 h 179"/>
                <a:gd name="T8" fmla="*/ 8 w 119"/>
                <a:gd name="T9" fmla="*/ 8 h 179"/>
                <a:gd name="T10" fmla="*/ 8 w 119"/>
                <a:gd name="T11" fmla="*/ 38 h 179"/>
                <a:gd name="T12" fmla="*/ 60 w 119"/>
                <a:gd name="T13" fmla="*/ 91 h 179"/>
                <a:gd name="T14" fmla="*/ 8 w 119"/>
                <a:gd name="T15" fmla="*/ 143 h 179"/>
                <a:gd name="T16" fmla="*/ 8 w 119"/>
                <a:gd name="T17" fmla="*/ 173 h 179"/>
                <a:gd name="T18" fmla="*/ 23 w 119"/>
                <a:gd name="T19" fmla="*/ 179 h 179"/>
                <a:gd name="T20" fmla="*/ 38 w 119"/>
                <a:gd name="T21" fmla="*/ 173 h 179"/>
                <a:gd name="T22" fmla="*/ 97 w 119"/>
                <a:gd name="T23" fmla="*/ 112 h 179"/>
                <a:gd name="T24" fmla="*/ 98 w 119"/>
                <a:gd name="T25" fmla="*/ 112 h 179"/>
                <a:gd name="T26" fmla="*/ 119 w 119"/>
                <a:gd name="T27" fmla="*/ 9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179">
                  <a:moveTo>
                    <a:pt x="119" y="91"/>
                  </a:moveTo>
                  <a:cubicBezTo>
                    <a:pt x="105" y="77"/>
                    <a:pt x="105" y="77"/>
                    <a:pt x="105" y="77"/>
                  </a:cubicBezTo>
                  <a:cubicBezTo>
                    <a:pt x="104" y="76"/>
                    <a:pt x="104" y="76"/>
                    <a:pt x="104" y="76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0" y="0"/>
                    <a:pt x="16" y="0"/>
                    <a:pt x="8" y="8"/>
                  </a:cubicBezTo>
                  <a:cubicBezTo>
                    <a:pt x="0" y="16"/>
                    <a:pt x="0" y="30"/>
                    <a:pt x="8" y="38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0" y="152"/>
                    <a:pt x="0" y="165"/>
                    <a:pt x="8" y="173"/>
                  </a:cubicBezTo>
                  <a:cubicBezTo>
                    <a:pt x="12" y="177"/>
                    <a:pt x="18" y="179"/>
                    <a:pt x="23" y="179"/>
                  </a:cubicBezTo>
                  <a:cubicBezTo>
                    <a:pt x="28" y="179"/>
                    <a:pt x="34" y="177"/>
                    <a:pt x="38" y="173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8" y="112"/>
                    <a:pt x="98" y="112"/>
                    <a:pt x="98" y="112"/>
                  </a:cubicBezTo>
                  <a:lnTo>
                    <a:pt x="119" y="91"/>
                  </a:lnTo>
                  <a:close/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" name="Metin kutusu 37"/>
            <p:cNvSpPr txBox="1"/>
            <p:nvPr/>
          </p:nvSpPr>
          <p:spPr>
            <a:xfrm>
              <a:off x="4653125" y="2300720"/>
              <a:ext cx="71663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İnternet kullanımınız hayatınızda önemli problemlere sebep oluyor. İnternetin hayatınız üzerindeki etkisini değerlendirmeli ve internet kullanmanıza sebep olan problemleri tespit etmelisiniz.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2709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34628" y="590246"/>
            <a:ext cx="9601196" cy="525121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İnternetin Riskleri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99" y="1045029"/>
            <a:ext cx="10132124" cy="5164853"/>
          </a:xfrm>
          <a:prstGeom prst="rect">
            <a:avLst/>
          </a:prstGeom>
        </p:spPr>
      </p:pic>
      <p:cxnSp>
        <p:nvCxnSpPr>
          <p:cNvPr id="6" name="Düz Bağlayıcı 5"/>
          <p:cNvCxnSpPr/>
          <p:nvPr/>
        </p:nvCxnSpPr>
        <p:spPr>
          <a:xfrm>
            <a:off x="1225899" y="1045029"/>
            <a:ext cx="9706708" cy="703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880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52759" y="622844"/>
            <a:ext cx="9601196" cy="535169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Calibri" panose="020F0502020204030204" pitchFamily="34" charset="0"/>
              </a:rPr>
              <a:t>Teknolojinin Toplum Üzerinde Etkisi</a:t>
            </a:r>
            <a:endParaRPr lang="tr-TR" dirty="0">
              <a:latin typeface="Calibri" panose="020F0502020204030204" pitchFamily="34" charset="0"/>
            </a:endParaRPr>
          </a:p>
        </p:txBody>
      </p:sp>
      <p:cxnSp>
        <p:nvCxnSpPr>
          <p:cNvPr id="6" name="Düz Bağlayıcı 5"/>
          <p:cNvCxnSpPr/>
          <p:nvPr/>
        </p:nvCxnSpPr>
        <p:spPr>
          <a:xfrm flipV="1">
            <a:off x="1352759" y="1298852"/>
            <a:ext cx="9486480" cy="100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8" name="Picture 2" descr="J:\2012-2013\DERS-İ REHBERLİK\TEKNOLOJİ VE ÇOCUK TASARI\TEKNOLOJİ VE ÇOCUK DOSYALAR\edebiyatturkce_harikatespitt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82" y="1393689"/>
            <a:ext cx="5292436" cy="48366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CC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ustafa birgül\Desktop\Med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8463" y="1330037"/>
            <a:ext cx="4485162" cy="4927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7899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 flipV="1">
            <a:off x="1352759" y="560758"/>
            <a:ext cx="9486480" cy="100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V="1">
            <a:off x="1352759" y="1227187"/>
            <a:ext cx="9486480" cy="100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3780685" y="570807"/>
            <a:ext cx="4630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latin typeface="Calibri" panose="020F0502020204030204" pitchFamily="34" charset="0"/>
              </a:rPr>
              <a:t>Değişen Yaşam Tarzları</a:t>
            </a:r>
            <a:endParaRPr lang="tr-TR" sz="3600" b="1" dirty="0">
              <a:latin typeface="Calibri" panose="020F050202020403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" t="-144" r="132" b="11741"/>
          <a:stretch/>
        </p:blipFill>
        <p:spPr>
          <a:xfrm>
            <a:off x="1352759" y="1333500"/>
            <a:ext cx="4806303" cy="483607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062" y="1333499"/>
            <a:ext cx="4680177" cy="473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00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MEDYA RESİM\MEDYA SUNU\TV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62" y="522053"/>
            <a:ext cx="6711462" cy="3241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.onbesyirmibes.org/image/2009/11/16/235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57" y="3659718"/>
            <a:ext cx="4893951" cy="2740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static.shiftdelete.net/img/article/cadd125731997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4" r="13234"/>
          <a:stretch/>
        </p:blipFill>
        <p:spPr bwMode="auto">
          <a:xfrm>
            <a:off x="6207608" y="3763198"/>
            <a:ext cx="2757716" cy="2533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 rot="20693298">
            <a:off x="8273018" y="3843857"/>
            <a:ext cx="354438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Bunlar size tanıdık geliyor mu?</a:t>
            </a:r>
            <a:endParaRPr lang="tr-TR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509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6364" y="0"/>
            <a:ext cx="8091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İnternetin</a:t>
            </a:r>
            <a:r>
              <a:rPr lang="en-US" sz="2400" b="1" dirty="0">
                <a:solidFill>
                  <a:srgbClr val="0000FF"/>
                </a:solidFill>
              </a:rPr>
              <a:t> Ne </a:t>
            </a:r>
            <a:r>
              <a:rPr lang="en-US" sz="2400" b="1" dirty="0" err="1">
                <a:solidFill>
                  <a:srgbClr val="0000FF"/>
                </a:solidFill>
              </a:rPr>
              <a:t>Kadarı</a:t>
            </a:r>
            <a:r>
              <a:rPr lang="en-US" sz="2400" b="1" dirty="0">
                <a:solidFill>
                  <a:srgbClr val="0000FF"/>
                </a:solidFill>
              </a:rPr>
              <a:t>, </a:t>
            </a:r>
            <a:r>
              <a:rPr lang="en-US" sz="2400" b="1" dirty="0" err="1">
                <a:solidFill>
                  <a:srgbClr val="0000FF"/>
                </a:solidFill>
              </a:rPr>
              <a:t>Nerede</a:t>
            </a:r>
            <a:r>
              <a:rPr lang="en-US" sz="2400" b="1" dirty="0">
                <a:solidFill>
                  <a:srgbClr val="0000FF"/>
                </a:solidFill>
              </a:rPr>
              <a:t>, Ne </a:t>
            </a:r>
            <a:r>
              <a:rPr lang="en-US" sz="2400" b="1" dirty="0" err="1">
                <a:solidFill>
                  <a:srgbClr val="0000FF"/>
                </a:solidFill>
              </a:rPr>
              <a:t>Amaçla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Kullanılmaktadır</a:t>
            </a:r>
            <a:r>
              <a:rPr lang="en-US" sz="2400" b="1" dirty="0">
                <a:solidFill>
                  <a:srgbClr val="0000FF"/>
                </a:solidFill>
              </a:rPr>
              <a:t>?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597666"/>
            <a:ext cx="10167883" cy="58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25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4072292" y="798785"/>
            <a:ext cx="4390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latin typeface="Calibri" panose="020F0502020204030204" pitchFamily="34" charset="0"/>
              </a:rPr>
              <a:t>İnsanlar Artık Daha Duyarsız</a:t>
            </a:r>
            <a:endParaRPr lang="tr-TR" sz="2800" b="1" dirty="0">
              <a:latin typeface="Calibri" panose="020F050202020403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85" y="1910443"/>
            <a:ext cx="500030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186" y="1910443"/>
            <a:ext cx="4814207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7963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247728" y="0"/>
            <a:ext cx="9920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</a:rPr>
              <a:t>SORU: Peki;  </a:t>
            </a:r>
            <a:r>
              <a:rPr lang="tr-TR" sz="2800" b="1" dirty="0">
                <a:solidFill>
                  <a:srgbClr val="C00000"/>
                </a:solidFill>
              </a:rPr>
              <a:t>t</a:t>
            </a:r>
            <a:r>
              <a:rPr lang="tr-TR" sz="2800" b="1" dirty="0" smtClean="0">
                <a:solidFill>
                  <a:srgbClr val="C00000"/>
                </a:solidFill>
              </a:rPr>
              <a:t>eknoloji, internet, medya tamamen zararlı mıdır? </a:t>
            </a:r>
            <a:endParaRPr lang="tr-TR" sz="2800" b="1" dirty="0">
              <a:solidFill>
                <a:srgbClr val="C0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58" y="696367"/>
            <a:ext cx="5375110" cy="539419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868" y="696367"/>
            <a:ext cx="5225143" cy="539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38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2" y="84083"/>
            <a:ext cx="12044857" cy="66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91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6 Resim" descr="medya_okuryaz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6717" y="1612921"/>
            <a:ext cx="4315859" cy="2518105"/>
          </a:xfrm>
          <a:prstGeom prst="rect">
            <a:avLst/>
          </a:prstGeom>
        </p:spPr>
      </p:pic>
      <p:sp>
        <p:nvSpPr>
          <p:cNvPr id="6" name="8 Metin kutusu"/>
          <p:cNvSpPr txBox="1"/>
          <p:nvPr/>
        </p:nvSpPr>
        <p:spPr>
          <a:xfrm>
            <a:off x="2236181" y="4275304"/>
            <a:ext cx="7241628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1213" lvl="1" indent="-354013">
              <a:lnSpc>
                <a:spcPts val="3400"/>
              </a:lnSpc>
            </a:pPr>
            <a:r>
              <a:rPr lang="tr-TR" sz="3200" b="1" dirty="0">
                <a:latin typeface="Calibri" panose="020F0502020204030204" pitchFamily="34" charset="0"/>
              </a:rPr>
              <a:t>Medya okuryazarı medya </a:t>
            </a:r>
            <a:r>
              <a:rPr lang="tr-TR" sz="3200" b="1" dirty="0" smtClean="0">
                <a:latin typeface="Calibri" panose="020F0502020204030204" pitchFamily="34" charset="0"/>
              </a:rPr>
              <a:t> araçlarını tanır</a:t>
            </a:r>
            <a:r>
              <a:rPr lang="tr-TR" sz="3200" b="1" dirty="0">
                <a:latin typeface="Calibri" panose="020F0502020204030204" pitchFamily="34" charset="0"/>
              </a:rPr>
              <a:t>.</a:t>
            </a:r>
            <a:r>
              <a:rPr lang="tr-TR" sz="3200" dirty="0">
                <a:latin typeface="Calibri" panose="020F0502020204030204" pitchFamily="34" charset="0"/>
              </a:rPr>
              <a:t> Yani gazete, </a:t>
            </a:r>
            <a:r>
              <a:rPr lang="tr-TR" sz="3200" dirty="0" smtClean="0">
                <a:latin typeface="Calibri" panose="020F0502020204030204" pitchFamily="34" charset="0"/>
              </a:rPr>
              <a:t> radyo</a:t>
            </a:r>
            <a:r>
              <a:rPr lang="tr-TR" sz="3200" dirty="0">
                <a:latin typeface="Calibri" panose="020F0502020204030204" pitchFamily="34" charset="0"/>
              </a:rPr>
              <a:t>, televizyon, İnternet, </a:t>
            </a:r>
            <a:r>
              <a:rPr lang="tr-TR" sz="3200" dirty="0" smtClean="0">
                <a:latin typeface="Calibri" panose="020F0502020204030204" pitchFamily="34" charset="0"/>
              </a:rPr>
              <a:t> dergi </a:t>
            </a:r>
            <a:r>
              <a:rPr lang="tr-TR" sz="3200" dirty="0">
                <a:latin typeface="Calibri" panose="020F0502020204030204" pitchFamily="34" charset="0"/>
              </a:rPr>
              <a:t>gibi medya araçlarının </a:t>
            </a:r>
            <a:r>
              <a:rPr lang="tr-TR" sz="3200" dirty="0" smtClean="0">
                <a:latin typeface="Calibri" panose="020F0502020204030204" pitchFamily="34" charset="0"/>
              </a:rPr>
              <a:t> özelliklerini </a:t>
            </a:r>
            <a:r>
              <a:rPr lang="tr-TR" sz="3200" dirty="0">
                <a:latin typeface="Calibri" panose="020F0502020204030204" pitchFamily="34" charset="0"/>
              </a:rPr>
              <a:t>ve işlevlerini bilir.</a:t>
            </a:r>
          </a:p>
        </p:txBody>
      </p:sp>
      <p:sp>
        <p:nvSpPr>
          <p:cNvPr id="7" name="15 Metin kutusu"/>
          <p:cNvSpPr txBox="1"/>
          <p:nvPr/>
        </p:nvSpPr>
        <p:spPr>
          <a:xfrm>
            <a:off x="6967121" y="2498770"/>
            <a:ext cx="3093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Medyayı Tanımak </a:t>
            </a:r>
            <a:r>
              <a:rPr lang="tr-TR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Medya </a:t>
            </a:r>
            <a:r>
              <a:rPr lang="tr-TR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Okuryazarlığı</a:t>
            </a:r>
          </a:p>
        </p:txBody>
      </p:sp>
      <p:sp>
        <p:nvSpPr>
          <p:cNvPr id="8" name="9 Dikdörtgen"/>
          <p:cNvSpPr/>
          <p:nvPr/>
        </p:nvSpPr>
        <p:spPr>
          <a:xfrm>
            <a:off x="3040392" y="883868"/>
            <a:ext cx="5867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4013" indent="-354013"/>
            <a:r>
              <a:rPr lang="tr-TR" sz="3200" b="1" dirty="0">
                <a:solidFill>
                  <a:srgbClr val="00B0F0"/>
                </a:solidFill>
              </a:rPr>
              <a:t>Medya Okuryazarı Nasıl Biridir?</a:t>
            </a:r>
          </a:p>
        </p:txBody>
      </p:sp>
    </p:spTree>
    <p:extLst>
      <p:ext uri="{BB962C8B-B14F-4D97-AF65-F5344CB8AC3E}">
        <p14:creationId xmlns:p14="http://schemas.microsoft.com/office/powerpoint/2010/main" val="419401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 Metin kutusu"/>
          <p:cNvSpPr txBox="1"/>
          <p:nvPr/>
        </p:nvSpPr>
        <p:spPr>
          <a:xfrm>
            <a:off x="1666138" y="1849096"/>
            <a:ext cx="9794341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1213" lvl="1" indent="-354013">
              <a:lnSpc>
                <a:spcPts val="3400"/>
              </a:lnSpc>
            </a:pPr>
            <a:r>
              <a:rPr lang="tr-TR" sz="3200" b="1" dirty="0"/>
              <a:t>Medya okuryazarı medya </a:t>
            </a:r>
            <a:r>
              <a:rPr lang="tr-TR" sz="3200" b="1" dirty="0" smtClean="0"/>
              <a:t>araçlarına ulaşır</a:t>
            </a:r>
            <a:r>
              <a:rPr lang="tr-TR" sz="3200" b="1" dirty="0"/>
              <a:t>.</a:t>
            </a:r>
            <a:r>
              <a:rPr lang="tr-TR" sz="3200" dirty="0"/>
              <a:t> Yani </a:t>
            </a:r>
            <a:r>
              <a:rPr lang="tr-TR" sz="3200" dirty="0" smtClean="0"/>
              <a:t>ihtiyaçlarına </a:t>
            </a:r>
            <a:r>
              <a:rPr lang="tr-TR" sz="3200" dirty="0"/>
              <a:t>en uygun medya aracını belirler. </a:t>
            </a:r>
            <a:r>
              <a:rPr lang="tr-TR" sz="3200" dirty="0" smtClean="0"/>
              <a:t>Bunlara </a:t>
            </a:r>
            <a:r>
              <a:rPr lang="tr-TR" sz="3200" dirty="0"/>
              <a:t>nereden ve nasıl ulaşacağını bilir.</a:t>
            </a:r>
            <a:br>
              <a:rPr lang="tr-TR" sz="3200" dirty="0"/>
            </a:br>
            <a:endParaRPr lang="tr-TR" sz="3200" dirty="0"/>
          </a:p>
          <a:p>
            <a:pPr marL="811213" lvl="1" indent="-354013">
              <a:lnSpc>
                <a:spcPts val="3000"/>
              </a:lnSpc>
            </a:pPr>
            <a:r>
              <a:rPr lang="tr-TR" sz="3200" b="1" dirty="0"/>
              <a:t>Medya okuryazarı medya mesajlarını anlar.</a:t>
            </a:r>
            <a:r>
              <a:rPr lang="tr-TR" sz="3200" dirty="0"/>
              <a:t> Yani </a:t>
            </a:r>
          </a:p>
          <a:p>
            <a:pPr marL="811213" lvl="1" indent="-354013">
              <a:lnSpc>
                <a:spcPts val="3000"/>
              </a:lnSpc>
            </a:pPr>
            <a:r>
              <a:rPr lang="tr-TR" sz="3200" dirty="0"/>
              <a:t>medya araçlarıyla iletilmek istenen mesajları fark </a:t>
            </a:r>
          </a:p>
          <a:p>
            <a:pPr marL="811213" lvl="1" indent="-354013">
              <a:lnSpc>
                <a:spcPts val="3000"/>
              </a:lnSpc>
            </a:pPr>
            <a:r>
              <a:rPr lang="tr-TR" sz="3200" dirty="0"/>
              <a:t>eder ve anlar.</a:t>
            </a:r>
          </a:p>
          <a:p>
            <a:pPr marL="811213" lvl="1" indent="-354013">
              <a:lnSpc>
                <a:spcPts val="3400"/>
              </a:lnSpc>
            </a:pPr>
            <a:endParaRPr lang="tr-TR" sz="3200" dirty="0">
              <a:latin typeface="Calibri" panose="020F0502020204030204" pitchFamily="34" charset="0"/>
            </a:endParaRPr>
          </a:p>
        </p:txBody>
      </p:sp>
      <p:sp>
        <p:nvSpPr>
          <p:cNvPr id="8" name="9 Dikdörtgen"/>
          <p:cNvSpPr/>
          <p:nvPr/>
        </p:nvSpPr>
        <p:spPr>
          <a:xfrm>
            <a:off x="3040392" y="883868"/>
            <a:ext cx="5867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4013" indent="-354013"/>
            <a:r>
              <a:rPr lang="tr-TR" sz="3200" b="1" dirty="0">
                <a:solidFill>
                  <a:srgbClr val="00B0F0"/>
                </a:solidFill>
              </a:rPr>
              <a:t>Medya Okuryazarı Nasıl Biridir?</a:t>
            </a:r>
          </a:p>
        </p:txBody>
      </p:sp>
    </p:spTree>
    <p:extLst>
      <p:ext uri="{BB962C8B-B14F-4D97-AF65-F5344CB8AC3E}">
        <p14:creationId xmlns:p14="http://schemas.microsoft.com/office/powerpoint/2010/main" val="4209366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1264" y="1511808"/>
            <a:ext cx="9049337" cy="42934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11213" lvl="1" indent="-354013">
              <a:lnSpc>
                <a:spcPts val="3400"/>
              </a:lnSpc>
            </a:pPr>
            <a:r>
              <a:rPr lang="tr-TR" sz="3200" b="1" dirty="0">
                <a:latin typeface="Calibri" panose="020F0502020204030204" pitchFamily="34" charset="0"/>
              </a:rPr>
              <a:t>Medya okuryazarı medya mesajını değerlendirir </a:t>
            </a:r>
          </a:p>
          <a:p>
            <a:pPr marL="811213" lvl="1" indent="-354013">
              <a:lnSpc>
                <a:spcPts val="3400"/>
              </a:lnSpc>
            </a:pPr>
            <a:r>
              <a:rPr lang="tr-TR" sz="3200" b="1" dirty="0">
                <a:latin typeface="Calibri" panose="020F0502020204030204" pitchFamily="34" charset="0"/>
              </a:rPr>
              <a:t>ve çözümler. </a:t>
            </a:r>
            <a:r>
              <a:rPr lang="tr-TR" sz="3200" dirty="0">
                <a:latin typeface="Calibri" panose="020F0502020204030204" pitchFamily="34" charset="0"/>
              </a:rPr>
              <a:t>Yani medya mesajlarını farklı bilgi </a:t>
            </a:r>
          </a:p>
          <a:p>
            <a:pPr marL="811213" lvl="1" indent="-354013">
              <a:lnSpc>
                <a:spcPts val="3400"/>
              </a:lnSpc>
            </a:pPr>
            <a:r>
              <a:rPr lang="tr-TR" sz="3200" dirty="0">
                <a:latin typeface="Calibri" panose="020F0502020204030204" pitchFamily="34" charset="0"/>
              </a:rPr>
              <a:t>kaynakları ve bilgilerle, kendi kültür ve </a:t>
            </a:r>
          </a:p>
          <a:p>
            <a:pPr marL="811213" lvl="1" indent="-354013">
              <a:lnSpc>
                <a:spcPts val="3400"/>
              </a:lnSpc>
            </a:pPr>
            <a:r>
              <a:rPr lang="tr-TR" sz="3200" dirty="0">
                <a:latin typeface="Calibri" panose="020F0502020204030204" pitchFamily="34" charset="0"/>
              </a:rPr>
              <a:t>değerleriyle karşılaştırıp çözümler. Eleştirel bir </a:t>
            </a:r>
          </a:p>
          <a:p>
            <a:pPr marL="811213" lvl="1" indent="-354013">
              <a:lnSpc>
                <a:spcPts val="3400"/>
              </a:lnSpc>
            </a:pPr>
            <a:r>
              <a:rPr lang="tr-TR" sz="3200" dirty="0">
                <a:latin typeface="Calibri" panose="020F0502020204030204" pitchFamily="34" charset="0"/>
              </a:rPr>
              <a:t>gözle değerlendirip anlamlandırır.</a:t>
            </a:r>
            <a:br>
              <a:rPr lang="tr-TR" sz="3200" dirty="0">
                <a:latin typeface="Calibri" panose="020F0502020204030204" pitchFamily="34" charset="0"/>
              </a:rPr>
            </a:br>
            <a:endParaRPr lang="tr-TR" sz="3200" dirty="0">
              <a:latin typeface="Calibri" panose="020F0502020204030204" pitchFamily="34" charset="0"/>
            </a:endParaRPr>
          </a:p>
          <a:p>
            <a:pPr marL="811213" lvl="1" indent="-354013">
              <a:lnSpc>
                <a:spcPts val="3400"/>
              </a:lnSpc>
            </a:pPr>
            <a:r>
              <a:rPr lang="tr-TR" sz="3200" b="1" dirty="0">
                <a:latin typeface="Calibri" panose="020F0502020204030204" pitchFamily="34" charset="0"/>
              </a:rPr>
              <a:t>Medya okuryazarı iletişim kurar. </a:t>
            </a:r>
            <a:r>
              <a:rPr lang="tr-TR" sz="3200" dirty="0">
                <a:latin typeface="Calibri" panose="020F0502020204030204" pitchFamily="34" charset="0"/>
              </a:rPr>
              <a:t>Yani medya </a:t>
            </a:r>
          </a:p>
          <a:p>
            <a:pPr marL="811213" lvl="1" indent="-354013">
              <a:lnSpc>
                <a:spcPts val="3400"/>
              </a:lnSpc>
            </a:pPr>
            <a:r>
              <a:rPr lang="tr-TR" sz="3200" dirty="0">
                <a:latin typeface="Calibri" panose="020F0502020204030204" pitchFamily="34" charset="0"/>
              </a:rPr>
              <a:t>içeriği ile ilgili değerlendirmelerini, hem o içeriği </a:t>
            </a:r>
          </a:p>
          <a:p>
            <a:pPr marL="811213" lvl="1" indent="-354013">
              <a:lnSpc>
                <a:spcPts val="3400"/>
              </a:lnSpc>
            </a:pPr>
            <a:r>
              <a:rPr lang="tr-TR" sz="3200" dirty="0">
                <a:latin typeface="Calibri" panose="020F0502020204030204" pitchFamily="34" charset="0"/>
              </a:rPr>
              <a:t>oluşturanlarla hem de başka insanlarla paylaşır.</a:t>
            </a:r>
          </a:p>
          <a:p>
            <a:endParaRPr lang="tr-T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38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722179" y="705342"/>
            <a:ext cx="500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B0F0"/>
                </a:solidFill>
              </a:rPr>
              <a:t>Kendimi nasıl koruyabilirim?</a:t>
            </a:r>
            <a:endParaRPr lang="tr-TR" sz="2800" b="1" dirty="0">
              <a:solidFill>
                <a:srgbClr val="00B0F0"/>
              </a:solidFill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593" y="1778972"/>
            <a:ext cx="4774681" cy="103098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750" y="3929890"/>
            <a:ext cx="4670368" cy="129268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560750" y="1761271"/>
            <a:ext cx="4508938" cy="942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tr-TR" b="1" dirty="0">
                <a:solidFill>
                  <a:srgbClr val="FF0000"/>
                </a:solidFill>
              </a:rPr>
              <a:t>Evde/okulda ya da ev/okul dışında severek yapabileceğiniz alternatifler bulun.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560750" y="4022241"/>
            <a:ext cx="4670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Bu </a:t>
            </a:r>
            <a:r>
              <a:rPr lang="tr-TR" b="1" dirty="0">
                <a:solidFill>
                  <a:srgbClr val="FF0000"/>
                </a:solidFill>
              </a:rPr>
              <a:t>bir spor ya da hobi çalışmasına katılmak da olabilir, okulda sınıfça ya da evde ailece oyunlar oynamak ya da sohbet etmek de olabilir. 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2190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722179" y="705342"/>
            <a:ext cx="500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B0F0"/>
                </a:solidFill>
              </a:rPr>
              <a:t>Kendimi nasıl koruyabilirim?</a:t>
            </a:r>
            <a:endParaRPr lang="tr-TR" sz="2800" b="1" dirty="0">
              <a:solidFill>
                <a:srgbClr val="00B0F0"/>
              </a:solidFill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751" y="1494710"/>
            <a:ext cx="4774681" cy="548666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751" y="2090580"/>
            <a:ext cx="4774681" cy="548666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2588491" y="1557438"/>
            <a:ext cx="4615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Ekran başında sürekli oturmak zararlıdır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2588491" y="2133214"/>
            <a:ext cx="4181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Ortak Vakitleri Çoğaltın</a:t>
            </a: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127" y="2829262"/>
            <a:ext cx="4774682" cy="548666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751" y="3566265"/>
            <a:ext cx="4774682" cy="809163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127" y="4491793"/>
            <a:ext cx="4787305" cy="54866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491" y="5214539"/>
            <a:ext cx="4787305" cy="946429"/>
          </a:xfrm>
          <a:prstGeom prst="rect">
            <a:avLst/>
          </a:prstGeom>
        </p:spPr>
      </p:pic>
      <p:sp>
        <p:nvSpPr>
          <p:cNvPr id="20" name="Dikdörtgen 19"/>
          <p:cNvSpPr/>
          <p:nvPr/>
        </p:nvSpPr>
        <p:spPr>
          <a:xfrm>
            <a:off x="2633903" y="2910970"/>
            <a:ext cx="2487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Zaman Sınırlaması Şart</a:t>
            </a:r>
          </a:p>
        </p:txBody>
      </p:sp>
      <p:sp>
        <p:nvSpPr>
          <p:cNvPr id="21" name="Dikdörtgen 20"/>
          <p:cNvSpPr/>
          <p:nvPr/>
        </p:nvSpPr>
        <p:spPr>
          <a:xfrm>
            <a:off x="2588491" y="3710443"/>
            <a:ext cx="45345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rgbClr val="FF0000"/>
                </a:solidFill>
              </a:rPr>
              <a:t>Dış Durdurucu </a:t>
            </a:r>
            <a:r>
              <a:rPr lang="tr-TR" sz="1600" b="1" dirty="0" smtClean="0">
                <a:solidFill>
                  <a:srgbClr val="FF0000"/>
                </a:solidFill>
              </a:rPr>
              <a:t>Kullanın: </a:t>
            </a:r>
            <a:r>
              <a:rPr lang="tr-TR" sz="1600" b="1" dirty="0" smtClean="0"/>
              <a:t>Teknoloji kullanımında hemen sonra yapılacak bir iş-görev koyabilirsiniz.</a:t>
            </a:r>
            <a:endParaRPr lang="tr-TR" sz="1600" b="1" dirty="0"/>
          </a:p>
        </p:txBody>
      </p:sp>
      <p:sp>
        <p:nvSpPr>
          <p:cNvPr id="22" name="Dikdörtgen 21"/>
          <p:cNvSpPr/>
          <p:nvPr/>
        </p:nvSpPr>
        <p:spPr>
          <a:xfrm>
            <a:off x="2633903" y="4602360"/>
            <a:ext cx="2882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Kendinize Hedefler Koyun!</a:t>
            </a:r>
          </a:p>
        </p:txBody>
      </p:sp>
      <p:sp>
        <p:nvSpPr>
          <p:cNvPr id="23" name="Dikdörtgen 22"/>
          <p:cNvSpPr/>
          <p:nvPr/>
        </p:nvSpPr>
        <p:spPr>
          <a:xfrm>
            <a:off x="2588491" y="5272256"/>
            <a:ext cx="4615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rgbClr val="FF0000"/>
                </a:solidFill>
              </a:rPr>
              <a:t>Çok Kullandığınız İşlevlerden Uzak </a:t>
            </a:r>
            <a:r>
              <a:rPr lang="tr-TR" sz="1600" b="1" dirty="0" smtClean="0">
                <a:solidFill>
                  <a:srgbClr val="FF0000"/>
                </a:solidFill>
              </a:rPr>
              <a:t>Durun:</a:t>
            </a:r>
            <a:r>
              <a:rPr lang="tr-TR" sz="1600" b="1" dirty="0" smtClean="0"/>
              <a:t> Sürekli telefondan, </a:t>
            </a:r>
            <a:r>
              <a:rPr lang="tr-TR" sz="1600" b="1" dirty="0" err="1" smtClean="0"/>
              <a:t>watsaptan</a:t>
            </a:r>
            <a:r>
              <a:rPr lang="tr-TR" sz="1600" b="1" dirty="0"/>
              <a:t> </a:t>
            </a:r>
            <a:r>
              <a:rPr lang="tr-TR" sz="1600" b="1" dirty="0" smtClean="0"/>
              <a:t>mesajlaşan biriyseniz bunun yerine mektup, konuşma kullanabilirsiniz</a:t>
            </a:r>
            <a:endParaRPr lang="tr-TR" sz="1600" b="1" dirty="0"/>
          </a:p>
        </p:txBody>
      </p:sp>
    </p:spTree>
    <p:extLst>
      <p:ext uri="{BB962C8B-B14F-4D97-AF65-F5344CB8AC3E}">
        <p14:creationId xmlns:p14="http://schemas.microsoft.com/office/powerpoint/2010/main" val="314865723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633903" y="422966"/>
            <a:ext cx="500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B0F0"/>
                </a:solidFill>
              </a:rPr>
              <a:t>Kendimi nasıl koruyabilirim?</a:t>
            </a:r>
            <a:endParaRPr lang="tr-TR" sz="2800" b="1" dirty="0">
              <a:solidFill>
                <a:srgbClr val="00B0F0"/>
              </a:solidFill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128" y="1035989"/>
            <a:ext cx="4774681" cy="829821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751" y="2276696"/>
            <a:ext cx="4774681" cy="657069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2528521" y="1081492"/>
            <a:ext cx="4594531" cy="79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tr-TR" b="1" dirty="0">
                <a:solidFill>
                  <a:srgbClr val="FF0000"/>
                </a:solidFill>
              </a:rPr>
              <a:t>Hatırlatıcı Kartlar Kullanın</a:t>
            </a:r>
            <a:r>
              <a:rPr lang="tr-TR" b="1" dirty="0" smtClean="0">
                <a:solidFill>
                  <a:srgbClr val="FF0000"/>
                </a:solidFill>
              </a:rPr>
              <a:t>!: Amaç dışı </a:t>
            </a:r>
            <a:r>
              <a:rPr lang="tr-TR" b="1" dirty="0" smtClean="0"/>
              <a:t>kullanımının </a:t>
            </a:r>
            <a:r>
              <a:rPr lang="tr-TR" b="1" dirty="0"/>
              <a:t>neler </a:t>
            </a:r>
            <a:r>
              <a:rPr lang="tr-TR" b="1" dirty="0" smtClean="0"/>
              <a:t>kaybettireceğini </a:t>
            </a:r>
            <a:r>
              <a:rPr lang="tr-TR" b="1" dirty="0"/>
              <a:t>hatırlatıcı kartları evinizin </a:t>
            </a:r>
            <a:r>
              <a:rPr lang="tr-TR" b="1" dirty="0" smtClean="0"/>
              <a:t>uygun </a:t>
            </a:r>
            <a:r>
              <a:rPr lang="tr-TR" b="1" dirty="0"/>
              <a:t>yerlerine asabilirsiniz</a:t>
            </a:r>
            <a:r>
              <a:rPr lang="tr-TR" b="1" dirty="0" smtClean="0"/>
              <a:t>.</a:t>
            </a:r>
            <a:endParaRPr lang="tr-TR" b="1" dirty="0"/>
          </a:p>
        </p:txBody>
      </p:sp>
      <p:sp>
        <p:nvSpPr>
          <p:cNvPr id="15" name="Dikdörtgen 14"/>
          <p:cNvSpPr/>
          <p:nvPr/>
        </p:nvSpPr>
        <p:spPr>
          <a:xfrm>
            <a:off x="2548127" y="2276696"/>
            <a:ext cx="4762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Gerektiğinde Yardım İsteyin</a:t>
            </a:r>
            <a:r>
              <a:rPr lang="tr-TR" b="1" dirty="0" smtClean="0">
                <a:solidFill>
                  <a:srgbClr val="FF0000"/>
                </a:solidFill>
              </a:rPr>
              <a:t>!: </a:t>
            </a:r>
            <a:r>
              <a:rPr lang="tr-TR" b="1" dirty="0" smtClean="0"/>
              <a:t>Okul rehberlik servisi veya uzman bir alan çalışanı</a:t>
            </a:r>
            <a:endParaRPr lang="tr-TR" b="1" dirty="0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127" y="3263443"/>
            <a:ext cx="4774682" cy="451040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503" y="4190632"/>
            <a:ext cx="4774682" cy="482732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880" y="5091846"/>
            <a:ext cx="4787305" cy="489777"/>
          </a:xfrm>
          <a:prstGeom prst="rect">
            <a:avLst/>
          </a:prstGeom>
        </p:spPr>
      </p:pic>
      <p:sp>
        <p:nvSpPr>
          <p:cNvPr id="20" name="Dikdörtgen 19"/>
          <p:cNvSpPr/>
          <p:nvPr/>
        </p:nvSpPr>
        <p:spPr>
          <a:xfrm>
            <a:off x="2560751" y="3297944"/>
            <a:ext cx="1437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</a:rPr>
              <a:t>Spor Yapın!</a:t>
            </a:r>
          </a:p>
        </p:txBody>
      </p:sp>
      <p:sp>
        <p:nvSpPr>
          <p:cNvPr id="21" name="Dikdörtgen 20"/>
          <p:cNvSpPr/>
          <p:nvPr/>
        </p:nvSpPr>
        <p:spPr>
          <a:xfrm>
            <a:off x="2588491" y="4247332"/>
            <a:ext cx="45345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</a:rPr>
              <a:t>Düşüncelerinizi Kontrol Edin!</a:t>
            </a:r>
          </a:p>
        </p:txBody>
      </p:sp>
      <p:sp>
        <p:nvSpPr>
          <p:cNvPr id="22" name="Dikdörtgen 21"/>
          <p:cNvSpPr/>
          <p:nvPr/>
        </p:nvSpPr>
        <p:spPr>
          <a:xfrm>
            <a:off x="2560751" y="5181513"/>
            <a:ext cx="2777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</a:rPr>
              <a:t>Sosyal Beceriler Edinin</a:t>
            </a:r>
            <a:r>
              <a:rPr lang="tr-TR" sz="2000" b="1" dirty="0" smtClean="0">
                <a:solidFill>
                  <a:srgbClr val="FF0000"/>
                </a:solidFill>
              </a:rPr>
              <a:t>!</a:t>
            </a:r>
            <a:endParaRPr lang="tr-T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064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90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66" y="3895680"/>
            <a:ext cx="5529489" cy="1137646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835177" y="447374"/>
            <a:ext cx="7400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solidFill>
                  <a:srgbClr val="0070C0"/>
                </a:solidFill>
              </a:rPr>
              <a:t>Benim durumum ne acaba?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11112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" name="Metin kutusu 15"/>
          <p:cNvSpPr txBox="1"/>
          <p:nvPr/>
        </p:nvSpPr>
        <p:spPr>
          <a:xfrm>
            <a:off x="835177" y="1346209"/>
            <a:ext cx="504176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rgbClr val="575757"/>
                </a:solidFill>
              </a:rPr>
              <a:t>Soruları okuyup kendinizi değerlendiriniz. </a:t>
            </a:r>
          </a:p>
          <a:p>
            <a:r>
              <a:rPr lang="tr-TR" sz="2000" dirty="0">
                <a:solidFill>
                  <a:srgbClr val="575757"/>
                </a:solidFill>
              </a:rPr>
              <a:t>Kendinize yandaki puanlardan uygun </a:t>
            </a:r>
          </a:p>
          <a:p>
            <a:r>
              <a:rPr lang="tr-TR" sz="2000" dirty="0">
                <a:solidFill>
                  <a:srgbClr val="575757"/>
                </a:solidFill>
              </a:rPr>
              <a:t>olanı veriniz ve verdiğiniz puanı not ediniz. </a:t>
            </a:r>
          </a:p>
          <a:p>
            <a:endParaRPr lang="tr-TR" sz="2000" dirty="0">
              <a:solidFill>
                <a:srgbClr val="575757"/>
              </a:solidFill>
            </a:endParaRPr>
          </a:p>
          <a:p>
            <a:r>
              <a:rPr lang="tr-TR" sz="2000" dirty="0">
                <a:solidFill>
                  <a:srgbClr val="575757"/>
                </a:solidFill>
              </a:rPr>
              <a:t>Testin sonunda puanlarınızı toplayınız. </a:t>
            </a:r>
          </a:p>
          <a:p>
            <a:r>
              <a:rPr lang="tr-TR" sz="2000" dirty="0">
                <a:solidFill>
                  <a:srgbClr val="575757"/>
                </a:solidFill>
              </a:rPr>
              <a:t>Böylece internet ve teknoloji bağımlılığı </a:t>
            </a:r>
          </a:p>
          <a:p>
            <a:r>
              <a:rPr lang="tr-TR" sz="2000" dirty="0">
                <a:solidFill>
                  <a:srgbClr val="575757"/>
                </a:solidFill>
              </a:rPr>
              <a:t>konusunda durumunuzu belirlemiş olacaksınız.</a:t>
            </a:r>
          </a:p>
        </p:txBody>
      </p:sp>
      <p:sp>
        <p:nvSpPr>
          <p:cNvPr id="45" name="Dikdörtgen 44"/>
          <p:cNvSpPr/>
          <p:nvPr/>
        </p:nvSpPr>
        <p:spPr>
          <a:xfrm>
            <a:off x="1014725" y="4234130"/>
            <a:ext cx="39932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Haydi</a:t>
            </a:r>
            <a:r>
              <a:rPr lang="es-ES" b="1" dirty="0">
                <a:solidFill>
                  <a:schemeClr val="bg1"/>
                </a:solidFill>
              </a:rPr>
              <a:t> o zaman, soruları cevaplayalım.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538" y="1525747"/>
            <a:ext cx="4853173" cy="371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71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  <p:bldP spid="15" grpId="0" animBg="1"/>
      <p:bldP spid="16" grpId="0"/>
      <p:bldP spid="4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0" y="833484"/>
            <a:ext cx="2987040" cy="50643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48" y="592323"/>
            <a:ext cx="3181232" cy="55466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74730" y="1400093"/>
            <a:ext cx="259667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Bilinçli Teknoloji </a:t>
            </a:r>
          </a:p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Kullanımı</a:t>
            </a:r>
          </a:p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Ortaokul- Lise Öğrenci </a:t>
            </a:r>
          </a:p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Semineri</a:t>
            </a:r>
          </a:p>
          <a:p>
            <a:pPr algn="ctr"/>
            <a:endParaRPr lang="tr-TR" sz="20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Dinlediğiniz için </a:t>
            </a:r>
          </a:p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TEŞEKKÜRLER</a:t>
            </a:r>
          </a:p>
          <a:p>
            <a:pPr algn="ctr"/>
            <a:endParaRPr lang="tr-TR" sz="2000" b="1" u="sng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tr-TR" sz="2000" b="1" u="sng" dirty="0" smtClean="0">
                <a:solidFill>
                  <a:schemeClr val="bg1"/>
                </a:solidFill>
                <a:latin typeface="Calibri" panose="020F0502020204030204" pitchFamily="34" charset="0"/>
              </a:rPr>
              <a:t>Hazırlayanlar</a:t>
            </a:r>
            <a:endParaRPr lang="en-US" sz="2000" u="sng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94009" y="4826435"/>
            <a:ext cx="1758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Mustafa BİRGÜL</a:t>
            </a:r>
          </a:p>
          <a:p>
            <a:pPr algn="ctr"/>
            <a:r>
              <a:rPr lang="tr-TR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Ramazan ÇOK</a:t>
            </a:r>
            <a:endParaRPr lang="en-US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459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1113396" y="424782"/>
            <a:ext cx="7400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solidFill>
                  <a:srgbClr val="0070C0"/>
                </a:solidFill>
              </a:rPr>
              <a:t>Benim durumum ne acaba?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11112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5" name="Metin kutusu 44"/>
          <p:cNvSpPr txBox="1"/>
          <p:nvPr/>
        </p:nvSpPr>
        <p:spPr>
          <a:xfrm>
            <a:off x="1830724" y="1303851"/>
            <a:ext cx="70093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231F20"/>
                </a:solidFill>
              </a:rPr>
              <a:t>Bilgisayar ya da diğer teknolojik aygıtlarınla geçirdiğin</a:t>
            </a:r>
          </a:p>
          <a:p>
            <a:r>
              <a:rPr lang="tr-TR" sz="2400" b="1" dirty="0">
                <a:solidFill>
                  <a:srgbClr val="231F20"/>
                </a:solidFill>
              </a:rPr>
              <a:t>zaman yüzünden gündelik sorumluluklarında</a:t>
            </a:r>
          </a:p>
          <a:p>
            <a:r>
              <a:rPr lang="tr-TR" sz="2400" b="1" dirty="0">
                <a:solidFill>
                  <a:srgbClr val="231F20"/>
                </a:solidFill>
              </a:rPr>
              <a:t>aksama oluyor mu?</a:t>
            </a:r>
          </a:p>
        </p:txBody>
      </p:sp>
      <p:grpSp>
        <p:nvGrpSpPr>
          <p:cNvPr id="2" name="Grup 45"/>
          <p:cNvGrpSpPr/>
          <p:nvPr/>
        </p:nvGrpSpPr>
        <p:grpSpPr>
          <a:xfrm>
            <a:off x="683552" y="1221107"/>
            <a:ext cx="884413" cy="1200329"/>
            <a:chOff x="652463" y="581550"/>
            <a:chExt cx="884413" cy="1200329"/>
          </a:xfrm>
        </p:grpSpPr>
        <p:sp>
          <p:nvSpPr>
            <p:cNvPr id="48" name="Metin kutusu 47"/>
            <p:cNvSpPr txBox="1"/>
            <p:nvPr/>
          </p:nvSpPr>
          <p:spPr>
            <a:xfrm>
              <a:off x="652463" y="581550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1</a:t>
              </a:r>
            </a:p>
          </p:txBody>
        </p:sp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0" name="Resim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9687" y="2587436"/>
            <a:ext cx="881600" cy="1147917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6874" y="3734904"/>
            <a:ext cx="872417" cy="679567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9236" y="4096200"/>
            <a:ext cx="909151" cy="1028534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6946" y="4905071"/>
            <a:ext cx="817317" cy="762217"/>
          </a:xfrm>
          <a:prstGeom prst="rect">
            <a:avLst/>
          </a:prstGeom>
        </p:spPr>
      </p:pic>
      <p:sp>
        <p:nvSpPr>
          <p:cNvPr id="64" name="Metin kutusu 63"/>
          <p:cNvSpPr txBox="1"/>
          <p:nvPr/>
        </p:nvSpPr>
        <p:spPr>
          <a:xfrm>
            <a:off x="1747944" y="3042984"/>
            <a:ext cx="25709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Nadiren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Zamana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Sık sık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Çoğu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Her zaman</a:t>
            </a:r>
          </a:p>
        </p:txBody>
      </p:sp>
    </p:spTree>
    <p:extLst>
      <p:ext uri="{BB962C8B-B14F-4D97-AF65-F5344CB8AC3E}">
        <p14:creationId xmlns:p14="http://schemas.microsoft.com/office/powerpoint/2010/main" val="117813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  <p:bldP spid="15" grpId="0" animBg="1"/>
      <p:bldP spid="45" grpId="0"/>
      <p:bldP spid="6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978834" y="481179"/>
            <a:ext cx="7400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solidFill>
                  <a:srgbClr val="0070C0"/>
                </a:solidFill>
              </a:rPr>
              <a:t>Benim durumum ne acaba?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11112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5" name="Metin kutusu 44"/>
          <p:cNvSpPr txBox="1"/>
          <p:nvPr/>
        </p:nvSpPr>
        <p:spPr>
          <a:xfrm>
            <a:off x="1997830" y="1538472"/>
            <a:ext cx="63814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231F20"/>
                </a:solidFill>
              </a:rPr>
              <a:t>Daha fazla internette kalmak için evdeki </a:t>
            </a:r>
          </a:p>
          <a:p>
            <a:r>
              <a:rPr lang="tr-TR" sz="2400" b="1" dirty="0">
                <a:solidFill>
                  <a:srgbClr val="231F20"/>
                </a:solidFill>
              </a:rPr>
              <a:t>sorumluluklarınızı ne sıklıkta ihmal ediyorsunuz?</a:t>
            </a:r>
          </a:p>
        </p:txBody>
      </p:sp>
      <p:grpSp>
        <p:nvGrpSpPr>
          <p:cNvPr id="2" name="Grup 45"/>
          <p:cNvGrpSpPr/>
          <p:nvPr/>
        </p:nvGrpSpPr>
        <p:grpSpPr>
          <a:xfrm>
            <a:off x="817604" y="1275859"/>
            <a:ext cx="803355" cy="1200329"/>
            <a:chOff x="817604" y="277391"/>
            <a:chExt cx="803355" cy="1200329"/>
          </a:xfrm>
        </p:grpSpPr>
        <p:sp>
          <p:nvSpPr>
            <p:cNvPr id="48" name="Metin kutusu 47"/>
            <p:cNvSpPr txBox="1"/>
            <p:nvPr/>
          </p:nvSpPr>
          <p:spPr>
            <a:xfrm>
              <a:off x="817604" y="277391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2</a:t>
              </a:r>
            </a:p>
          </p:txBody>
        </p:sp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3686" y="445714"/>
              <a:ext cx="27273" cy="900000"/>
            </a:xfrm>
            <a:prstGeom prst="rect">
              <a:avLst/>
            </a:prstGeom>
          </p:spPr>
        </p:pic>
      </p:grpSp>
      <p:pic>
        <p:nvPicPr>
          <p:cNvPr id="60" name="Resim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9687" y="2587436"/>
            <a:ext cx="881600" cy="1147917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6874" y="3734904"/>
            <a:ext cx="872417" cy="679567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9236" y="4096200"/>
            <a:ext cx="909151" cy="1028534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6946" y="4905071"/>
            <a:ext cx="817317" cy="762217"/>
          </a:xfrm>
          <a:prstGeom prst="rect">
            <a:avLst/>
          </a:prstGeom>
        </p:spPr>
      </p:pic>
      <p:sp>
        <p:nvSpPr>
          <p:cNvPr id="64" name="Metin kutusu 63"/>
          <p:cNvSpPr txBox="1"/>
          <p:nvPr/>
        </p:nvSpPr>
        <p:spPr>
          <a:xfrm>
            <a:off x="1747944" y="3042984"/>
            <a:ext cx="25709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Nadiren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Zamana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Sık sık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Çoğu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Her zaman</a:t>
            </a:r>
          </a:p>
        </p:txBody>
      </p:sp>
    </p:spTree>
    <p:extLst>
      <p:ext uri="{BB962C8B-B14F-4D97-AF65-F5344CB8AC3E}">
        <p14:creationId xmlns:p14="http://schemas.microsoft.com/office/powerpoint/2010/main" val="3784745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  <p:bldP spid="15" grpId="0" animBg="1"/>
      <p:bldP spid="45" grpId="0"/>
      <p:bldP spid="6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1081864" y="424046"/>
            <a:ext cx="7400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solidFill>
                  <a:srgbClr val="0070C0"/>
                </a:solidFill>
              </a:rPr>
              <a:t>Benim durumum ne acaba?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11112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5" name="Metin kutusu 44"/>
          <p:cNvSpPr txBox="1"/>
          <p:nvPr/>
        </p:nvSpPr>
        <p:spPr>
          <a:xfrm>
            <a:off x="1916109" y="1513005"/>
            <a:ext cx="5475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231F20"/>
                </a:solidFill>
              </a:rPr>
              <a:t>İnternetin heyecanını dostlarınızın </a:t>
            </a:r>
          </a:p>
          <a:p>
            <a:r>
              <a:rPr lang="tr-TR" sz="2400" b="1" dirty="0">
                <a:solidFill>
                  <a:srgbClr val="231F20"/>
                </a:solidFill>
              </a:rPr>
              <a:t>yakınlığına ne sıklıkta tercih ediyorsunuz?</a:t>
            </a:r>
          </a:p>
        </p:txBody>
      </p:sp>
      <p:grpSp>
        <p:nvGrpSpPr>
          <p:cNvPr id="2" name="Grup 45"/>
          <p:cNvGrpSpPr/>
          <p:nvPr/>
        </p:nvGrpSpPr>
        <p:grpSpPr>
          <a:xfrm>
            <a:off x="899763" y="1307574"/>
            <a:ext cx="848181" cy="1200329"/>
            <a:chOff x="899763" y="309106"/>
            <a:chExt cx="848181" cy="1200329"/>
          </a:xfrm>
        </p:grpSpPr>
        <p:sp>
          <p:nvSpPr>
            <p:cNvPr id="48" name="Metin kutusu 47"/>
            <p:cNvSpPr txBox="1"/>
            <p:nvPr/>
          </p:nvSpPr>
          <p:spPr>
            <a:xfrm>
              <a:off x="899763" y="309106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3</a:t>
              </a:r>
            </a:p>
          </p:txBody>
        </p:sp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0671" y="459271"/>
              <a:ext cx="27273" cy="900000"/>
            </a:xfrm>
            <a:prstGeom prst="rect">
              <a:avLst/>
            </a:prstGeom>
          </p:spPr>
        </p:pic>
      </p:grpSp>
      <p:pic>
        <p:nvPicPr>
          <p:cNvPr id="60" name="Resim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9687" y="2587436"/>
            <a:ext cx="881600" cy="1147917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6874" y="3734904"/>
            <a:ext cx="872417" cy="679567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9236" y="4096200"/>
            <a:ext cx="909151" cy="1028534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6946" y="4905071"/>
            <a:ext cx="817317" cy="762217"/>
          </a:xfrm>
          <a:prstGeom prst="rect">
            <a:avLst/>
          </a:prstGeom>
        </p:spPr>
      </p:pic>
      <p:sp>
        <p:nvSpPr>
          <p:cNvPr id="64" name="Metin kutusu 63"/>
          <p:cNvSpPr txBox="1"/>
          <p:nvPr/>
        </p:nvSpPr>
        <p:spPr>
          <a:xfrm>
            <a:off x="1747944" y="3042984"/>
            <a:ext cx="25709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Nadiren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Zamana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Sık sık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Çoğu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Her zaman</a:t>
            </a:r>
          </a:p>
        </p:txBody>
      </p:sp>
    </p:spTree>
    <p:extLst>
      <p:ext uri="{BB962C8B-B14F-4D97-AF65-F5344CB8AC3E}">
        <p14:creationId xmlns:p14="http://schemas.microsoft.com/office/powerpoint/2010/main" val="1219875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  <p:bldP spid="15" grpId="0" animBg="1"/>
      <p:bldP spid="45" grpId="0"/>
      <p:bldP spid="6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863531" y="431054"/>
            <a:ext cx="7400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solidFill>
                  <a:srgbClr val="0070C0"/>
                </a:solidFill>
              </a:rPr>
              <a:t>Benim durumum ne acaba?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11112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5" name="Metin kutusu 44"/>
          <p:cNvSpPr txBox="1"/>
          <p:nvPr/>
        </p:nvSpPr>
        <p:spPr>
          <a:xfrm>
            <a:off x="1979172" y="1538472"/>
            <a:ext cx="4906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231F20"/>
                </a:solidFill>
              </a:rPr>
              <a:t>İnternet üzerinden ne sıklıkta </a:t>
            </a:r>
          </a:p>
          <a:p>
            <a:r>
              <a:rPr lang="tr-TR" sz="2400" b="1" dirty="0">
                <a:solidFill>
                  <a:srgbClr val="231F20"/>
                </a:solidFill>
              </a:rPr>
              <a:t>yeni biriyle arkadaşlık kuruyorsunuz?</a:t>
            </a:r>
          </a:p>
        </p:txBody>
      </p:sp>
      <p:grpSp>
        <p:nvGrpSpPr>
          <p:cNvPr id="2" name="Grup 45"/>
          <p:cNvGrpSpPr/>
          <p:nvPr/>
        </p:nvGrpSpPr>
        <p:grpSpPr>
          <a:xfrm>
            <a:off x="863531" y="1307574"/>
            <a:ext cx="884413" cy="1200329"/>
            <a:chOff x="652463" y="581550"/>
            <a:chExt cx="884413" cy="1200329"/>
          </a:xfrm>
        </p:grpSpPr>
        <p:sp>
          <p:nvSpPr>
            <p:cNvPr id="48" name="Metin kutusu 47"/>
            <p:cNvSpPr txBox="1"/>
            <p:nvPr/>
          </p:nvSpPr>
          <p:spPr>
            <a:xfrm>
              <a:off x="652463" y="581550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4</a:t>
              </a:r>
            </a:p>
          </p:txBody>
        </p:sp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0" name="Resim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9687" y="2587436"/>
            <a:ext cx="881600" cy="1147917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6874" y="3734904"/>
            <a:ext cx="872417" cy="679567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9236" y="4096200"/>
            <a:ext cx="909151" cy="1028534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6946" y="4905071"/>
            <a:ext cx="817317" cy="762217"/>
          </a:xfrm>
          <a:prstGeom prst="rect">
            <a:avLst/>
          </a:prstGeom>
        </p:spPr>
      </p:pic>
      <p:sp>
        <p:nvSpPr>
          <p:cNvPr id="64" name="Metin kutusu 63"/>
          <p:cNvSpPr txBox="1"/>
          <p:nvPr/>
        </p:nvSpPr>
        <p:spPr>
          <a:xfrm>
            <a:off x="1747944" y="3042984"/>
            <a:ext cx="25709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Nadiren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Zamana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Sık sık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Çoğu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Her zaman</a:t>
            </a:r>
          </a:p>
        </p:txBody>
      </p:sp>
    </p:spTree>
    <p:extLst>
      <p:ext uri="{BB962C8B-B14F-4D97-AF65-F5344CB8AC3E}">
        <p14:creationId xmlns:p14="http://schemas.microsoft.com/office/powerpoint/2010/main" val="3104872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  <p:bldP spid="15" grpId="0" animBg="1"/>
      <p:bldP spid="45" grpId="0"/>
      <p:bldP spid="6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829616" y="424046"/>
            <a:ext cx="7400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solidFill>
                  <a:srgbClr val="0070C0"/>
                </a:solidFill>
              </a:rPr>
              <a:t>Benim durumum ne acaba?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11112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5" name="Metin kutusu 44"/>
          <p:cNvSpPr txBox="1"/>
          <p:nvPr/>
        </p:nvSpPr>
        <p:spPr>
          <a:xfrm>
            <a:off x="1884579" y="1579077"/>
            <a:ext cx="5906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231F20"/>
                </a:solidFill>
              </a:rPr>
              <a:t>Hayatınızdaki insanlar internette geçirdiğiniz </a:t>
            </a:r>
          </a:p>
          <a:p>
            <a:r>
              <a:rPr lang="tr-TR" sz="2400" b="1" dirty="0">
                <a:solidFill>
                  <a:srgbClr val="231F20"/>
                </a:solidFill>
              </a:rPr>
              <a:t>süre konusunda ne sıklıkta şikâyet ediyorlar?</a:t>
            </a:r>
          </a:p>
        </p:txBody>
      </p:sp>
      <p:grpSp>
        <p:nvGrpSpPr>
          <p:cNvPr id="2" name="Grup 45"/>
          <p:cNvGrpSpPr/>
          <p:nvPr/>
        </p:nvGrpSpPr>
        <p:grpSpPr>
          <a:xfrm>
            <a:off x="863631" y="1275859"/>
            <a:ext cx="884413" cy="1200329"/>
            <a:chOff x="652463" y="581550"/>
            <a:chExt cx="884413" cy="1200329"/>
          </a:xfrm>
        </p:grpSpPr>
        <p:sp>
          <p:nvSpPr>
            <p:cNvPr id="48" name="Metin kutusu 47"/>
            <p:cNvSpPr txBox="1"/>
            <p:nvPr/>
          </p:nvSpPr>
          <p:spPr>
            <a:xfrm>
              <a:off x="652463" y="581550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5</a:t>
              </a:r>
            </a:p>
          </p:txBody>
        </p:sp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0" name="Resim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9687" y="2587436"/>
            <a:ext cx="881600" cy="1147917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6874" y="3734904"/>
            <a:ext cx="872417" cy="679567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9236" y="4096200"/>
            <a:ext cx="909151" cy="1028534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6946" y="4905071"/>
            <a:ext cx="817317" cy="762217"/>
          </a:xfrm>
          <a:prstGeom prst="rect">
            <a:avLst/>
          </a:prstGeom>
        </p:spPr>
      </p:pic>
      <p:sp>
        <p:nvSpPr>
          <p:cNvPr id="64" name="Metin kutusu 63"/>
          <p:cNvSpPr txBox="1"/>
          <p:nvPr/>
        </p:nvSpPr>
        <p:spPr>
          <a:xfrm>
            <a:off x="1747944" y="3042984"/>
            <a:ext cx="25709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Nadiren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Zamana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Sık sık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Çoğu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Her zaman</a:t>
            </a:r>
          </a:p>
        </p:txBody>
      </p:sp>
    </p:spTree>
    <p:extLst>
      <p:ext uri="{BB962C8B-B14F-4D97-AF65-F5344CB8AC3E}">
        <p14:creationId xmlns:p14="http://schemas.microsoft.com/office/powerpoint/2010/main" val="1866010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  <p:bldP spid="15" grpId="0" animBg="1"/>
      <p:bldP spid="45" grpId="0"/>
      <p:bldP spid="6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Sıcak Mav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rganik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TM04033925[[fn=Damla]]</Template>
  <TotalTime>769</TotalTime>
  <Words>1330</Words>
  <Application>Microsoft Office PowerPoint</Application>
  <PresentationFormat>Geniş ekran</PresentationFormat>
  <Paragraphs>297</Paragraphs>
  <Slides>40</Slides>
  <Notes>24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4" baseType="lpstr">
      <vt:lpstr>Arial</vt:lpstr>
      <vt:lpstr>Calibri</vt:lpstr>
      <vt:lpstr>Garamond</vt:lpstr>
      <vt:lpstr>Organik</vt:lpstr>
      <vt:lpstr>Bilinçli Teknoloji Kullanımı Ortaokul-Lise Semineri</vt:lpstr>
      <vt:lpstr>Medya – Teknoloji- İnternet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İnternetin Riskleri</vt:lpstr>
      <vt:lpstr>Teknolojinin Toplum Üzerinde Etkisi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wın8</dc:creator>
  <cp:lastModifiedBy>wın8</cp:lastModifiedBy>
  <cp:revision>64</cp:revision>
  <dcterms:created xsi:type="dcterms:W3CDTF">2019-09-25T08:37:20Z</dcterms:created>
  <dcterms:modified xsi:type="dcterms:W3CDTF">2019-09-30T13:19:44Z</dcterms:modified>
</cp:coreProperties>
</file>