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3"/>
  </p:notesMasterIdLst>
  <p:sldIdLst>
    <p:sldId id="256" r:id="rId2"/>
    <p:sldId id="260" r:id="rId3"/>
    <p:sldId id="257" r:id="rId4"/>
    <p:sldId id="291" r:id="rId5"/>
    <p:sldId id="293" r:id="rId6"/>
    <p:sldId id="259" r:id="rId7"/>
    <p:sldId id="294" r:id="rId8"/>
    <p:sldId id="295" r:id="rId9"/>
    <p:sldId id="296" r:id="rId10"/>
    <p:sldId id="297" r:id="rId11"/>
    <p:sldId id="298" r:id="rId12"/>
    <p:sldId id="299" r:id="rId13"/>
    <p:sldId id="306" r:id="rId14"/>
    <p:sldId id="307" r:id="rId15"/>
    <p:sldId id="303" r:id="rId16"/>
    <p:sldId id="304" r:id="rId17"/>
    <p:sldId id="305" r:id="rId18"/>
    <p:sldId id="308" r:id="rId19"/>
    <p:sldId id="310" r:id="rId20"/>
    <p:sldId id="311" r:id="rId21"/>
    <p:sldId id="292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B7657-047D-41E5-BA55-00B284AF7A19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24AF-148A-4998-A242-0E0822778D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2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tr-TR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A3AB1-B676-4A1B-9ED4-E40252F0942A}" type="slidenum">
              <a:rPr lang="en-US" alt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2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6AE4E-B851-4FFC-B336-18E395AF65F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2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54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0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33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2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9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7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65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8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7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4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6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1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47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78358C-6537-4C29-AB5D-14CECC7EBC14}" type="datetimeFigureOut">
              <a:rPr lang="tr-TR" smtClean="0"/>
              <a:t>30.9.2019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8D3C8A-9648-4721-9DB5-A393A27BB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7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524001"/>
            <a:ext cx="6815669" cy="1862664"/>
          </a:xfrm>
        </p:spPr>
        <p:txBody>
          <a:bodyPr/>
          <a:lstStyle/>
          <a:p>
            <a:r>
              <a:rPr lang="tr-TR" sz="4400" b="1" dirty="0" smtClean="0">
                <a:latin typeface="Calibri" panose="020F0502020204030204" pitchFamily="34" charset="0"/>
              </a:rPr>
              <a:t>Bilinçli Teknoloji Kullanımı Öğretmen Semineri</a:t>
            </a:r>
            <a:endParaRPr lang="tr-TR" sz="4400" b="1" dirty="0">
              <a:latin typeface="Calibri" panose="020F050202020403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latin typeface="Calibri" panose="020F0502020204030204" pitchFamily="34" charset="0"/>
              </a:rPr>
              <a:t>HOŞGELDİNİZ</a:t>
            </a:r>
            <a:endParaRPr lang="tr-TR" sz="6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V="1">
            <a:off x="1352759" y="560758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1352759" y="1227187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780685" y="570807"/>
            <a:ext cx="4630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latin typeface="Calibri" panose="020F0502020204030204" pitchFamily="34" charset="0"/>
              </a:rPr>
              <a:t>Değişen Yaşam Tarzları</a:t>
            </a:r>
            <a:endParaRPr lang="tr-TR" sz="3600" b="1" dirty="0">
              <a:latin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-144" r="132" b="11741"/>
          <a:stretch/>
        </p:blipFill>
        <p:spPr>
          <a:xfrm>
            <a:off x="1352759" y="1333500"/>
            <a:ext cx="4806303" cy="48360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2" y="1333499"/>
            <a:ext cx="4680177" cy="47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MEDYA RESİM\MEDYA SUNU\T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62" y="522053"/>
            <a:ext cx="6711462" cy="324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.onbesyirmibes.org/image/2009/11/16/23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57" y="3659718"/>
            <a:ext cx="4893951" cy="274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tatic.shiftdelete.net/img/article/cadd125731997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3234"/>
          <a:stretch/>
        </p:blipFill>
        <p:spPr bwMode="auto">
          <a:xfrm>
            <a:off x="6207608" y="3763198"/>
            <a:ext cx="2757716" cy="253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 rot="20693298">
            <a:off x="8273018" y="3843857"/>
            <a:ext cx="35443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anose="020F0502020204030204" pitchFamily="34" charset="0"/>
              </a:rPr>
              <a:t>Bunlar size tanıdık geliyor mu?</a:t>
            </a:r>
            <a:endParaRPr lang="tr-T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6" y="2065282"/>
            <a:ext cx="4869793" cy="3652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78" y="2121793"/>
            <a:ext cx="4871325" cy="353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etin kutusu 3"/>
          <p:cNvSpPr txBox="1"/>
          <p:nvPr/>
        </p:nvSpPr>
        <p:spPr>
          <a:xfrm>
            <a:off x="1537874" y="1030013"/>
            <a:ext cx="9860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</a:rPr>
              <a:t>Sadece çocuklar için değil, yetişkinler için de çeldiriciler değişti…</a:t>
            </a:r>
            <a:endParaRPr lang="tr-T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072292" y="798785"/>
            <a:ext cx="4390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</a:rPr>
              <a:t>İnsanlar Artık Daha Duyarsız</a:t>
            </a:r>
            <a:endParaRPr lang="tr-TR" sz="2800" b="1" dirty="0">
              <a:latin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5" y="1910443"/>
            <a:ext cx="50003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1910443"/>
            <a:ext cx="481420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79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072292" y="798785"/>
            <a:ext cx="322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</a:rPr>
              <a:t>Peki Ne Yapmalıyız? </a:t>
            </a:r>
            <a:endParaRPr lang="tr-TR" sz="2800" b="1" dirty="0">
              <a:latin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682733" y="1450428"/>
            <a:ext cx="500976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Medyayı doğru tanımlamak</a:t>
            </a:r>
          </a:p>
          <a:p>
            <a:r>
              <a:rPr lang="tr-TR" sz="2400" dirty="0" smtClean="0"/>
              <a:t>Birincil veri kaynaklarını kullanmak</a:t>
            </a:r>
          </a:p>
          <a:p>
            <a:r>
              <a:rPr lang="tr-TR" sz="2400" dirty="0" smtClean="0"/>
              <a:t>Eleştirel düşünmek</a:t>
            </a:r>
          </a:p>
          <a:p>
            <a:r>
              <a:rPr lang="tr-TR" sz="2400" dirty="0" smtClean="0"/>
              <a:t>Bilgiyi birçok kaynaktan doğrulamak</a:t>
            </a:r>
          </a:p>
          <a:p>
            <a:r>
              <a:rPr lang="tr-TR" sz="2400" dirty="0" smtClean="0"/>
              <a:t>Medya kullanımına sınırlamalar getirmek</a:t>
            </a:r>
          </a:p>
          <a:p>
            <a:r>
              <a:rPr lang="tr-TR" sz="2400" dirty="0" smtClean="0"/>
              <a:t>…………………………</a:t>
            </a:r>
          </a:p>
          <a:p>
            <a:r>
              <a:rPr lang="tr-TR" sz="2400" dirty="0" smtClean="0"/>
              <a:t>.</a:t>
            </a:r>
            <a:r>
              <a:rPr lang="tr-TR" sz="2400" dirty="0"/>
              <a:t> </a:t>
            </a:r>
            <a:r>
              <a:rPr lang="tr-TR" sz="2400" dirty="0" smtClean="0"/>
              <a:t>………………………..</a:t>
            </a:r>
          </a:p>
          <a:p>
            <a:r>
              <a:rPr lang="tr-TR" sz="2400" dirty="0" smtClean="0"/>
              <a:t>…………………………</a:t>
            </a:r>
          </a:p>
          <a:p>
            <a:r>
              <a:rPr lang="tr-TR" sz="2400" dirty="0" smtClean="0"/>
              <a:t>…………………………</a:t>
            </a:r>
          </a:p>
          <a:p>
            <a:r>
              <a:rPr lang="tr-TR" sz="2400" dirty="0" smtClean="0"/>
              <a:t>………………………....</a:t>
            </a:r>
          </a:p>
          <a:p>
            <a:r>
              <a:rPr lang="tr-TR" sz="2400" dirty="0" smtClean="0"/>
              <a:t>…………………………</a:t>
            </a:r>
          </a:p>
          <a:p>
            <a:r>
              <a:rPr lang="tr-TR" sz="2400" dirty="0" smtClean="0"/>
              <a:t>…………………………</a:t>
            </a:r>
          </a:p>
          <a:p>
            <a:r>
              <a:rPr lang="tr-TR" sz="2400" dirty="0" smtClean="0"/>
              <a:t>…………………………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39" y="1450428"/>
            <a:ext cx="4226480" cy="42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 Resim" descr="medya_okury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717" y="1612921"/>
            <a:ext cx="4315859" cy="2518105"/>
          </a:xfrm>
          <a:prstGeom prst="rect">
            <a:avLst/>
          </a:prstGeom>
        </p:spPr>
      </p:pic>
      <p:sp>
        <p:nvSpPr>
          <p:cNvPr id="6" name="8 Metin kutusu"/>
          <p:cNvSpPr txBox="1"/>
          <p:nvPr/>
        </p:nvSpPr>
        <p:spPr>
          <a:xfrm>
            <a:off x="2236181" y="4275304"/>
            <a:ext cx="7241628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Medya okuryazarı medya </a:t>
            </a:r>
            <a:r>
              <a:rPr lang="tr-TR" sz="3200" b="1" dirty="0" smtClean="0">
                <a:latin typeface="Calibri" panose="020F0502020204030204" pitchFamily="34" charset="0"/>
              </a:rPr>
              <a:t> araçlarını tanır</a:t>
            </a:r>
            <a:r>
              <a:rPr lang="tr-TR" sz="3200" b="1" dirty="0">
                <a:latin typeface="Calibri" panose="020F0502020204030204" pitchFamily="34" charset="0"/>
              </a:rPr>
              <a:t>.</a:t>
            </a:r>
            <a:r>
              <a:rPr lang="tr-TR" sz="3200" dirty="0">
                <a:latin typeface="Calibri" panose="020F0502020204030204" pitchFamily="34" charset="0"/>
              </a:rPr>
              <a:t> Yani gazete, </a:t>
            </a:r>
            <a:r>
              <a:rPr lang="tr-TR" sz="3200" dirty="0" smtClean="0">
                <a:latin typeface="Calibri" panose="020F0502020204030204" pitchFamily="34" charset="0"/>
              </a:rPr>
              <a:t> radyo</a:t>
            </a:r>
            <a:r>
              <a:rPr lang="tr-TR" sz="3200" dirty="0">
                <a:latin typeface="Calibri" panose="020F0502020204030204" pitchFamily="34" charset="0"/>
              </a:rPr>
              <a:t>, televizyon, İnternet, </a:t>
            </a:r>
            <a:r>
              <a:rPr lang="tr-TR" sz="3200" dirty="0" smtClean="0">
                <a:latin typeface="Calibri" panose="020F0502020204030204" pitchFamily="34" charset="0"/>
              </a:rPr>
              <a:t> dergi </a:t>
            </a:r>
            <a:r>
              <a:rPr lang="tr-TR" sz="3200" dirty="0">
                <a:latin typeface="Calibri" panose="020F0502020204030204" pitchFamily="34" charset="0"/>
              </a:rPr>
              <a:t>gibi medya araçlarının </a:t>
            </a:r>
            <a:r>
              <a:rPr lang="tr-TR" sz="3200" dirty="0" smtClean="0">
                <a:latin typeface="Calibri" panose="020F0502020204030204" pitchFamily="34" charset="0"/>
              </a:rPr>
              <a:t> özelliklerini </a:t>
            </a:r>
            <a:r>
              <a:rPr lang="tr-TR" sz="3200" dirty="0">
                <a:latin typeface="Calibri" panose="020F0502020204030204" pitchFamily="34" charset="0"/>
              </a:rPr>
              <a:t>ve işlevlerini bilir.</a:t>
            </a:r>
          </a:p>
        </p:txBody>
      </p:sp>
      <p:sp>
        <p:nvSpPr>
          <p:cNvPr id="7" name="15 Metin kutusu"/>
          <p:cNvSpPr txBox="1"/>
          <p:nvPr/>
        </p:nvSpPr>
        <p:spPr>
          <a:xfrm>
            <a:off x="6967121" y="2498770"/>
            <a:ext cx="3093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Medyayı Tanımak </a:t>
            </a:r>
            <a:r>
              <a:rPr lang="tr-TR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Medya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Okuryazarlığı</a:t>
            </a:r>
          </a:p>
        </p:txBody>
      </p:sp>
      <p:sp>
        <p:nvSpPr>
          <p:cNvPr id="8" name="9 Dikdörtgen"/>
          <p:cNvSpPr/>
          <p:nvPr/>
        </p:nvSpPr>
        <p:spPr>
          <a:xfrm>
            <a:off x="3040392" y="883868"/>
            <a:ext cx="5867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/>
            <a:r>
              <a:rPr lang="tr-TR" sz="3200" b="1" dirty="0">
                <a:solidFill>
                  <a:srgbClr val="00B0F0"/>
                </a:solidFill>
              </a:rPr>
              <a:t>Medya Okuryazarı Nasıl Biridir?</a:t>
            </a:r>
          </a:p>
        </p:txBody>
      </p:sp>
    </p:spTree>
    <p:extLst>
      <p:ext uri="{BB962C8B-B14F-4D97-AF65-F5344CB8AC3E}">
        <p14:creationId xmlns:p14="http://schemas.microsoft.com/office/powerpoint/2010/main" val="41940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Metin kutusu"/>
          <p:cNvSpPr txBox="1"/>
          <p:nvPr/>
        </p:nvSpPr>
        <p:spPr>
          <a:xfrm>
            <a:off x="1666138" y="1849096"/>
            <a:ext cx="9794341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lvl="1" indent="-354013">
              <a:lnSpc>
                <a:spcPts val="3400"/>
              </a:lnSpc>
            </a:pPr>
            <a:r>
              <a:rPr lang="tr-TR" sz="3200" b="1" dirty="0"/>
              <a:t>Medya okuryazarı medya </a:t>
            </a:r>
            <a:r>
              <a:rPr lang="tr-TR" sz="3200" b="1" dirty="0" smtClean="0"/>
              <a:t>araçlarına ulaşır</a:t>
            </a:r>
            <a:r>
              <a:rPr lang="tr-TR" sz="3200" b="1" dirty="0"/>
              <a:t>.</a:t>
            </a:r>
            <a:r>
              <a:rPr lang="tr-TR" sz="3200" dirty="0"/>
              <a:t> Yani </a:t>
            </a:r>
            <a:r>
              <a:rPr lang="tr-TR" sz="3200" dirty="0" smtClean="0"/>
              <a:t>ihtiyaçlarına </a:t>
            </a:r>
            <a:r>
              <a:rPr lang="tr-TR" sz="3200" dirty="0"/>
              <a:t>en uygun medya aracını belirler. </a:t>
            </a:r>
            <a:r>
              <a:rPr lang="tr-TR" sz="3200" dirty="0" smtClean="0"/>
              <a:t>Bunlara </a:t>
            </a:r>
            <a:r>
              <a:rPr lang="tr-TR" sz="3200" dirty="0"/>
              <a:t>nereden ve nasıl ulaşacağını bilir.</a:t>
            </a:r>
            <a:br>
              <a:rPr lang="tr-TR" sz="3200" dirty="0"/>
            </a:br>
            <a:endParaRPr lang="tr-TR" sz="3200" dirty="0"/>
          </a:p>
          <a:p>
            <a:pPr marL="811213" lvl="1" indent="-354013">
              <a:lnSpc>
                <a:spcPts val="3000"/>
              </a:lnSpc>
            </a:pPr>
            <a:r>
              <a:rPr lang="tr-TR" sz="3200" b="1" dirty="0"/>
              <a:t>Medya okuryazarı medya mesajlarını anlar.</a:t>
            </a:r>
            <a:r>
              <a:rPr lang="tr-TR" sz="3200" dirty="0"/>
              <a:t> Yani </a:t>
            </a:r>
          </a:p>
          <a:p>
            <a:pPr marL="811213" lvl="1" indent="-354013">
              <a:lnSpc>
                <a:spcPts val="3000"/>
              </a:lnSpc>
            </a:pPr>
            <a:r>
              <a:rPr lang="tr-TR" sz="3200" dirty="0"/>
              <a:t>medya araçlarıyla iletilmek istenen mesajları fark </a:t>
            </a:r>
          </a:p>
          <a:p>
            <a:pPr marL="811213" lvl="1" indent="-354013">
              <a:lnSpc>
                <a:spcPts val="3000"/>
              </a:lnSpc>
            </a:pPr>
            <a:r>
              <a:rPr lang="tr-TR" sz="3200" dirty="0"/>
              <a:t>eder ve anlar.</a:t>
            </a:r>
          </a:p>
          <a:p>
            <a:pPr marL="811213" lvl="1" indent="-354013">
              <a:lnSpc>
                <a:spcPts val="3400"/>
              </a:lnSpc>
            </a:pPr>
            <a:endParaRPr lang="tr-TR" sz="3200" dirty="0">
              <a:latin typeface="Calibri" panose="020F0502020204030204" pitchFamily="34" charset="0"/>
            </a:endParaRPr>
          </a:p>
        </p:txBody>
      </p:sp>
      <p:sp>
        <p:nvSpPr>
          <p:cNvPr id="8" name="9 Dikdörtgen"/>
          <p:cNvSpPr/>
          <p:nvPr/>
        </p:nvSpPr>
        <p:spPr>
          <a:xfrm>
            <a:off x="3040392" y="883868"/>
            <a:ext cx="5867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/>
            <a:r>
              <a:rPr lang="tr-TR" sz="3200" b="1" dirty="0">
                <a:solidFill>
                  <a:srgbClr val="00B0F0"/>
                </a:solidFill>
              </a:rPr>
              <a:t>Medya Okuryazarı Nasıl Biridir?</a:t>
            </a:r>
          </a:p>
        </p:txBody>
      </p:sp>
    </p:spTree>
    <p:extLst>
      <p:ext uri="{BB962C8B-B14F-4D97-AF65-F5344CB8AC3E}">
        <p14:creationId xmlns:p14="http://schemas.microsoft.com/office/powerpoint/2010/main" val="4209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31264" y="1511808"/>
            <a:ext cx="9049337" cy="42934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Medya okuryazarı medya mesajını değerlendirir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ve çözümler. </a:t>
            </a:r>
            <a:r>
              <a:rPr lang="tr-TR" sz="3200" dirty="0">
                <a:latin typeface="Calibri" panose="020F0502020204030204" pitchFamily="34" charset="0"/>
              </a:rPr>
              <a:t>Yani medya mesajlarını farklı bilgi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kaynakları ve bilgilerle, kendi kültür ve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değerleriyle karşılaştırıp çözümler. Eleştirel bir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gözle değerlendirip anlamlandırır.</a:t>
            </a:r>
            <a:br>
              <a:rPr lang="tr-TR" sz="3200" dirty="0">
                <a:latin typeface="Calibri" panose="020F0502020204030204" pitchFamily="34" charset="0"/>
              </a:rPr>
            </a:br>
            <a:endParaRPr lang="tr-TR" sz="3200" dirty="0">
              <a:latin typeface="Calibri" panose="020F0502020204030204" pitchFamily="34" charset="0"/>
            </a:endParaRPr>
          </a:p>
          <a:p>
            <a:pPr marL="811213" lvl="1" indent="-354013">
              <a:lnSpc>
                <a:spcPts val="3400"/>
              </a:lnSpc>
            </a:pPr>
            <a:r>
              <a:rPr lang="tr-TR" sz="3200" b="1" dirty="0">
                <a:latin typeface="Calibri" panose="020F0502020204030204" pitchFamily="34" charset="0"/>
              </a:rPr>
              <a:t>Medya okuryazarı iletişim kurar. </a:t>
            </a:r>
            <a:r>
              <a:rPr lang="tr-TR" sz="3200" dirty="0">
                <a:latin typeface="Calibri" panose="020F0502020204030204" pitchFamily="34" charset="0"/>
              </a:rPr>
              <a:t>Yani medya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içeriği ile ilgili değerlendirmelerini, hem o içeriği </a:t>
            </a:r>
          </a:p>
          <a:p>
            <a:pPr marL="811213" lvl="1" indent="-354013">
              <a:lnSpc>
                <a:spcPts val="3400"/>
              </a:lnSpc>
            </a:pPr>
            <a:r>
              <a:rPr lang="tr-TR" sz="3200" dirty="0">
                <a:latin typeface="Calibri" panose="020F0502020204030204" pitchFamily="34" charset="0"/>
              </a:rPr>
              <a:t>oluşturanlarla hem de başka insanlarla paylaşır.</a:t>
            </a:r>
          </a:p>
          <a:p>
            <a:endParaRPr lang="tr-T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916620" y="634606"/>
            <a:ext cx="410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70C0"/>
                </a:solidFill>
              </a:rPr>
              <a:t>Medyadan Korunmak için Kişisel Stratejiler Geliştirme</a:t>
            </a:r>
            <a:endParaRPr lang="tr-TR" sz="2400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564524" y="1689855"/>
            <a:ext cx="48137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Kişisel </a:t>
            </a:r>
            <a:r>
              <a:rPr lang="tr-TR" sz="2000" b="1" dirty="0" err="1" smtClean="0"/>
              <a:t>staretejileri</a:t>
            </a:r>
            <a:r>
              <a:rPr lang="tr-TR" sz="2000" b="1" dirty="0" smtClean="0"/>
              <a:t> amacı kişinin kendisi ve çevresindeki bireyleri medya kullanımı konusunda bilinçlendirmektir.</a:t>
            </a:r>
          </a:p>
          <a:p>
            <a:pPr marL="171450" indent="-171450">
              <a:buFontTx/>
              <a:buChar char="-"/>
            </a:pPr>
            <a:r>
              <a:rPr lang="tr-TR" sz="2000" b="1" dirty="0" smtClean="0"/>
              <a:t>Medyanın etkisinin farkında olmalıyız.</a:t>
            </a:r>
          </a:p>
          <a:p>
            <a:pPr marL="171450" indent="-171450">
              <a:buFontTx/>
              <a:buChar char="-"/>
            </a:pPr>
            <a:r>
              <a:rPr lang="tr-TR" sz="2000" b="1" dirty="0" smtClean="0"/>
              <a:t>Medya ile iç içe olduğumuz süreleri kontrol etme</a:t>
            </a:r>
          </a:p>
          <a:p>
            <a:pPr marL="171450" indent="-171450">
              <a:buFontTx/>
              <a:buChar char="-"/>
            </a:pPr>
            <a:r>
              <a:rPr lang="tr-TR" sz="2000" b="1" dirty="0" smtClean="0"/>
              <a:t>Medya içerikleri konusunda farkındalığa sahip olma</a:t>
            </a:r>
          </a:p>
          <a:p>
            <a:pPr marL="171450" indent="-171450">
              <a:buFontTx/>
              <a:buChar char="-"/>
            </a:pPr>
            <a:r>
              <a:rPr lang="tr-TR" sz="2000" b="1" dirty="0" smtClean="0"/>
              <a:t>Medyadan beklentilerimizi belirleme</a:t>
            </a:r>
          </a:p>
          <a:p>
            <a:pPr marL="171450" indent="-171450">
              <a:buFontTx/>
              <a:buChar char="-"/>
            </a:pPr>
            <a:r>
              <a:rPr lang="tr-TR" sz="2000" b="1" dirty="0" smtClean="0"/>
              <a:t>Medya içeriklerinin gerçeklik ve fantezi olduğunun farkına varabilme becerilerini geliştirmeliyiz</a:t>
            </a:r>
          </a:p>
          <a:p>
            <a:pPr marL="171450" indent="-171450">
              <a:buFontTx/>
              <a:buChar char="-"/>
            </a:pPr>
            <a:r>
              <a:rPr lang="tr-TR" sz="2000" b="1" dirty="0" smtClean="0"/>
              <a:t>Medya kaynakları konusunda bilgi sahibi olmalıyız. </a:t>
            </a:r>
          </a:p>
        </p:txBody>
      </p:sp>
    </p:spTree>
    <p:extLst>
      <p:ext uri="{BB962C8B-B14F-4D97-AF65-F5344CB8AC3E}">
        <p14:creationId xmlns:p14="http://schemas.microsoft.com/office/powerpoint/2010/main" val="36980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Dikdörtgen"/>
          <p:cNvSpPr/>
          <p:nvPr/>
        </p:nvSpPr>
        <p:spPr>
          <a:xfrm>
            <a:off x="2306967" y="683843"/>
            <a:ext cx="8275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4013" indent="-354013"/>
            <a:r>
              <a:rPr lang="tr-TR" sz="3200" b="1" dirty="0" smtClean="0">
                <a:solidFill>
                  <a:srgbClr val="00B0F0"/>
                </a:solidFill>
              </a:rPr>
              <a:t>Her İçerik Her Yaş Grubu İçin Uygun Mudur?</a:t>
            </a:r>
            <a:endParaRPr lang="tr-TR" sz="3200" b="1" dirty="0">
              <a:solidFill>
                <a:srgbClr val="00B0F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57299"/>
            <a:ext cx="5076825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2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8043" y="1579285"/>
            <a:ext cx="9601196" cy="5351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Şöyle Bir Hayatınıza Göz Atın</a:t>
            </a:r>
            <a:endParaRPr lang="tr-TR" dirty="0"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8043" y="2566980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tr-TR" sz="2000" dirty="0" smtClean="0">
                <a:latin typeface="Calibri" panose="020F0502020204030204" pitchFamily="34" charset="0"/>
              </a:rPr>
              <a:t>Dışarıda stresli bir yaşam var.</a:t>
            </a:r>
          </a:p>
          <a:p>
            <a:r>
              <a:rPr lang="tr-TR" sz="2000" dirty="0" smtClean="0">
                <a:latin typeface="Calibri" panose="020F0502020204030204" pitchFamily="34" charset="0"/>
              </a:rPr>
              <a:t>Her gün bir koşuşturmaca içindeyiz. Aile, iş, sorumluluklar, arkadaşlar, alışveriş, ödemeler, mesajlar, mailler, trafik karmaşası </a:t>
            </a:r>
            <a:r>
              <a:rPr lang="tr-TR" sz="2000" dirty="0" err="1" smtClean="0">
                <a:latin typeface="Calibri" panose="020F0502020204030204" pitchFamily="34" charset="0"/>
              </a:rPr>
              <a:t>vb</a:t>
            </a:r>
            <a:r>
              <a:rPr lang="tr-TR" sz="2000" dirty="0" smtClean="0">
                <a:latin typeface="Calibri" panose="020F0502020204030204" pitchFamily="34" charset="0"/>
              </a:rPr>
              <a:t>…</a:t>
            </a:r>
          </a:p>
          <a:p>
            <a:r>
              <a:rPr lang="tr-TR" sz="2000" dirty="0" smtClean="0">
                <a:latin typeface="Calibri" panose="020F0502020204030204" pitchFamily="34" charset="0"/>
              </a:rPr>
              <a:t>Biraz dinlenmek istediniz değil mi?</a:t>
            </a:r>
            <a:endParaRPr lang="tr-T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sz="2000" dirty="0" smtClean="0">
                <a:latin typeface="Calibri" panose="020F0502020204030204" pitchFamily="34" charset="0"/>
              </a:rPr>
              <a:t>- Şöyle biraz uzaklaşmak istediğiniz oldu mu?</a:t>
            </a:r>
          </a:p>
          <a:p>
            <a:pPr marL="0" indent="0">
              <a:buNone/>
            </a:pPr>
            <a:r>
              <a:rPr lang="tr-TR" sz="2000" dirty="0" smtClean="0">
                <a:latin typeface="Calibri" panose="020F0502020204030204" pitchFamily="34" charset="0"/>
              </a:rPr>
              <a:t>Sıkıntıları bir kenara bırakmak, 5-10 dakika internette gezinmek, TV izlemek, oyun oynamak, sosyal medyada gezinmek, diğer teknolojik aletlerle iç içe olmak</a:t>
            </a:r>
          </a:p>
          <a:p>
            <a:pPr marL="0" indent="0">
              <a:buNone/>
            </a:pPr>
            <a:r>
              <a:rPr lang="tr-TR" sz="2000" dirty="0" smtClean="0">
                <a:latin typeface="Calibri" panose="020F0502020204030204" pitchFamily="34" charset="0"/>
              </a:rPr>
              <a:t>Bunlar hep bizim yaşamımızda olan şeyler, artık «Z kuşağı» (internet ve teknoloji çağı) ile iç içeyiz. </a:t>
            </a:r>
          </a:p>
        </p:txBody>
      </p:sp>
      <p:cxnSp>
        <p:nvCxnSpPr>
          <p:cNvPr id="5" name="Düz Bağlayıcı 4"/>
          <p:cNvCxnSpPr/>
          <p:nvPr/>
        </p:nvCxnSpPr>
        <p:spPr>
          <a:xfrm flipV="1">
            <a:off x="1352759" y="964311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1352759" y="2412948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4" y="463033"/>
            <a:ext cx="34925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1231902" y="140338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SONUÇ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124824" y="1047261"/>
            <a:ext cx="35147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Medya okuryazarlığı bir eleştirel bakış açısına sahip olma sürecidir.</a:t>
            </a:r>
          </a:p>
          <a:p>
            <a:r>
              <a:rPr lang="tr-TR" sz="2000" b="1" dirty="0" smtClean="0"/>
              <a:t>Tüm toplum ortak hareket ettiğinde daha hızlı sonuçlar elde edilebilir. Bu yüzden okullar, sivil toplum kuruluşları, öğretmenler, okul yetkilileri, yöneticiler vb. bu konunun hassas olduğunu fark etmeleri gerekir. </a:t>
            </a:r>
            <a:endParaRPr lang="tr-TR" sz="2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2954"/>
            <a:ext cx="1028700" cy="52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83" y="4643437"/>
            <a:ext cx="1185863" cy="1185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65" y="3447052"/>
            <a:ext cx="1223609" cy="132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58" y="800862"/>
            <a:ext cx="5216335" cy="324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85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4558" y="833484"/>
            <a:ext cx="2677018" cy="50643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60" y="592323"/>
            <a:ext cx="2914811" cy="55466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3612" y="1400093"/>
            <a:ext cx="23189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Bilinçli Teknoloji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Kullanımı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Öğretmen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Semineri</a:t>
            </a:r>
          </a:p>
          <a:p>
            <a:pPr algn="ctr"/>
            <a:endParaRPr lang="tr-TR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Dinlediğiniz için 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TEŞEKKÜRLER</a:t>
            </a:r>
          </a:p>
          <a:p>
            <a:pPr algn="ctr"/>
            <a:endParaRPr lang="tr-TR" sz="2400" b="1" u="sng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tr-TR" sz="24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Hazırlayanlar</a:t>
            </a:r>
            <a:endParaRPr lang="en-US" sz="2400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4009" y="4826435"/>
            <a:ext cx="1758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Mustafa BİRGÜL</a:t>
            </a:r>
          </a:p>
          <a:p>
            <a:pPr algn="ctr"/>
            <a:r>
              <a:rPr lang="tr-T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Ramazan ÇOK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32188" y="530187"/>
            <a:ext cx="9601196" cy="625951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Calibri" panose="020F0502020204030204" pitchFamily="34" charset="0"/>
              </a:rPr>
              <a:t>Medya – Teknoloji- İnternet</a:t>
            </a:r>
            <a:endParaRPr lang="tr-TR" b="1" dirty="0">
              <a:latin typeface="Calibri" panose="020F0502020204030204" pitchFamily="34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8" y="1250731"/>
            <a:ext cx="9693164" cy="4981903"/>
          </a:xfrm>
        </p:spPr>
      </p:pic>
      <p:cxnSp>
        <p:nvCxnSpPr>
          <p:cNvPr id="7" name="Düz Bağlayıcı 6"/>
          <p:cNvCxnSpPr/>
          <p:nvPr/>
        </p:nvCxnSpPr>
        <p:spPr>
          <a:xfrm>
            <a:off x="1450428" y="1166648"/>
            <a:ext cx="957492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2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6364" y="0"/>
            <a:ext cx="809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İnternetin</a:t>
            </a:r>
            <a:r>
              <a:rPr lang="en-US" sz="2400" b="1" dirty="0">
                <a:solidFill>
                  <a:srgbClr val="0000FF"/>
                </a:solidFill>
              </a:rPr>
              <a:t> Ne </a:t>
            </a:r>
            <a:r>
              <a:rPr lang="en-US" sz="2400" b="1" dirty="0" err="1">
                <a:solidFill>
                  <a:srgbClr val="0000FF"/>
                </a:solidFill>
              </a:rPr>
              <a:t>Kadarı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Nerede</a:t>
            </a:r>
            <a:r>
              <a:rPr lang="en-US" sz="2400" b="1" dirty="0">
                <a:solidFill>
                  <a:srgbClr val="0000FF"/>
                </a:solidFill>
              </a:rPr>
              <a:t>, Ne </a:t>
            </a:r>
            <a:r>
              <a:rPr lang="en-US" sz="2400" b="1" dirty="0" err="1">
                <a:solidFill>
                  <a:srgbClr val="0000FF"/>
                </a:solidFill>
              </a:rPr>
              <a:t>Amaçla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Kullanılmaktadır</a:t>
            </a:r>
            <a:r>
              <a:rPr lang="en-US" sz="2400" b="1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597666"/>
            <a:ext cx="10167883" cy="58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8043" y="1579285"/>
            <a:ext cx="9601196" cy="5351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Teknolojinin Toplum Üzerinde Etkisi</a:t>
            </a:r>
            <a:endParaRPr lang="tr-TR" dirty="0">
              <a:latin typeface="Calibri" panose="020F0502020204030204" pitchFamily="34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 flipV="1">
            <a:off x="1352759" y="964311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1352759" y="2412948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06266"/>
              </p:ext>
            </p:extLst>
          </p:nvPr>
        </p:nvGraphicFramePr>
        <p:xfrm>
          <a:off x="1974641" y="2498315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68601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4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Politika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Ticaret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2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Sosyalleşme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42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Şiddet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76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Depresyon, kaygı, </a:t>
                      </a:r>
                      <a:r>
                        <a:rPr lang="tr-TR" dirty="0" err="1" smtClean="0"/>
                        <a:t>anksiyete</a:t>
                      </a:r>
                      <a:r>
                        <a:rPr lang="tr-TR" dirty="0" smtClean="0"/>
                        <a:t>, teknoloji yoksunluğu sonrası yaşanan</a:t>
                      </a:r>
                      <a:r>
                        <a:rPr lang="tr-TR" baseline="0" dirty="0" smtClean="0"/>
                        <a:t> belirtiler (sabırsızlık, öfke patlamaları)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79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Üretkenlik, verimlilik üzerinde etkisi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68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Kişisel ve sosyal ilişkiler üzerinde etkisi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9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8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4628" y="590246"/>
            <a:ext cx="9601196" cy="525121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İnternetin Riskleri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99" y="1045029"/>
            <a:ext cx="10132124" cy="5164853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1225899" y="1045029"/>
            <a:ext cx="9706708" cy="703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8043" y="1579285"/>
            <a:ext cx="9601196" cy="5351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Teknolojinin Bireyler Üzerinde Etkisi</a:t>
            </a:r>
            <a:endParaRPr lang="tr-TR" dirty="0">
              <a:latin typeface="Calibri" panose="020F0502020204030204" pitchFamily="34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 flipV="1">
            <a:off x="1352759" y="964311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1352759" y="2412948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59" y="2719379"/>
            <a:ext cx="3541606" cy="277706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433848" y="3111062"/>
            <a:ext cx="5295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</a:rPr>
              <a:t>Soru şu?</a:t>
            </a:r>
          </a:p>
          <a:p>
            <a:r>
              <a:rPr lang="tr-TR" sz="2800" b="1" dirty="0" smtClean="0">
                <a:latin typeface="Calibri" panose="020F0502020204030204" pitchFamily="34" charset="0"/>
              </a:rPr>
              <a:t>Siz mi teknolojiyi kullanıyorsunuz?</a:t>
            </a:r>
          </a:p>
          <a:p>
            <a:r>
              <a:rPr lang="tr-TR" sz="2800" b="1" dirty="0" smtClean="0">
                <a:latin typeface="Calibri" panose="020F0502020204030204" pitchFamily="34" charset="0"/>
              </a:rPr>
              <a:t>Yoksa teknoloji mi sizi kullanıyor?</a:t>
            </a:r>
            <a:endParaRPr lang="tr-T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6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V="1">
            <a:off x="1352759" y="883924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V="1">
            <a:off x="1352759" y="2412948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59" y="2721491"/>
            <a:ext cx="3462076" cy="329762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938345" y="3405352"/>
            <a:ext cx="4776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2400" dirty="0">
                <a:latin typeface="Calibri" panose="020F0502020204030204" pitchFamily="34" charset="0"/>
              </a:rPr>
              <a:t>"Toplumu değiştirmek</a:t>
            </a:r>
            <a:r>
              <a:rPr lang="tr-TR" sz="2400" dirty="0" smtClean="0">
                <a:latin typeface="Calibri" panose="020F0502020204030204" pitchFamily="34" charset="0"/>
              </a:rPr>
              <a:t>, aptallaştırmak </a:t>
            </a:r>
            <a:r>
              <a:rPr lang="tr-TR" sz="2400" dirty="0">
                <a:latin typeface="Calibri" panose="020F0502020204030204" pitchFamily="34" charset="0"/>
              </a:rPr>
              <a:t>ve </a:t>
            </a:r>
            <a:r>
              <a:rPr lang="tr-TR" sz="2400" dirty="0" smtClean="0">
                <a:latin typeface="Calibri" panose="020F0502020204030204" pitchFamily="34" charset="0"/>
              </a:rPr>
              <a:t>kontrol </a:t>
            </a:r>
            <a:r>
              <a:rPr lang="tr-TR" sz="2400" dirty="0">
                <a:latin typeface="Calibri" panose="020F0502020204030204" pitchFamily="34" charset="0"/>
              </a:rPr>
              <a:t>etmek için kullanılan en büyük silah medyadır</a:t>
            </a:r>
            <a:r>
              <a:rPr lang="tr-TR" sz="2400" dirty="0" smtClean="0">
                <a:latin typeface="Calibri" panose="020F0502020204030204" pitchFamily="34" charset="0"/>
              </a:rPr>
              <a:t>."</a:t>
            </a:r>
          </a:p>
          <a:p>
            <a:pPr algn="r"/>
            <a:r>
              <a:rPr lang="tr-TR" sz="2400" i="1" dirty="0" err="1" smtClean="0">
                <a:latin typeface="Bodoni MT" panose="02070603080606020203" pitchFamily="18" charset="0"/>
              </a:rPr>
              <a:t>Sebuhi</a:t>
            </a:r>
            <a:r>
              <a:rPr lang="tr-TR" sz="2400" i="1" dirty="0" smtClean="0">
                <a:latin typeface="Bodoni MT" panose="02070603080606020203" pitchFamily="18" charset="0"/>
              </a:rPr>
              <a:t> </a:t>
            </a:r>
            <a:r>
              <a:rPr lang="tr-TR" sz="2400" i="1" dirty="0" err="1">
                <a:latin typeface="Bodoni MT" panose="02070603080606020203" pitchFamily="18" charset="0"/>
              </a:rPr>
              <a:t>Quluzade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69324" y="1445484"/>
            <a:ext cx="6975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Calibri" panose="020F0502020204030204" pitchFamily="34" charset="0"/>
              </a:rPr>
              <a:t>Teknoloji, Modern  Kölelik ve Tüketim Kültürü</a:t>
            </a:r>
            <a:endParaRPr lang="tr-TR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5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2759" y="622844"/>
            <a:ext cx="9601196" cy="5351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anose="020F0502020204030204" pitchFamily="34" charset="0"/>
              </a:rPr>
              <a:t>Teknolojinin Toplum Üzerinde Etkisi</a:t>
            </a:r>
            <a:endParaRPr lang="tr-TR" dirty="0">
              <a:latin typeface="Calibri" panose="020F0502020204030204" pitchFamily="34" charset="0"/>
            </a:endParaRP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1352759" y="1298852"/>
            <a:ext cx="9486480" cy="100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59" y="1449740"/>
            <a:ext cx="5699682" cy="48144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41" y="1449740"/>
            <a:ext cx="3901514" cy="4814425"/>
          </a:xfrm>
          <a:prstGeom prst="rect">
            <a:avLst/>
          </a:prstGeom>
        </p:spPr>
      </p:pic>
      <p:pic>
        <p:nvPicPr>
          <p:cNvPr id="8" name="Picture 2" descr="J:\2012-2013\DERS-İ REHBERLİK\TEKNOLOJİ VE ÇOCUK TASARI\TEKNOLOJİ VE ÇOCUK DOSYALAR\edebiyatturkce_harikatespit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07" y="4189453"/>
            <a:ext cx="2270234" cy="20747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CC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622</TotalTime>
  <Words>457</Words>
  <Application>Microsoft Office PowerPoint</Application>
  <PresentationFormat>Geniş ekran</PresentationFormat>
  <Paragraphs>87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Bodoni MT</vt:lpstr>
      <vt:lpstr>Calibri</vt:lpstr>
      <vt:lpstr>Garamond</vt:lpstr>
      <vt:lpstr>Organik</vt:lpstr>
      <vt:lpstr>Bilinçli Teknoloji Kullanımı Öğretmen Semineri</vt:lpstr>
      <vt:lpstr>Şöyle Bir Hayatınıza Göz Atın</vt:lpstr>
      <vt:lpstr>Medya – Teknoloji- İnternet</vt:lpstr>
      <vt:lpstr>PowerPoint Sunusu</vt:lpstr>
      <vt:lpstr>Teknolojinin Toplum Üzerinde Etkisi</vt:lpstr>
      <vt:lpstr>İnternetin Riskleri</vt:lpstr>
      <vt:lpstr>Teknolojinin Bireyler Üzerinde Etkisi</vt:lpstr>
      <vt:lpstr>PowerPoint Sunusu</vt:lpstr>
      <vt:lpstr>Teknolojinin Toplum Üzerinde Etkisi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wın8</dc:creator>
  <cp:lastModifiedBy>wın8</cp:lastModifiedBy>
  <cp:revision>39</cp:revision>
  <dcterms:created xsi:type="dcterms:W3CDTF">2019-09-25T08:37:20Z</dcterms:created>
  <dcterms:modified xsi:type="dcterms:W3CDTF">2019-09-30T06:32:05Z</dcterms:modified>
</cp:coreProperties>
</file>