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36"/>
  </p:notesMasterIdLst>
  <p:sldIdLst>
    <p:sldId id="256" r:id="rId2"/>
    <p:sldId id="260" r:id="rId3"/>
    <p:sldId id="257" r:id="rId4"/>
    <p:sldId id="291" r:id="rId5"/>
    <p:sldId id="259" r:id="rId6"/>
    <p:sldId id="314" r:id="rId7"/>
    <p:sldId id="322" r:id="rId8"/>
    <p:sldId id="315" r:id="rId9"/>
    <p:sldId id="323" r:id="rId10"/>
    <p:sldId id="324" r:id="rId11"/>
    <p:sldId id="316" r:id="rId12"/>
    <p:sldId id="317" r:id="rId13"/>
    <p:sldId id="325" r:id="rId14"/>
    <p:sldId id="326" r:id="rId15"/>
    <p:sldId id="327" r:id="rId16"/>
    <p:sldId id="318" r:id="rId17"/>
    <p:sldId id="328" r:id="rId18"/>
    <p:sldId id="320" r:id="rId19"/>
    <p:sldId id="321" r:id="rId20"/>
    <p:sldId id="329" r:id="rId21"/>
    <p:sldId id="331" r:id="rId22"/>
    <p:sldId id="330" r:id="rId23"/>
    <p:sldId id="297" r:id="rId24"/>
    <p:sldId id="298" r:id="rId25"/>
    <p:sldId id="299" r:id="rId26"/>
    <p:sldId id="306" r:id="rId27"/>
    <p:sldId id="307" r:id="rId28"/>
    <p:sldId id="303" r:id="rId29"/>
    <p:sldId id="304" r:id="rId30"/>
    <p:sldId id="305" r:id="rId31"/>
    <p:sldId id="308" r:id="rId32"/>
    <p:sldId id="310" r:id="rId33"/>
    <p:sldId id="311" r:id="rId34"/>
    <p:sldId id="292"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B7657-047D-41E5-BA55-00B284AF7A19}" type="datetimeFigureOut">
              <a:rPr lang="tr-TR" smtClean="0"/>
              <a:pPr/>
              <a:t>30.9.2019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824AF-148A-4998-A242-0E0822778DA6}" type="slidenum">
              <a:rPr lang="tr-TR" smtClean="0"/>
              <a:pPr/>
              <a:t>‹#›</a:t>
            </a:fld>
            <a:endParaRPr lang="tr-TR"/>
          </a:p>
        </p:txBody>
      </p:sp>
    </p:spTree>
    <p:extLst>
      <p:ext uri="{BB962C8B-B14F-4D97-AF65-F5344CB8AC3E}">
        <p14:creationId xmlns:p14="http://schemas.microsoft.com/office/powerpoint/2010/main" val="274928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tr-TR"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6DA3AB1-B676-4A1B-9ED4-E40252F0942A}" type="slidenum">
              <a:rPr lang="en-US" altLang="tr-TR">
                <a:latin typeface="Calibri" pitchFamily="34" charset="0"/>
              </a:rPr>
              <a:pPr fontAlgn="base">
                <a:spcBef>
                  <a:spcPct val="0"/>
                </a:spcBef>
                <a:spcAft>
                  <a:spcPct val="0"/>
                </a:spcAft>
              </a:pPr>
              <a:t>4</a:t>
            </a:fld>
            <a:endParaRPr lang="en-US" altLang="tr-TR">
              <a:latin typeface="Calibri" pitchFamily="34" charset="0"/>
            </a:endParaRPr>
          </a:p>
        </p:txBody>
      </p:sp>
    </p:spTree>
    <p:extLst>
      <p:ext uri="{BB962C8B-B14F-4D97-AF65-F5344CB8AC3E}">
        <p14:creationId xmlns:p14="http://schemas.microsoft.com/office/powerpoint/2010/main" val="270362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pPr/>
              <a:t>24</a:t>
            </a:fld>
            <a:endParaRPr lang="tr-TR"/>
          </a:p>
        </p:txBody>
      </p:sp>
    </p:spTree>
    <p:extLst>
      <p:ext uri="{BB962C8B-B14F-4D97-AF65-F5344CB8AC3E}">
        <p14:creationId xmlns:p14="http://schemas.microsoft.com/office/powerpoint/2010/main" val="1528261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468D3C8A-9648-4721-9DB5-A393A27BB0F1}" type="slidenum">
              <a:rPr lang="tr-TR" smtClean="0"/>
              <a:pPr/>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0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78358C-6537-4C29-AB5D-14CECC7EBC14}" type="datetimeFigureOut">
              <a:rPr lang="tr-TR" smtClean="0"/>
              <a:pPr/>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8D3C8A-9648-4721-9DB5-A393A27BB0F1}" type="slidenum">
              <a:rPr lang="tr-TR" smtClean="0"/>
              <a:pPr/>
              <a:t>‹#›</a:t>
            </a:fld>
            <a:endParaRPr lang="tr-TR"/>
          </a:p>
        </p:txBody>
      </p:sp>
    </p:spTree>
    <p:extLst>
      <p:ext uri="{BB962C8B-B14F-4D97-AF65-F5344CB8AC3E}">
        <p14:creationId xmlns:p14="http://schemas.microsoft.com/office/powerpoint/2010/main" val="345954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108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33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spTree>
    <p:extLst>
      <p:ext uri="{BB962C8B-B14F-4D97-AF65-F5344CB8AC3E}">
        <p14:creationId xmlns:p14="http://schemas.microsoft.com/office/powerpoint/2010/main" val="21992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39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17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657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18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spTree>
    <p:extLst>
      <p:ext uri="{BB962C8B-B14F-4D97-AF65-F5344CB8AC3E}">
        <p14:creationId xmlns:p14="http://schemas.microsoft.com/office/powerpoint/2010/main" val="271385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8358C-6537-4C29-AB5D-14CECC7EBC14}" type="datetimeFigureOut">
              <a:rPr lang="tr-TR" smtClean="0"/>
              <a:pPr/>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8D3C8A-9648-4721-9DB5-A393A27BB0F1}"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87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378358C-6537-4C29-AB5D-14CECC7EBC14}" type="datetimeFigureOut">
              <a:rPr lang="tr-TR" smtClean="0"/>
              <a:pPr/>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8D3C8A-9648-4721-9DB5-A393A27BB0F1}" type="slidenum">
              <a:rPr lang="tr-TR" smtClean="0"/>
              <a:pPr/>
              <a:t>‹#›</a:t>
            </a:fld>
            <a:endParaRPr lang="tr-TR"/>
          </a:p>
        </p:txBody>
      </p:sp>
    </p:spTree>
    <p:extLst>
      <p:ext uri="{BB962C8B-B14F-4D97-AF65-F5344CB8AC3E}">
        <p14:creationId xmlns:p14="http://schemas.microsoft.com/office/powerpoint/2010/main" val="223441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378358C-6537-4C29-AB5D-14CECC7EBC14}" type="datetimeFigureOut">
              <a:rPr lang="tr-TR" smtClean="0"/>
              <a:pPr/>
              <a:t>30.9.2019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68D3C8A-9648-4721-9DB5-A393A27BB0F1}"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20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378358C-6537-4C29-AB5D-14CECC7EBC14}" type="datetimeFigureOut">
              <a:rPr lang="tr-TR" smtClean="0"/>
              <a:pPr/>
              <a:t>30.9.2019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68D3C8A-9648-4721-9DB5-A393A27BB0F1}"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1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8358C-6537-4C29-AB5D-14CECC7EBC14}" type="datetimeFigureOut">
              <a:rPr lang="tr-TR" smtClean="0"/>
              <a:pPr/>
              <a:t>30.9.2019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68D3C8A-9648-4721-9DB5-A393A27BB0F1}" type="slidenum">
              <a:rPr lang="tr-TR" smtClean="0"/>
              <a:pPr/>
              <a:t>‹#›</a:t>
            </a:fld>
            <a:endParaRPr lang="tr-TR"/>
          </a:p>
        </p:txBody>
      </p:sp>
    </p:spTree>
    <p:extLst>
      <p:ext uri="{BB962C8B-B14F-4D97-AF65-F5344CB8AC3E}">
        <p14:creationId xmlns:p14="http://schemas.microsoft.com/office/powerpoint/2010/main" val="22106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78358C-6537-4C29-AB5D-14CECC7EBC14}" type="datetimeFigureOut">
              <a:rPr lang="tr-TR" smtClean="0"/>
              <a:pPr/>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8D3C8A-9648-4721-9DB5-A393A27BB0F1}"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19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78358C-6537-4C29-AB5D-14CECC7EBC14}" type="datetimeFigureOut">
              <a:rPr lang="tr-TR" smtClean="0"/>
              <a:pPr/>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8D3C8A-9648-4721-9DB5-A393A27BB0F1}" type="slidenum">
              <a:rPr lang="tr-TR" smtClean="0"/>
              <a:pPr/>
              <a:t>‹#›</a:t>
            </a:fld>
            <a:endParaRPr lang="tr-TR"/>
          </a:p>
        </p:txBody>
      </p:sp>
    </p:spTree>
    <p:extLst>
      <p:ext uri="{BB962C8B-B14F-4D97-AF65-F5344CB8AC3E}">
        <p14:creationId xmlns:p14="http://schemas.microsoft.com/office/powerpoint/2010/main" val="116447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78358C-6537-4C29-AB5D-14CECC7EBC14}" type="datetimeFigureOut">
              <a:rPr lang="tr-TR" smtClean="0"/>
              <a:pPr/>
              <a:t>30.9.2019</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8D3C8A-9648-4721-9DB5-A393A27BB0F1}" type="slidenum">
              <a:rPr lang="tr-TR" smtClean="0"/>
              <a:pPr/>
              <a:t>‹#›</a:t>
            </a:fld>
            <a:endParaRPr lang="tr-TR"/>
          </a:p>
        </p:txBody>
      </p:sp>
    </p:spTree>
    <p:extLst>
      <p:ext uri="{BB962C8B-B14F-4D97-AF65-F5344CB8AC3E}">
        <p14:creationId xmlns:p14="http://schemas.microsoft.com/office/powerpoint/2010/main" val="1761796047"/>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phere">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524001"/>
            <a:ext cx="6815669" cy="1862664"/>
          </a:xfrm>
        </p:spPr>
        <p:txBody>
          <a:bodyPr/>
          <a:lstStyle/>
          <a:p>
            <a:r>
              <a:rPr lang="tr-TR" sz="4400" b="1" dirty="0" smtClean="0">
                <a:latin typeface="Calibri" panose="020F0502020204030204" pitchFamily="34" charset="0"/>
              </a:rPr>
              <a:t>Bilinçli Teknoloji Kullanımı Veli Semineri</a:t>
            </a:r>
            <a:endParaRPr lang="tr-TR" sz="4400" b="1" dirty="0">
              <a:latin typeface="Calibri" panose="020F0502020204030204" pitchFamily="34" charset="0"/>
            </a:endParaRPr>
          </a:p>
        </p:txBody>
      </p:sp>
      <p:sp>
        <p:nvSpPr>
          <p:cNvPr id="3" name="Alt Başlık 2"/>
          <p:cNvSpPr>
            <a:spLocks noGrp="1"/>
          </p:cNvSpPr>
          <p:nvPr>
            <p:ph type="subTitle" idx="1"/>
          </p:nvPr>
        </p:nvSpPr>
        <p:spPr/>
        <p:txBody>
          <a:bodyPr>
            <a:normAutofit/>
          </a:bodyPr>
          <a:lstStyle/>
          <a:p>
            <a:r>
              <a:rPr lang="tr-TR" sz="6000" dirty="0" smtClean="0">
                <a:latin typeface="Calibri" panose="020F0502020204030204" pitchFamily="34" charset="0"/>
              </a:rPr>
              <a:t>HOŞGELDİNİZ</a:t>
            </a:r>
            <a:endParaRPr lang="tr-TR" sz="6000" dirty="0">
              <a:latin typeface="Calibri" panose="020F0502020204030204" pitchFamily="34" charset="0"/>
            </a:endParaRPr>
          </a:p>
        </p:txBody>
      </p:sp>
    </p:spTree>
    <p:extLst>
      <p:ext uri="{BB962C8B-B14F-4D97-AF65-F5344CB8AC3E}">
        <p14:creationId xmlns:p14="http://schemas.microsoft.com/office/powerpoint/2010/main" val="31199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614767" y="533387"/>
            <a:ext cx="3068982" cy="646331"/>
          </a:xfrm>
          <a:prstGeom prst="rect">
            <a:avLst/>
          </a:prstGeom>
        </p:spPr>
        <p:txBody>
          <a:bodyPr wrap="none">
            <a:spAutoFit/>
          </a:bodyPr>
          <a:lstStyle/>
          <a:p>
            <a:r>
              <a:rPr lang="tr-TR" sz="3600" b="1" dirty="0" smtClean="0">
                <a:latin typeface="Calibri" panose="020F0502020204030204" pitchFamily="34" charset="0"/>
              </a:rPr>
              <a:t>Ne Yapmalıyız?</a:t>
            </a:r>
            <a:endParaRPr lang="tr-TR" sz="3600" b="1" dirty="0"/>
          </a:p>
        </p:txBody>
      </p:sp>
      <p:sp>
        <p:nvSpPr>
          <p:cNvPr id="2" name="Metin kutusu 1"/>
          <p:cNvSpPr txBox="1"/>
          <p:nvPr/>
        </p:nvSpPr>
        <p:spPr>
          <a:xfrm>
            <a:off x="404648" y="1403955"/>
            <a:ext cx="6490138" cy="5016758"/>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tr-TR" sz="2000" dirty="0" smtClean="0"/>
              <a:t>Teknoloji kullanımı konusunda model olma</a:t>
            </a:r>
          </a:p>
          <a:p>
            <a:pPr marL="285750" indent="-285750">
              <a:lnSpc>
                <a:spcPts val="3000"/>
              </a:lnSpc>
              <a:buFont typeface="Arial" panose="020B0604020202020204" pitchFamily="34" charset="0"/>
              <a:buChar char="•"/>
            </a:pPr>
            <a:r>
              <a:rPr lang="tr-TR" sz="2000" dirty="0" smtClean="0"/>
              <a:t>Çocukların hayatlarına gerçek </a:t>
            </a:r>
            <a:r>
              <a:rPr lang="tr-TR" sz="2000" dirty="0" err="1" smtClean="0"/>
              <a:t>yaşantısal</a:t>
            </a:r>
            <a:r>
              <a:rPr lang="tr-TR" sz="2000" dirty="0" smtClean="0"/>
              <a:t> aktiviteler koymak</a:t>
            </a:r>
          </a:p>
          <a:p>
            <a:pPr marL="285750" indent="-285750">
              <a:lnSpc>
                <a:spcPts val="3000"/>
              </a:lnSpc>
              <a:buFont typeface="Arial" panose="020B0604020202020204" pitchFamily="34" charset="0"/>
              <a:buChar char="•"/>
            </a:pPr>
            <a:r>
              <a:rPr lang="tr-TR" sz="2000" dirty="0" smtClean="0"/>
              <a:t>Yasaklayıcı tutum yerine sınırlar- seçenekler ve yönlendirici tutumlar sergileme</a:t>
            </a:r>
            <a:endParaRPr lang="tr-TR" sz="2000" dirty="0"/>
          </a:p>
          <a:p>
            <a:pPr marL="285750" indent="-285750">
              <a:lnSpc>
                <a:spcPts val="3000"/>
              </a:lnSpc>
              <a:buFont typeface="Arial" panose="020B0604020202020204" pitchFamily="34" charset="0"/>
              <a:buChar char="•"/>
            </a:pPr>
            <a:r>
              <a:rPr lang="tr-TR" sz="2000" dirty="0" smtClean="0"/>
              <a:t>Teknolojinin yararlı kullanımları konusunda beraber iş birliği yapma</a:t>
            </a:r>
          </a:p>
          <a:p>
            <a:pPr marL="285750" indent="-285750">
              <a:lnSpc>
                <a:spcPts val="3000"/>
              </a:lnSpc>
              <a:buFont typeface="Arial" panose="020B0604020202020204" pitchFamily="34" charset="0"/>
              <a:buChar char="•"/>
            </a:pPr>
            <a:r>
              <a:rPr lang="tr-TR" sz="2000" dirty="0" smtClean="0"/>
              <a:t>Bilgisayarı evde ortak kullanım alanlarında bulundurmak</a:t>
            </a:r>
          </a:p>
          <a:p>
            <a:pPr marL="285750" indent="-285750">
              <a:lnSpc>
                <a:spcPts val="3000"/>
              </a:lnSpc>
              <a:buFont typeface="Arial" panose="020B0604020202020204" pitchFamily="34" charset="0"/>
              <a:buChar char="•"/>
            </a:pPr>
            <a:r>
              <a:rPr lang="tr-TR" sz="2000" dirty="0" smtClean="0"/>
              <a:t>Güvenli internet içerikleri kullanma</a:t>
            </a:r>
          </a:p>
          <a:p>
            <a:pPr marL="285750" indent="-285750">
              <a:lnSpc>
                <a:spcPts val="3000"/>
              </a:lnSpc>
              <a:buFont typeface="Arial" panose="020B0604020202020204" pitchFamily="34" charset="0"/>
              <a:buChar char="•"/>
            </a:pPr>
            <a:r>
              <a:rPr lang="tr-TR" sz="2000" dirty="0" smtClean="0"/>
              <a:t>Çocukların sosyal arkadaşlıklarını güçlendirme, komşu ziyaretleri, spor aktiviteleri vb.</a:t>
            </a:r>
          </a:p>
          <a:p>
            <a:pPr marL="285750" indent="-285750">
              <a:lnSpc>
                <a:spcPts val="3000"/>
              </a:lnSpc>
              <a:buFont typeface="Arial" panose="020B0604020202020204" pitchFamily="34" charset="0"/>
              <a:buChar char="•"/>
            </a:pPr>
            <a:r>
              <a:rPr lang="tr-TR" sz="2000" dirty="0" smtClean="0"/>
              <a:t>Çocukların yetenek ve ilgilerini fark edip yönlendirme yapmak</a:t>
            </a:r>
          </a:p>
          <a:p>
            <a:endParaRPr lang="tr-TR" sz="2000"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786" y="1519569"/>
            <a:ext cx="4687614" cy="3998362"/>
          </a:xfrm>
          <a:prstGeom prst="rect">
            <a:avLst/>
          </a:prstGeom>
          <a:ln>
            <a:noFill/>
          </a:ln>
          <a:effectLst>
            <a:softEdge rad="112500"/>
          </a:effectLst>
        </p:spPr>
      </p:pic>
    </p:spTree>
    <p:extLst>
      <p:ext uri="{BB962C8B-B14F-4D97-AF65-F5344CB8AC3E}">
        <p14:creationId xmlns:p14="http://schemas.microsoft.com/office/powerpoint/2010/main" val="2191598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02274"/>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2837735" y="532470"/>
            <a:ext cx="6516528" cy="646331"/>
          </a:xfrm>
          <a:prstGeom prst="rect">
            <a:avLst/>
          </a:prstGeom>
        </p:spPr>
        <p:txBody>
          <a:bodyPr wrap="none">
            <a:spAutoFit/>
          </a:bodyPr>
          <a:lstStyle/>
          <a:p>
            <a:r>
              <a:rPr lang="tr-TR" sz="3600" b="1" dirty="0" smtClean="0">
                <a:latin typeface="Calibri" panose="020F0502020204030204" pitchFamily="34" charset="0"/>
              </a:rPr>
              <a:t>3. Çocuk- Medya ve Şiddet İlişkisi</a:t>
            </a:r>
            <a:endParaRPr lang="tr-TR" sz="3600" b="1" dirty="0"/>
          </a:p>
        </p:txBody>
      </p:sp>
      <p:sp>
        <p:nvSpPr>
          <p:cNvPr id="3" name="Metin kutusu 2"/>
          <p:cNvSpPr txBox="1"/>
          <p:nvPr/>
        </p:nvSpPr>
        <p:spPr>
          <a:xfrm>
            <a:off x="788276" y="1460938"/>
            <a:ext cx="3328796" cy="646331"/>
          </a:xfrm>
          <a:prstGeom prst="rect">
            <a:avLst/>
          </a:prstGeom>
          <a:noFill/>
        </p:spPr>
        <p:txBody>
          <a:bodyPr wrap="none" rtlCol="0">
            <a:spAutoFit/>
          </a:bodyPr>
          <a:lstStyle/>
          <a:p>
            <a:r>
              <a:rPr lang="tr-TR" b="1" dirty="0" smtClean="0">
                <a:solidFill>
                  <a:srgbClr val="FF0000"/>
                </a:solidFill>
              </a:rPr>
              <a:t>Çocuklar Şiddeti Nasıl Öğrenir?</a:t>
            </a:r>
          </a:p>
          <a:p>
            <a:r>
              <a:rPr lang="tr-TR" dirty="0" smtClean="0"/>
              <a:t>Sosyal Öğrenme- Model alma</a:t>
            </a:r>
          </a:p>
        </p:txBody>
      </p:sp>
      <p:sp>
        <p:nvSpPr>
          <p:cNvPr id="8" name="Metin kutusu 7"/>
          <p:cNvSpPr txBox="1"/>
          <p:nvPr/>
        </p:nvSpPr>
        <p:spPr>
          <a:xfrm>
            <a:off x="667407" y="2408213"/>
            <a:ext cx="4629807" cy="1200329"/>
          </a:xfrm>
          <a:prstGeom prst="rect">
            <a:avLst/>
          </a:prstGeom>
          <a:noFill/>
        </p:spPr>
        <p:txBody>
          <a:bodyPr wrap="square" rtlCol="0">
            <a:spAutoFit/>
          </a:bodyPr>
          <a:lstStyle/>
          <a:p>
            <a:r>
              <a:rPr lang="tr-TR" b="1" dirty="0" smtClean="0">
                <a:solidFill>
                  <a:srgbClr val="FF0000"/>
                </a:solidFill>
              </a:rPr>
              <a:t>Çocuklar Şiddeti Nasıl Yorumlar?</a:t>
            </a:r>
          </a:p>
          <a:p>
            <a:r>
              <a:rPr lang="tr-TR" dirty="0" smtClean="0"/>
              <a:t>12 yaş altı çocuklar şiddet görüntülerini doğru yorumlayamaz. Somut düşünce ve işlem öncesi dönemlerde senaryo-gerçek ayrımını yapamazlar.</a:t>
            </a:r>
          </a:p>
        </p:txBody>
      </p:sp>
      <p:sp>
        <p:nvSpPr>
          <p:cNvPr id="9" name="Metin kutusu 8"/>
          <p:cNvSpPr txBox="1"/>
          <p:nvPr/>
        </p:nvSpPr>
        <p:spPr>
          <a:xfrm>
            <a:off x="758169" y="3779813"/>
            <a:ext cx="4629807" cy="2585323"/>
          </a:xfrm>
          <a:prstGeom prst="rect">
            <a:avLst/>
          </a:prstGeom>
          <a:noFill/>
        </p:spPr>
        <p:txBody>
          <a:bodyPr wrap="square" rtlCol="0">
            <a:spAutoFit/>
          </a:bodyPr>
          <a:lstStyle/>
          <a:p>
            <a:r>
              <a:rPr lang="tr-TR" b="1" dirty="0" smtClean="0">
                <a:solidFill>
                  <a:srgbClr val="FF0000"/>
                </a:solidFill>
              </a:rPr>
              <a:t>Çocuklarda Şiddetin Kaynakları?</a:t>
            </a:r>
          </a:p>
          <a:p>
            <a:r>
              <a:rPr lang="tr-TR" b="1" dirty="0" smtClean="0"/>
              <a:t>Ekranlar (</a:t>
            </a:r>
            <a:r>
              <a:rPr lang="tr-TR" b="1" dirty="0" err="1" smtClean="0"/>
              <a:t>Tv</a:t>
            </a:r>
            <a:r>
              <a:rPr lang="tr-TR" b="1" dirty="0" smtClean="0"/>
              <a:t>, telefon, tablet) : 3T</a:t>
            </a:r>
          </a:p>
          <a:p>
            <a:r>
              <a:rPr lang="tr-TR" b="1" dirty="0" smtClean="0"/>
              <a:t>Aile ortamı</a:t>
            </a:r>
          </a:p>
          <a:p>
            <a:r>
              <a:rPr lang="tr-TR" b="1" dirty="0" smtClean="0"/>
              <a:t>Ailenin telkinleri: </a:t>
            </a:r>
            <a:r>
              <a:rPr lang="tr-TR" dirty="0" smtClean="0"/>
              <a:t>Sende arkadaşına vursaydın o zaman, sende onun oyuncağını git kır (Bunların aslında çocuklarını koruduğunu düşünme)</a:t>
            </a:r>
          </a:p>
          <a:p>
            <a:r>
              <a:rPr lang="tr-TR" b="1" dirty="0" smtClean="0"/>
              <a:t>Çevre: </a:t>
            </a:r>
            <a:r>
              <a:rPr lang="tr-TR" dirty="0" smtClean="0"/>
              <a:t>Çevre problemi şiddet ile çözebilirsin mesajını veren kaynak olabilir. </a:t>
            </a:r>
          </a:p>
          <a:p>
            <a:endParaRPr lang="tr-TR" dirty="0" smtClean="0"/>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4117" t="11201" r="4379" b="9798"/>
          <a:stretch/>
        </p:blipFill>
        <p:spPr>
          <a:xfrm>
            <a:off x="6537434" y="1429351"/>
            <a:ext cx="2102069" cy="1355835"/>
          </a:xfrm>
          <a:prstGeom prst="rect">
            <a:avLst/>
          </a:prstGeom>
          <a:ln>
            <a:noFill/>
          </a:ln>
          <a:effectLst>
            <a:softEdge rad="112500"/>
          </a:effectLst>
        </p:spPr>
      </p:pic>
      <p:sp>
        <p:nvSpPr>
          <p:cNvPr id="4" name="Metin kutusu 3"/>
          <p:cNvSpPr txBox="1"/>
          <p:nvPr/>
        </p:nvSpPr>
        <p:spPr>
          <a:xfrm>
            <a:off x="6705600" y="1757758"/>
            <a:ext cx="960430" cy="461665"/>
          </a:xfrm>
          <a:prstGeom prst="rect">
            <a:avLst/>
          </a:prstGeom>
          <a:noFill/>
        </p:spPr>
        <p:txBody>
          <a:bodyPr wrap="square" rtlCol="0">
            <a:spAutoFit/>
          </a:bodyPr>
          <a:lstStyle/>
          <a:p>
            <a:r>
              <a:rPr lang="tr-TR" sz="2400" b="1" dirty="0" smtClean="0">
                <a:solidFill>
                  <a:srgbClr val="00B0F0"/>
                </a:solidFill>
              </a:rPr>
              <a:t>Soru?</a:t>
            </a:r>
            <a:endParaRPr lang="tr-TR" sz="2400" b="1" dirty="0">
              <a:solidFill>
                <a:srgbClr val="00B0F0"/>
              </a:solidFill>
            </a:endParaRPr>
          </a:p>
        </p:txBody>
      </p:sp>
      <p:sp>
        <p:nvSpPr>
          <p:cNvPr id="11" name="Metin kutusu 10"/>
          <p:cNvSpPr txBox="1"/>
          <p:nvPr/>
        </p:nvSpPr>
        <p:spPr>
          <a:xfrm>
            <a:off x="6327228" y="3008377"/>
            <a:ext cx="5075878" cy="923330"/>
          </a:xfrm>
          <a:prstGeom prst="rect">
            <a:avLst/>
          </a:prstGeom>
          <a:noFill/>
        </p:spPr>
        <p:txBody>
          <a:bodyPr wrap="square" rtlCol="0">
            <a:spAutoFit/>
          </a:bodyPr>
          <a:lstStyle/>
          <a:p>
            <a:r>
              <a:rPr lang="tr-TR" b="1" dirty="0" smtClean="0"/>
              <a:t>Nasıl çocuğumuza her şeyi yedirip içirmiyorsak, peki çocuğa aynı şekilde her şeyi izletme hakkımız var mıdır?</a:t>
            </a:r>
            <a:endParaRPr lang="tr-TR" b="1" dirty="0"/>
          </a:p>
        </p:txBody>
      </p:sp>
    </p:spTree>
    <p:extLst>
      <p:ext uri="{BB962C8B-B14F-4D97-AF65-F5344CB8AC3E}">
        <p14:creationId xmlns:p14="http://schemas.microsoft.com/office/powerpoint/2010/main" val="1497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318959" y="533387"/>
            <a:ext cx="3531736" cy="646331"/>
          </a:xfrm>
          <a:prstGeom prst="rect">
            <a:avLst/>
          </a:prstGeom>
        </p:spPr>
        <p:txBody>
          <a:bodyPr wrap="none">
            <a:spAutoFit/>
          </a:bodyPr>
          <a:lstStyle/>
          <a:p>
            <a:r>
              <a:rPr lang="tr-TR" sz="3600" b="1" dirty="0" smtClean="0">
                <a:latin typeface="Calibri" panose="020F0502020204030204" pitchFamily="34" charset="0"/>
              </a:rPr>
              <a:t>4. Çocuk ve Ekran</a:t>
            </a:r>
            <a:endParaRPr lang="tr-TR" sz="3600" b="1" dirty="0"/>
          </a:p>
        </p:txBody>
      </p:sp>
      <p:sp>
        <p:nvSpPr>
          <p:cNvPr id="2" name="Metin kutusu 1"/>
          <p:cNvSpPr txBox="1"/>
          <p:nvPr/>
        </p:nvSpPr>
        <p:spPr>
          <a:xfrm>
            <a:off x="655568" y="1313793"/>
            <a:ext cx="6911880" cy="4300088"/>
          </a:xfrm>
          <a:prstGeom prst="rect">
            <a:avLst/>
          </a:prstGeom>
          <a:noFill/>
        </p:spPr>
        <p:txBody>
          <a:bodyPr wrap="square" rtlCol="0">
            <a:spAutoFit/>
          </a:bodyPr>
          <a:lstStyle/>
          <a:p>
            <a:pPr marL="285750" indent="-285750">
              <a:lnSpc>
                <a:spcPts val="3000"/>
              </a:lnSpc>
              <a:buFont typeface="Wingdings" panose="05000000000000000000" pitchFamily="2" charset="2"/>
              <a:buChar char="§"/>
            </a:pPr>
            <a:r>
              <a:rPr lang="tr-TR" sz="2000" dirty="0" smtClean="0"/>
              <a:t>Ekran çocukların serbest oynama hakkını elinden alarak onlara zarar verir.</a:t>
            </a:r>
          </a:p>
          <a:p>
            <a:pPr marL="285750" indent="-285750">
              <a:lnSpc>
                <a:spcPts val="3000"/>
              </a:lnSpc>
              <a:buFont typeface="Wingdings" panose="05000000000000000000" pitchFamily="2" charset="2"/>
              <a:buChar char="§"/>
            </a:pPr>
            <a:r>
              <a:rPr lang="tr-TR" sz="2000" dirty="0" smtClean="0"/>
              <a:t>Ekran, aynı zamanda çocuğun hareket etme imkanını elinden alır</a:t>
            </a:r>
          </a:p>
          <a:p>
            <a:pPr marL="285750" indent="-285750">
              <a:lnSpc>
                <a:spcPts val="3000"/>
              </a:lnSpc>
              <a:buFont typeface="Wingdings" panose="05000000000000000000" pitchFamily="2" charset="2"/>
              <a:buChar char="§"/>
            </a:pPr>
            <a:r>
              <a:rPr lang="tr-TR" sz="2000" dirty="0" smtClean="0"/>
              <a:t>Çocuğun hayal gücünü elinden alır.</a:t>
            </a:r>
          </a:p>
          <a:p>
            <a:pPr marL="285750" indent="-285750">
              <a:lnSpc>
                <a:spcPts val="3000"/>
              </a:lnSpc>
              <a:buFont typeface="Wingdings" panose="05000000000000000000" pitchFamily="2" charset="2"/>
              <a:buChar char="§"/>
            </a:pPr>
            <a:r>
              <a:rPr lang="tr-TR" sz="2000" dirty="0" smtClean="0"/>
              <a:t>Çocukların sosyalleşme imkanlarını elinden alır.</a:t>
            </a:r>
          </a:p>
          <a:p>
            <a:pPr marL="285750" indent="-285750">
              <a:lnSpc>
                <a:spcPts val="3000"/>
              </a:lnSpc>
              <a:buFont typeface="Wingdings" panose="05000000000000000000" pitchFamily="2" charset="2"/>
              <a:buChar char="§"/>
            </a:pPr>
            <a:r>
              <a:rPr lang="tr-TR" sz="2000" dirty="0" smtClean="0"/>
              <a:t>Ekranlarda sunulan aşk, moda, sevgili, cinsellik ve alışveriş konularına ilişkin kavramlar çocukların duygusunu olumsuz etkiler.</a:t>
            </a:r>
          </a:p>
          <a:p>
            <a:pPr marL="285750" indent="-285750">
              <a:lnSpc>
                <a:spcPts val="3000"/>
              </a:lnSpc>
              <a:buFont typeface="Wingdings" panose="05000000000000000000" pitchFamily="2" charset="2"/>
              <a:buChar char="§"/>
            </a:pPr>
            <a:r>
              <a:rPr lang="tr-TR" sz="2000" dirty="0" smtClean="0"/>
              <a:t>Bazı film, çizgi film ve animasyonlarda sunulan bilinçaltı telkinler, </a:t>
            </a:r>
            <a:r>
              <a:rPr lang="tr-TR" sz="2000" dirty="0" err="1" smtClean="0"/>
              <a:t>subliminal</a:t>
            </a:r>
            <a:r>
              <a:rPr lang="tr-TR" sz="2000" dirty="0" smtClean="0"/>
              <a:t> mesajlar da çocukların saf zihinlerine zararlı tohumlar eker.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517" y="2913268"/>
            <a:ext cx="2628900" cy="1600200"/>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517" y="1179718"/>
            <a:ext cx="2628900" cy="1733550"/>
          </a:xfrm>
          <a:prstGeom prst="rect">
            <a:avLst/>
          </a:prstGeom>
          <a:ln>
            <a:noFill/>
          </a:ln>
          <a:effectLst>
            <a:softEdge rad="112500"/>
          </a:effectLst>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517" y="4513468"/>
            <a:ext cx="2628901" cy="1761171"/>
          </a:xfrm>
          <a:prstGeom prst="rect">
            <a:avLst/>
          </a:prstGeom>
          <a:ln>
            <a:noFill/>
          </a:ln>
          <a:effectLst>
            <a:softEdge rad="112500"/>
          </a:effectLst>
        </p:spPr>
      </p:pic>
    </p:spTree>
    <p:extLst>
      <p:ext uri="{BB962C8B-B14F-4D97-AF65-F5344CB8AC3E}">
        <p14:creationId xmlns:p14="http://schemas.microsoft.com/office/powerpoint/2010/main" val="2081756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2164338" y="551306"/>
            <a:ext cx="7260898" cy="584775"/>
          </a:xfrm>
          <a:prstGeom prst="rect">
            <a:avLst/>
          </a:prstGeom>
        </p:spPr>
        <p:txBody>
          <a:bodyPr wrap="none">
            <a:spAutoFit/>
          </a:bodyPr>
          <a:lstStyle/>
          <a:p>
            <a:r>
              <a:rPr lang="tr-TR" sz="3200" b="1" dirty="0" smtClean="0">
                <a:latin typeface="Calibri" panose="020F0502020204030204" pitchFamily="34" charset="0"/>
              </a:rPr>
              <a:t>Çocukların Ekranla İlişkisi Nasıl Olmalıdır?</a:t>
            </a:r>
            <a:endParaRPr lang="tr-TR" sz="3200" b="1" dirty="0"/>
          </a:p>
        </p:txBody>
      </p:sp>
      <p:sp>
        <p:nvSpPr>
          <p:cNvPr id="2" name="Metin kutusu 1"/>
          <p:cNvSpPr txBox="1"/>
          <p:nvPr/>
        </p:nvSpPr>
        <p:spPr>
          <a:xfrm>
            <a:off x="655568" y="1313793"/>
            <a:ext cx="10043963" cy="4401205"/>
          </a:xfrm>
          <a:prstGeom prst="rect">
            <a:avLst/>
          </a:prstGeom>
          <a:noFill/>
        </p:spPr>
        <p:txBody>
          <a:bodyPr wrap="square" rtlCol="0">
            <a:spAutoFit/>
          </a:bodyPr>
          <a:lstStyle/>
          <a:p>
            <a:pPr marL="457200" indent="-457200">
              <a:buAutoNum type="alphaLcParenR"/>
            </a:pPr>
            <a:r>
              <a:rPr lang="tr-TR" sz="2000" b="1" dirty="0" smtClean="0">
                <a:solidFill>
                  <a:srgbClr val="FF0000"/>
                </a:solidFill>
              </a:rPr>
              <a:t>Çocuklar Ekran Başında Ne Kadar Kalmalıdır (tablet, telefon, bilgisayar, laptop…</a:t>
            </a:r>
            <a:r>
              <a:rPr lang="tr-TR" sz="2000" b="1" dirty="0" err="1" smtClean="0">
                <a:solidFill>
                  <a:srgbClr val="FF0000"/>
                </a:solidFill>
              </a:rPr>
              <a:t>vb</a:t>
            </a:r>
            <a:r>
              <a:rPr lang="tr-TR" sz="2000" b="1" dirty="0" smtClean="0">
                <a:solidFill>
                  <a:srgbClr val="FF0000"/>
                </a:solidFill>
              </a:rPr>
              <a:t>) ?</a:t>
            </a:r>
          </a:p>
          <a:p>
            <a:pPr>
              <a:lnSpc>
                <a:spcPct val="150000"/>
              </a:lnSpc>
            </a:pPr>
            <a:r>
              <a:rPr lang="tr-TR" sz="2000" b="1" dirty="0" smtClean="0"/>
              <a:t>0-3 Yaş: </a:t>
            </a:r>
            <a:r>
              <a:rPr lang="tr-TR" sz="2000" dirty="0" smtClean="0"/>
              <a:t>Olabildiğince ekrandan uzak tutulmalıdır. Ekran başında vakit geçirmemelidir. </a:t>
            </a:r>
          </a:p>
          <a:p>
            <a:pPr>
              <a:lnSpc>
                <a:spcPct val="150000"/>
              </a:lnSpc>
            </a:pPr>
            <a:r>
              <a:rPr lang="tr-TR" sz="2000" b="1" dirty="0" smtClean="0"/>
              <a:t>3-6 Yaş: </a:t>
            </a:r>
            <a:r>
              <a:rPr lang="tr-TR" sz="2000" dirty="0" smtClean="0"/>
              <a:t>Günlük ortalama süre 20-30 dakikayı geçmemelidir.</a:t>
            </a:r>
          </a:p>
          <a:p>
            <a:pPr>
              <a:lnSpc>
                <a:spcPct val="150000"/>
              </a:lnSpc>
            </a:pPr>
            <a:r>
              <a:rPr lang="tr-TR" sz="2000" b="1" dirty="0" smtClean="0"/>
              <a:t>6-9 </a:t>
            </a:r>
            <a:r>
              <a:rPr lang="tr-TR" sz="2000" b="1" dirty="0"/>
              <a:t>Yaş: </a:t>
            </a:r>
            <a:r>
              <a:rPr lang="tr-TR" sz="2000" dirty="0"/>
              <a:t>Günlük ortalama süre </a:t>
            </a:r>
            <a:r>
              <a:rPr lang="tr-TR" sz="2000" dirty="0" smtClean="0"/>
              <a:t>40-50 </a:t>
            </a:r>
            <a:r>
              <a:rPr lang="tr-TR" sz="2000" dirty="0"/>
              <a:t>dakikayı geçmemelidir.</a:t>
            </a:r>
          </a:p>
          <a:p>
            <a:pPr>
              <a:lnSpc>
                <a:spcPct val="150000"/>
              </a:lnSpc>
            </a:pPr>
            <a:r>
              <a:rPr lang="tr-TR" sz="2000" b="1" dirty="0" smtClean="0"/>
              <a:t>9-12 </a:t>
            </a:r>
            <a:r>
              <a:rPr lang="tr-TR" sz="2000" b="1" dirty="0"/>
              <a:t>Yaş: </a:t>
            </a:r>
            <a:r>
              <a:rPr lang="tr-TR" sz="2000" dirty="0"/>
              <a:t>Günlük ortalama süre </a:t>
            </a:r>
            <a:r>
              <a:rPr lang="tr-TR" sz="2000" dirty="0" smtClean="0"/>
              <a:t>60-70 </a:t>
            </a:r>
            <a:r>
              <a:rPr lang="tr-TR" sz="2000" dirty="0"/>
              <a:t>dakikayı geçmemelidir.</a:t>
            </a:r>
          </a:p>
          <a:p>
            <a:pPr>
              <a:lnSpc>
                <a:spcPct val="150000"/>
              </a:lnSpc>
            </a:pPr>
            <a:r>
              <a:rPr lang="tr-TR" sz="2000" b="1" dirty="0" smtClean="0"/>
              <a:t>12 Yaş ve Üstü: </a:t>
            </a:r>
            <a:r>
              <a:rPr lang="tr-TR" sz="2000" dirty="0"/>
              <a:t>Günlük ortalama süre </a:t>
            </a:r>
            <a:r>
              <a:rPr lang="tr-TR" sz="2000" dirty="0" smtClean="0"/>
              <a:t>120 </a:t>
            </a:r>
            <a:r>
              <a:rPr lang="tr-TR" sz="2000" dirty="0"/>
              <a:t>dakikayı geçmemelidir</a:t>
            </a:r>
            <a:r>
              <a:rPr lang="tr-TR" sz="2000" dirty="0" smtClean="0"/>
              <a:t>.</a:t>
            </a:r>
          </a:p>
          <a:p>
            <a:pPr>
              <a:lnSpc>
                <a:spcPct val="150000"/>
              </a:lnSpc>
            </a:pPr>
            <a:r>
              <a:rPr lang="tr-TR" sz="2000" b="1" dirty="0" smtClean="0">
                <a:solidFill>
                  <a:srgbClr val="FF0000"/>
                </a:solidFill>
              </a:rPr>
              <a:t>b) Çocuklar Ne Zaman Ne Kadar Süreyle Sanal Oyun Oynamalıdır?</a:t>
            </a:r>
          </a:p>
          <a:p>
            <a:pPr>
              <a:lnSpc>
                <a:spcPct val="150000"/>
              </a:lnSpc>
            </a:pPr>
            <a:r>
              <a:rPr lang="tr-TR" sz="2000" dirty="0" smtClean="0"/>
              <a:t>6 yaş öncesi çocukların sanal oyun ile tanışması doğru değildir. Okul çağı çocukları hafta içinde ziyade hafta sonları ve tatil dönemlerinde haftada 2 saat izin verilebilir. </a:t>
            </a:r>
            <a:endParaRPr lang="tr-TR" sz="2000" dirty="0"/>
          </a:p>
          <a:p>
            <a:endParaRPr lang="tr-TR" sz="2000" b="1" dirty="0" smtClean="0">
              <a:solidFill>
                <a:srgbClr val="00B0F0"/>
              </a:solidFill>
            </a:endParaRPr>
          </a:p>
        </p:txBody>
      </p:sp>
    </p:spTree>
    <p:extLst>
      <p:ext uri="{BB962C8B-B14F-4D97-AF65-F5344CB8AC3E}">
        <p14:creationId xmlns:p14="http://schemas.microsoft.com/office/powerpoint/2010/main" val="406734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55568" y="809296"/>
            <a:ext cx="10905811" cy="4708981"/>
          </a:xfrm>
          <a:prstGeom prst="rect">
            <a:avLst/>
          </a:prstGeom>
          <a:noFill/>
        </p:spPr>
        <p:txBody>
          <a:bodyPr wrap="square" rtlCol="0">
            <a:spAutoFit/>
          </a:bodyPr>
          <a:lstStyle/>
          <a:p>
            <a:pPr>
              <a:lnSpc>
                <a:spcPts val="3000"/>
              </a:lnSpc>
            </a:pPr>
            <a:r>
              <a:rPr lang="tr-TR" sz="2000" b="1" dirty="0" smtClean="0">
                <a:solidFill>
                  <a:srgbClr val="FF0000"/>
                </a:solidFill>
              </a:rPr>
              <a:t>c) Çocuklar İnternetle Ne zaman Tanışmalıdır?</a:t>
            </a:r>
          </a:p>
          <a:p>
            <a:pPr>
              <a:lnSpc>
                <a:spcPts val="3000"/>
              </a:lnSpc>
            </a:pPr>
            <a:r>
              <a:rPr lang="tr-TR" sz="2000" dirty="0" smtClean="0"/>
              <a:t>İlkokul çağı yani 7 yaşından sonra çocuklara internet kullanımı öğretilebilir. Ancak aile şifrelemesi ve güvenli filtre aramaları kullanmak önemlidir.</a:t>
            </a:r>
          </a:p>
          <a:p>
            <a:pPr>
              <a:lnSpc>
                <a:spcPts val="3000"/>
              </a:lnSpc>
            </a:pPr>
            <a:r>
              <a:rPr lang="tr-TR" sz="2000" b="1" dirty="0">
                <a:solidFill>
                  <a:srgbClr val="FF0000"/>
                </a:solidFill>
              </a:rPr>
              <a:t>d</a:t>
            </a:r>
            <a:r>
              <a:rPr lang="tr-TR" sz="2000" b="1" dirty="0" smtClean="0">
                <a:solidFill>
                  <a:srgbClr val="FF0000"/>
                </a:solidFill>
              </a:rPr>
              <a:t>) Çocuklara Ne Zaman Telefon Alınmalıdır?</a:t>
            </a:r>
          </a:p>
          <a:p>
            <a:pPr>
              <a:lnSpc>
                <a:spcPts val="3000"/>
              </a:lnSpc>
            </a:pPr>
            <a:r>
              <a:rPr lang="tr-TR" sz="2000" dirty="0" smtClean="0"/>
              <a:t>Ciddi güvenlik ve haberleşme ihtiyaçları dışında çocukların cep telefonuna sahip olma yaşları lise dönemi ve sonrasıdır. Çocukların ısrarcı olması, farklı ilgi alanları da göz önüne alınarak (MP3, MP4 çalar, </a:t>
            </a:r>
            <a:r>
              <a:rPr lang="tr-TR" sz="2000" dirty="0" err="1" smtClean="0"/>
              <a:t>ipod</a:t>
            </a:r>
            <a:r>
              <a:rPr lang="tr-TR" sz="2000" dirty="0" smtClean="0"/>
              <a:t>) gibi telafi edici ürünler alınabilir. Yüksek kaliteli telefon almamaya özen gösterilmeli ve çocuğun telefon parasının en azından bir kısmını onun biriktirmesi sağlanabilir.</a:t>
            </a:r>
            <a:endParaRPr lang="tr-TR" sz="2000" dirty="0"/>
          </a:p>
          <a:p>
            <a:pPr>
              <a:lnSpc>
                <a:spcPts val="3000"/>
              </a:lnSpc>
            </a:pPr>
            <a:r>
              <a:rPr lang="tr-TR" sz="2000" b="1" dirty="0">
                <a:solidFill>
                  <a:srgbClr val="FF0000"/>
                </a:solidFill>
              </a:rPr>
              <a:t>d) Çocuklara Ne Zaman </a:t>
            </a:r>
            <a:r>
              <a:rPr lang="tr-TR" sz="2000" b="1" dirty="0" smtClean="0">
                <a:solidFill>
                  <a:srgbClr val="FF0000"/>
                </a:solidFill>
              </a:rPr>
              <a:t>Sosyal Medya Hesabı Açılmalıdır?</a:t>
            </a:r>
            <a:endParaRPr lang="tr-TR" sz="2000" b="1" dirty="0">
              <a:solidFill>
                <a:srgbClr val="FF0000"/>
              </a:solidFill>
            </a:endParaRPr>
          </a:p>
          <a:p>
            <a:pPr>
              <a:lnSpc>
                <a:spcPts val="3000"/>
              </a:lnSpc>
            </a:pPr>
            <a:r>
              <a:rPr lang="tr-TR" sz="2000" dirty="0" smtClean="0"/>
              <a:t>Normalde </a:t>
            </a:r>
            <a:r>
              <a:rPr lang="tr-TR" sz="2000" dirty="0" err="1" smtClean="0"/>
              <a:t>facebook</a:t>
            </a:r>
            <a:r>
              <a:rPr lang="tr-TR" sz="2000" dirty="0" smtClean="0"/>
              <a:t>, </a:t>
            </a:r>
            <a:r>
              <a:rPr lang="tr-TR" sz="2000" dirty="0" err="1" smtClean="0"/>
              <a:t>twitter</a:t>
            </a:r>
            <a:r>
              <a:rPr lang="tr-TR" sz="2000" dirty="0" smtClean="0"/>
              <a:t> gibi sosyal sitelerin kullanım yaşı 13 ile sınırlandırılmıştır. Pedagojik olarak ise bu yaş 16’dır. Sosyal medya konusunda bilgilerin güvenirliğini sağlama, siber zorbalık ve sosyal medya kaynaklı zararlar anlatılmalıdır. </a:t>
            </a:r>
          </a:p>
        </p:txBody>
      </p:sp>
    </p:spTree>
    <p:extLst>
      <p:ext uri="{BB962C8B-B14F-4D97-AF65-F5344CB8AC3E}">
        <p14:creationId xmlns:p14="http://schemas.microsoft.com/office/powerpoint/2010/main" val="2301866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3975"/>
          <a:stretch/>
        </p:blipFill>
        <p:spPr>
          <a:xfrm>
            <a:off x="1737984" y="911772"/>
            <a:ext cx="5240885" cy="4572000"/>
          </a:xfrm>
          <a:prstGeom prst="rect">
            <a:avLst/>
          </a:prstGeom>
          <a:solidFill>
            <a:schemeClr val="bg1"/>
          </a:solidFill>
          <a:ln>
            <a:solidFill>
              <a:srgbClr val="FFFFFF"/>
            </a:solidFill>
          </a:ln>
        </p:spPr>
      </p:pic>
      <p:sp>
        <p:nvSpPr>
          <p:cNvPr id="3" name="Metin kutusu 2"/>
          <p:cNvSpPr txBox="1"/>
          <p:nvPr/>
        </p:nvSpPr>
        <p:spPr>
          <a:xfrm>
            <a:off x="7294178" y="1902373"/>
            <a:ext cx="4214649" cy="3416320"/>
          </a:xfrm>
          <a:prstGeom prst="rect">
            <a:avLst/>
          </a:prstGeom>
          <a:noFill/>
        </p:spPr>
        <p:txBody>
          <a:bodyPr wrap="square" rtlCol="0">
            <a:spAutoFit/>
          </a:bodyPr>
          <a:lstStyle/>
          <a:p>
            <a:pPr>
              <a:lnSpc>
                <a:spcPct val="150000"/>
              </a:lnSpc>
            </a:pPr>
            <a:r>
              <a:rPr lang="tr-TR" dirty="0" err="1" smtClean="0">
                <a:latin typeface="Calibri" panose="020F0502020204030204" pitchFamily="34" charset="0"/>
              </a:rPr>
              <a:t>Rtük</a:t>
            </a:r>
            <a:r>
              <a:rPr lang="tr-TR" dirty="0" smtClean="0">
                <a:latin typeface="Calibri" panose="020F0502020204030204" pitchFamily="34" charset="0"/>
              </a:rPr>
              <a:t> 2016 yılında yaptığı başka bir açıklama Türkiye’de televizyon izlemede dünyada 2. sırada yer almaktadır. </a:t>
            </a:r>
          </a:p>
          <a:p>
            <a:pPr marL="285750" indent="-285750">
              <a:lnSpc>
                <a:spcPct val="150000"/>
              </a:lnSpc>
              <a:buFontTx/>
              <a:buChar char="-"/>
            </a:pPr>
            <a:r>
              <a:rPr lang="tr-TR" dirty="0" smtClean="0">
                <a:latin typeface="Calibri" panose="020F0502020204030204" pitchFamily="34" charset="0"/>
              </a:rPr>
              <a:t>Yine açıklamada yılda bir çocuğun 900 saatini okulda 1200 </a:t>
            </a:r>
            <a:r>
              <a:rPr lang="tr-TR" smtClean="0">
                <a:latin typeface="Calibri" panose="020F0502020204030204" pitchFamily="34" charset="0"/>
              </a:rPr>
              <a:t>saatini ise </a:t>
            </a:r>
            <a:r>
              <a:rPr lang="tr-TR" dirty="0" smtClean="0">
                <a:latin typeface="Calibri" panose="020F0502020204030204" pitchFamily="34" charset="0"/>
              </a:rPr>
              <a:t>televizyon başında geçirmektedir.</a:t>
            </a:r>
          </a:p>
          <a:p>
            <a:pPr marL="285750" indent="-285750">
              <a:lnSpc>
                <a:spcPct val="150000"/>
              </a:lnSpc>
              <a:buFontTx/>
              <a:buChar char="-"/>
            </a:pPr>
            <a:r>
              <a:rPr lang="tr-TR" dirty="0" smtClean="0">
                <a:latin typeface="Calibri" panose="020F0502020204030204" pitchFamily="34" charset="0"/>
              </a:rPr>
              <a:t>Çocuklar anne babalarından daha fazla ekrana maruz kalmaktadır. </a:t>
            </a:r>
            <a:endParaRPr lang="tr-TR" dirty="0">
              <a:latin typeface="Calibri" panose="020F0502020204030204" pitchFamily="34"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b="7531"/>
          <a:stretch/>
        </p:blipFill>
        <p:spPr>
          <a:xfrm>
            <a:off x="8502868" y="546538"/>
            <a:ext cx="1954925" cy="1355835"/>
          </a:xfrm>
          <a:prstGeom prst="rect">
            <a:avLst/>
          </a:prstGeom>
          <a:ln>
            <a:noFill/>
          </a:ln>
          <a:effectLst>
            <a:softEdge rad="112500"/>
          </a:effectLst>
        </p:spPr>
      </p:pic>
    </p:spTree>
    <p:extLst>
      <p:ext uri="{BB962C8B-B14F-4D97-AF65-F5344CB8AC3E}">
        <p14:creationId xmlns:p14="http://schemas.microsoft.com/office/powerpoint/2010/main" val="55283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876008" y="519775"/>
            <a:ext cx="3046668" cy="646331"/>
          </a:xfrm>
          <a:prstGeom prst="rect">
            <a:avLst/>
          </a:prstGeom>
        </p:spPr>
        <p:txBody>
          <a:bodyPr wrap="none">
            <a:spAutoFit/>
          </a:bodyPr>
          <a:lstStyle/>
          <a:p>
            <a:r>
              <a:rPr lang="tr-TR" sz="3600" b="1" dirty="0" smtClean="0">
                <a:latin typeface="Calibri" panose="020F0502020204030204" pitchFamily="34" charset="0"/>
              </a:rPr>
              <a:t>5.Çocuk ve Dizi</a:t>
            </a:r>
            <a:endParaRPr lang="tr-TR" sz="3600" b="1" dirty="0"/>
          </a:p>
        </p:txBody>
      </p:sp>
      <p:sp>
        <p:nvSpPr>
          <p:cNvPr id="3" name="Metin kutusu 2"/>
          <p:cNvSpPr txBox="1"/>
          <p:nvPr/>
        </p:nvSpPr>
        <p:spPr>
          <a:xfrm>
            <a:off x="714704" y="1566041"/>
            <a:ext cx="6695090" cy="4662815"/>
          </a:xfrm>
          <a:prstGeom prst="rect">
            <a:avLst/>
          </a:prstGeom>
          <a:noFill/>
        </p:spPr>
        <p:txBody>
          <a:bodyPr wrap="square" rtlCol="0">
            <a:spAutoFit/>
          </a:bodyPr>
          <a:lstStyle/>
          <a:p>
            <a:pPr>
              <a:lnSpc>
                <a:spcPct val="150000"/>
              </a:lnSpc>
            </a:pPr>
            <a:r>
              <a:rPr lang="tr-TR" dirty="0" smtClean="0"/>
              <a:t>Televizyon çocuklarda geç konuşma, iletişim kurmada güçlük, dikkat ve konsantrasyonda zorlanma gibi birçok sorunu tetiklemektedir. </a:t>
            </a:r>
          </a:p>
          <a:p>
            <a:pPr marL="285750" indent="-285750">
              <a:lnSpc>
                <a:spcPct val="150000"/>
              </a:lnSpc>
              <a:buFontTx/>
              <a:buChar char="-"/>
            </a:pPr>
            <a:r>
              <a:rPr lang="tr-TR" dirty="0" smtClean="0"/>
              <a:t>Çocuk ekran karşısında pasif izleyici</a:t>
            </a:r>
          </a:p>
          <a:p>
            <a:pPr>
              <a:lnSpc>
                <a:spcPct val="150000"/>
              </a:lnSpc>
            </a:pPr>
            <a:r>
              <a:rPr lang="tr-TR" dirty="0" smtClean="0"/>
              <a:t>Diziler çocuğun duygu ve kişilik gelişimine zarar vermektedir.</a:t>
            </a:r>
          </a:p>
          <a:p>
            <a:pPr>
              <a:lnSpc>
                <a:spcPct val="150000"/>
              </a:lnSpc>
            </a:pPr>
            <a:r>
              <a:rPr lang="tr-TR" dirty="0" smtClean="0"/>
              <a:t>Çocuk dünyasına ait olmayan birçok kavram dizi aracılığıyla çocuğun zihnine yerleşmektedir: Aşk, sevgili, flört, cinsellik, aldatma, para ve şiddet… bunlar ileride yaşanabilecek psikolojik rahatsızlıklara da zemin hazırlamaktadır.</a:t>
            </a:r>
          </a:p>
          <a:p>
            <a:pPr>
              <a:lnSpc>
                <a:spcPct val="150000"/>
              </a:lnSpc>
            </a:pPr>
            <a:r>
              <a:rPr lang="tr-TR" dirty="0" smtClean="0"/>
              <a:t>Çocuklar hayatlarına kahraman olarak anne-babalarını değil de dizi karakterlerini almaktadırlar.</a:t>
            </a:r>
          </a:p>
          <a:p>
            <a:pPr>
              <a:lnSpc>
                <a:spcPct val="150000"/>
              </a:lnSpc>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6" y="1359448"/>
            <a:ext cx="4403836" cy="4547366"/>
          </a:xfrm>
          <a:prstGeom prst="rect">
            <a:avLst/>
          </a:prstGeom>
          <a:ln>
            <a:noFill/>
          </a:ln>
          <a:effectLst>
            <a:softEdge rad="112500"/>
          </a:effectLst>
        </p:spPr>
      </p:pic>
    </p:spTree>
    <p:extLst>
      <p:ext uri="{BB962C8B-B14F-4D97-AF65-F5344CB8AC3E}">
        <p14:creationId xmlns:p14="http://schemas.microsoft.com/office/powerpoint/2010/main" val="1109434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3986" y="1095815"/>
            <a:ext cx="6768662"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tr-TR" sz="2000" b="1" dirty="0">
                <a:latin typeface="Calibri" panose="020F0502020204030204" pitchFamily="34" charset="0"/>
              </a:rPr>
              <a:t>0-3 Yaş: </a:t>
            </a:r>
            <a:r>
              <a:rPr lang="tr-TR" sz="2000" u="sng" dirty="0" smtClean="0">
                <a:solidFill>
                  <a:srgbClr val="FF0000"/>
                </a:solidFill>
                <a:latin typeface="Calibri" panose="020F0502020204030204" pitchFamily="34" charset="0"/>
              </a:rPr>
              <a:t>Bu yaş gurubu çocukları değil dizilerden tüm ekran çeşitlerinden uzak </a:t>
            </a:r>
            <a:r>
              <a:rPr lang="tr-TR" sz="2000" u="sng" dirty="0">
                <a:solidFill>
                  <a:srgbClr val="FF0000"/>
                </a:solidFill>
                <a:latin typeface="Calibri" panose="020F0502020204030204" pitchFamily="34" charset="0"/>
              </a:rPr>
              <a:t>tutulmalıdır. </a:t>
            </a:r>
            <a:endParaRPr lang="tr-TR" sz="2000" u="sng" dirty="0" smtClean="0">
              <a:solidFill>
                <a:srgbClr val="FF0000"/>
              </a:solidFill>
              <a:latin typeface="Calibri" panose="020F0502020204030204" pitchFamily="34" charset="0"/>
            </a:endParaRPr>
          </a:p>
          <a:p>
            <a:pPr marL="342900" indent="-342900">
              <a:lnSpc>
                <a:spcPct val="150000"/>
              </a:lnSpc>
              <a:buFont typeface="Arial" panose="020B0604020202020204" pitchFamily="34" charset="0"/>
              <a:buChar char="•"/>
            </a:pPr>
            <a:r>
              <a:rPr lang="tr-TR" sz="2000" b="1" dirty="0" smtClean="0">
                <a:latin typeface="Calibri" panose="020F0502020204030204" pitchFamily="34" charset="0"/>
              </a:rPr>
              <a:t>3-6 </a:t>
            </a:r>
            <a:r>
              <a:rPr lang="tr-TR" sz="2000" b="1" dirty="0">
                <a:latin typeface="Calibri" panose="020F0502020204030204" pitchFamily="34" charset="0"/>
              </a:rPr>
              <a:t>Yaş: </a:t>
            </a:r>
            <a:r>
              <a:rPr lang="tr-TR" sz="2000" dirty="0">
                <a:latin typeface="Calibri" panose="020F0502020204030204" pitchFamily="34" charset="0"/>
              </a:rPr>
              <a:t>Günlük ortalama süre 20-30 dakikayı geçmemelidir</a:t>
            </a:r>
            <a:r>
              <a:rPr lang="tr-TR" sz="2000" dirty="0" smtClean="0">
                <a:latin typeface="Calibri" panose="020F0502020204030204" pitchFamily="34" charset="0"/>
              </a:rPr>
              <a:t>. Modelleme bu yaşta da devam eder. </a:t>
            </a:r>
            <a:r>
              <a:rPr lang="tr-TR" sz="2000" u="sng" dirty="0" smtClean="0">
                <a:solidFill>
                  <a:srgbClr val="FF0000"/>
                </a:solidFill>
                <a:latin typeface="Calibri" panose="020F0502020204030204" pitchFamily="34" charset="0"/>
              </a:rPr>
              <a:t>Bu nedenle diziler kesinlikle hayatlarında olmamalıdır. </a:t>
            </a:r>
            <a:endParaRPr lang="tr-TR" sz="2000" u="sng" dirty="0">
              <a:solidFill>
                <a:srgbClr val="FF0000"/>
              </a:solidFill>
              <a:latin typeface="Calibri" panose="020F0502020204030204" pitchFamily="34" charset="0"/>
            </a:endParaRPr>
          </a:p>
          <a:p>
            <a:pPr marL="342900" indent="-342900">
              <a:lnSpc>
                <a:spcPct val="150000"/>
              </a:lnSpc>
              <a:buFont typeface="Arial" panose="020B0604020202020204" pitchFamily="34" charset="0"/>
              <a:buChar char="•"/>
            </a:pPr>
            <a:r>
              <a:rPr lang="tr-TR" sz="2000" b="1" dirty="0">
                <a:latin typeface="Calibri" panose="020F0502020204030204" pitchFamily="34" charset="0"/>
              </a:rPr>
              <a:t>6-9 Yaş: </a:t>
            </a:r>
            <a:r>
              <a:rPr lang="tr-TR" sz="2000" dirty="0">
                <a:latin typeface="Calibri" panose="020F0502020204030204" pitchFamily="34" charset="0"/>
              </a:rPr>
              <a:t>Günlük ortalama süre 40-50 dakikayı geçmemelidir</a:t>
            </a:r>
            <a:r>
              <a:rPr lang="tr-TR" sz="2000" dirty="0" smtClean="0">
                <a:latin typeface="Calibri" panose="020F0502020204030204" pitchFamily="34" charset="0"/>
              </a:rPr>
              <a:t>. </a:t>
            </a:r>
            <a:r>
              <a:rPr lang="tr-TR" sz="2000" u="sng" dirty="0" smtClean="0">
                <a:solidFill>
                  <a:srgbClr val="FF0000"/>
                </a:solidFill>
                <a:latin typeface="Calibri" panose="020F0502020204030204" pitchFamily="34" charset="0"/>
              </a:rPr>
              <a:t>Bu yaş grubundaki çocuklar da dizi izlememelidirler.</a:t>
            </a:r>
            <a:endParaRPr lang="tr-TR" sz="2000" u="sng" dirty="0">
              <a:solidFill>
                <a:srgbClr val="FF0000"/>
              </a:solidFill>
              <a:latin typeface="Calibri" panose="020F0502020204030204" pitchFamily="34" charset="0"/>
            </a:endParaRPr>
          </a:p>
          <a:p>
            <a:pPr marL="342900" indent="-342900">
              <a:lnSpc>
                <a:spcPct val="150000"/>
              </a:lnSpc>
              <a:buFont typeface="Arial" panose="020B0604020202020204" pitchFamily="34" charset="0"/>
              <a:buChar char="•"/>
            </a:pPr>
            <a:r>
              <a:rPr lang="tr-TR" sz="2000" b="1" dirty="0">
                <a:latin typeface="Calibri" panose="020F0502020204030204" pitchFamily="34" charset="0"/>
              </a:rPr>
              <a:t>9-12 Yaş: </a:t>
            </a:r>
            <a:r>
              <a:rPr lang="tr-TR" sz="2000" dirty="0">
                <a:latin typeface="Calibri" panose="020F0502020204030204" pitchFamily="34" charset="0"/>
              </a:rPr>
              <a:t>Günlük ortalama süre 60-70 dakikayı geçmemelidir</a:t>
            </a:r>
            <a:r>
              <a:rPr lang="tr-TR" sz="2000" dirty="0" smtClean="0">
                <a:latin typeface="Calibri" panose="020F0502020204030204" pitchFamily="34" charset="0"/>
              </a:rPr>
              <a:t>. </a:t>
            </a:r>
            <a:r>
              <a:rPr lang="tr-TR" sz="2000" u="sng" dirty="0" smtClean="0">
                <a:solidFill>
                  <a:srgbClr val="FF0000"/>
                </a:solidFill>
                <a:latin typeface="Calibri" panose="020F0502020204030204" pitchFamily="34" charset="0"/>
              </a:rPr>
              <a:t>Bu yaş grubunun dizi izlemesi yine doğru değildir. </a:t>
            </a:r>
            <a:endParaRPr lang="tr-TR" sz="2000" u="sng" dirty="0">
              <a:solidFill>
                <a:srgbClr val="FF0000"/>
              </a:solidFill>
              <a:latin typeface="Calibri" panose="020F050202020403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986" y="977461"/>
            <a:ext cx="4311256" cy="4827336"/>
          </a:xfrm>
          <a:prstGeom prst="rect">
            <a:avLst/>
          </a:prstGeom>
          <a:ln>
            <a:noFill/>
          </a:ln>
          <a:effectLst>
            <a:softEdge rad="112500"/>
          </a:effectLst>
        </p:spPr>
      </p:pic>
    </p:spTree>
    <p:extLst>
      <p:ext uri="{BB962C8B-B14F-4D97-AF65-F5344CB8AC3E}">
        <p14:creationId xmlns:p14="http://schemas.microsoft.com/office/powerpoint/2010/main" val="200332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255898" y="542786"/>
            <a:ext cx="3607398" cy="646331"/>
          </a:xfrm>
          <a:prstGeom prst="rect">
            <a:avLst/>
          </a:prstGeom>
        </p:spPr>
        <p:txBody>
          <a:bodyPr wrap="none">
            <a:spAutoFit/>
          </a:bodyPr>
          <a:lstStyle/>
          <a:p>
            <a:r>
              <a:rPr lang="tr-TR" sz="3600" b="1" dirty="0" smtClean="0">
                <a:latin typeface="Calibri" panose="020F0502020204030204" pitchFamily="34" charset="0"/>
              </a:rPr>
              <a:t>6.Çocuk ve Şöhret</a:t>
            </a:r>
            <a:endParaRPr lang="tr-TR" sz="3600" b="1" dirty="0"/>
          </a:p>
        </p:txBody>
      </p:sp>
      <p:sp>
        <p:nvSpPr>
          <p:cNvPr id="2" name="Metin kutusu 1"/>
          <p:cNvSpPr txBox="1"/>
          <p:nvPr/>
        </p:nvSpPr>
        <p:spPr>
          <a:xfrm>
            <a:off x="914401" y="1608083"/>
            <a:ext cx="5654565" cy="4324261"/>
          </a:xfrm>
          <a:prstGeom prst="rect">
            <a:avLst/>
          </a:prstGeom>
          <a:noFill/>
        </p:spPr>
        <p:txBody>
          <a:bodyPr wrap="square" rtlCol="0">
            <a:spAutoFit/>
          </a:bodyPr>
          <a:lstStyle/>
          <a:p>
            <a:pPr marL="285750" indent="-285750">
              <a:lnSpc>
                <a:spcPts val="3000"/>
              </a:lnSpc>
              <a:buFont typeface="Wingdings" panose="05000000000000000000" pitchFamily="2" charset="2"/>
              <a:buChar char="§"/>
            </a:pPr>
            <a:r>
              <a:rPr lang="tr-TR" dirty="0" smtClean="0"/>
              <a:t>Dizilerde oynayan çocuk kahramanlar bir rol model olarak görülebilmektedir. </a:t>
            </a:r>
          </a:p>
          <a:p>
            <a:pPr marL="285750" indent="-285750">
              <a:lnSpc>
                <a:spcPts val="3000"/>
              </a:lnSpc>
              <a:buFont typeface="Wingdings" panose="05000000000000000000" pitchFamily="2" charset="2"/>
              <a:buChar char="§"/>
            </a:pPr>
            <a:r>
              <a:rPr lang="tr-TR" dirty="0" smtClean="0"/>
              <a:t>Çocuğun en büyük hakkı çocukluğunu yaşayabilmesidir.</a:t>
            </a:r>
          </a:p>
          <a:p>
            <a:pPr marL="285750" indent="-285750">
              <a:lnSpc>
                <a:spcPts val="3000"/>
              </a:lnSpc>
              <a:buFont typeface="Wingdings" panose="05000000000000000000" pitchFamily="2" charset="2"/>
              <a:buChar char="§"/>
            </a:pPr>
            <a:r>
              <a:rPr lang="tr-TR" dirty="0" smtClean="0"/>
              <a:t>Çocuk işçiliği ve şöhretli yaşamın getireceği zor çalışma şartları</a:t>
            </a:r>
          </a:p>
          <a:p>
            <a:pPr marL="285750" indent="-285750">
              <a:lnSpc>
                <a:spcPts val="3000"/>
              </a:lnSpc>
              <a:buFont typeface="Wingdings" panose="05000000000000000000" pitchFamily="2" charset="2"/>
              <a:buChar char="§"/>
            </a:pPr>
            <a:r>
              <a:rPr lang="tr-TR" dirty="0" smtClean="0"/>
              <a:t>Erken yaşta ekran karşısına çıkma, sosyal çevreden gelen ilgi patlaması</a:t>
            </a:r>
          </a:p>
          <a:p>
            <a:pPr marL="285750" indent="-285750">
              <a:lnSpc>
                <a:spcPts val="3000"/>
              </a:lnSpc>
              <a:buFont typeface="Wingdings" panose="05000000000000000000" pitchFamily="2" charset="2"/>
              <a:buChar char="§"/>
            </a:pPr>
            <a:r>
              <a:rPr lang="tr-TR" dirty="0" smtClean="0"/>
              <a:t>Çocuk istismarı sadece bedensel ve cinsel anlamda olmaz. Çocuğun yaş-ruhsal durumu süreç içinde izlenmelidir. </a:t>
            </a:r>
          </a:p>
          <a:p>
            <a:pPr marL="285750" indent="-285750">
              <a:lnSpc>
                <a:spcPts val="3000"/>
              </a:lnSpc>
              <a:buFont typeface="Wingdings" panose="05000000000000000000" pitchFamily="2" charset="2"/>
              <a:buChar char="§"/>
            </a:pPr>
            <a:endParaRPr lang="tr-TR" dirty="0" smtClean="0"/>
          </a:p>
          <a:p>
            <a:pPr marL="285750" indent="-285750">
              <a:lnSpc>
                <a:spcPts val="3000"/>
              </a:lnSpc>
              <a:buFont typeface="Wingdings" panose="05000000000000000000" pitchFamily="2" charset="2"/>
              <a:buChar char="§"/>
            </a:pPr>
            <a:endParaRPr lang="tr-TR" dirty="0"/>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4117" t="11201" r="4379" b="9798"/>
          <a:stretch/>
        </p:blipFill>
        <p:spPr>
          <a:xfrm>
            <a:off x="8408276" y="1298504"/>
            <a:ext cx="2102069" cy="1355835"/>
          </a:xfrm>
          <a:prstGeom prst="rect">
            <a:avLst/>
          </a:prstGeom>
          <a:ln>
            <a:noFill/>
          </a:ln>
          <a:effectLst>
            <a:softEdge rad="112500"/>
          </a:effectLst>
        </p:spPr>
      </p:pic>
      <p:sp>
        <p:nvSpPr>
          <p:cNvPr id="3" name="Metin kutusu 2"/>
          <p:cNvSpPr txBox="1"/>
          <p:nvPr/>
        </p:nvSpPr>
        <p:spPr>
          <a:xfrm>
            <a:off x="8562983" y="1671149"/>
            <a:ext cx="794320" cy="400110"/>
          </a:xfrm>
          <a:prstGeom prst="rect">
            <a:avLst/>
          </a:prstGeom>
          <a:noFill/>
        </p:spPr>
        <p:txBody>
          <a:bodyPr wrap="none" rtlCol="0">
            <a:spAutoFit/>
          </a:bodyPr>
          <a:lstStyle/>
          <a:p>
            <a:r>
              <a:rPr lang="tr-TR" sz="2000" b="1" dirty="0" smtClean="0">
                <a:solidFill>
                  <a:srgbClr val="00B0F0"/>
                </a:solidFill>
              </a:rPr>
              <a:t>Soru?</a:t>
            </a:r>
            <a:endParaRPr lang="tr-TR" sz="2000" b="1" dirty="0">
              <a:solidFill>
                <a:srgbClr val="00B0F0"/>
              </a:solidFill>
            </a:endParaRPr>
          </a:p>
        </p:txBody>
      </p:sp>
      <p:sp>
        <p:nvSpPr>
          <p:cNvPr id="4" name="Metin kutusu 3"/>
          <p:cNvSpPr txBox="1"/>
          <p:nvPr/>
        </p:nvSpPr>
        <p:spPr>
          <a:xfrm>
            <a:off x="7018751" y="3026984"/>
            <a:ext cx="4677103" cy="2585323"/>
          </a:xfrm>
          <a:prstGeom prst="rect">
            <a:avLst/>
          </a:prstGeom>
          <a:noFill/>
        </p:spPr>
        <p:txBody>
          <a:bodyPr wrap="square" rtlCol="0">
            <a:spAutoFit/>
          </a:bodyPr>
          <a:lstStyle/>
          <a:p>
            <a:r>
              <a:rPr lang="tr-TR" b="1" dirty="0" smtClean="0"/>
              <a:t>Çocuğunuz size ben ünlü olmak istiyorum, manken olacağım, ses sanatçısı olacağım, provalara katılmak istiyorum? Tepkiniz ne olurdu? </a:t>
            </a:r>
          </a:p>
          <a:p>
            <a:endParaRPr lang="tr-TR" dirty="0"/>
          </a:p>
          <a:p>
            <a:pPr marL="285750" indent="-285750">
              <a:buFontTx/>
              <a:buChar char="-"/>
            </a:pPr>
            <a:r>
              <a:rPr lang="tr-TR" dirty="0" smtClean="0"/>
              <a:t>Yetenek</a:t>
            </a:r>
          </a:p>
          <a:p>
            <a:pPr marL="285750" indent="-285750">
              <a:buFontTx/>
              <a:buChar char="-"/>
            </a:pPr>
            <a:r>
              <a:rPr lang="tr-TR" dirty="0" smtClean="0"/>
              <a:t>İlgi</a:t>
            </a:r>
          </a:p>
          <a:p>
            <a:pPr marL="285750" indent="-285750">
              <a:buFontTx/>
              <a:buChar char="-"/>
            </a:pPr>
            <a:r>
              <a:rPr lang="tr-TR" dirty="0" smtClean="0"/>
              <a:t>Bu alanla ilgili eğitimler</a:t>
            </a:r>
          </a:p>
          <a:p>
            <a:pPr marL="285750" indent="-285750">
              <a:buFontTx/>
              <a:buChar char="-"/>
            </a:pPr>
            <a:r>
              <a:rPr lang="tr-TR" dirty="0" smtClean="0"/>
              <a:t>Süreç hakkında doğru bilgilendirmek</a:t>
            </a:r>
            <a:endParaRPr lang="tr-TR" dirty="0"/>
          </a:p>
        </p:txBody>
      </p:sp>
    </p:spTree>
    <p:extLst>
      <p:ext uri="{BB962C8B-B14F-4D97-AF65-F5344CB8AC3E}">
        <p14:creationId xmlns:p14="http://schemas.microsoft.com/office/powerpoint/2010/main" val="2794864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876008" y="519775"/>
            <a:ext cx="3979679" cy="646331"/>
          </a:xfrm>
          <a:prstGeom prst="rect">
            <a:avLst/>
          </a:prstGeom>
        </p:spPr>
        <p:txBody>
          <a:bodyPr wrap="none">
            <a:spAutoFit/>
          </a:bodyPr>
          <a:lstStyle/>
          <a:p>
            <a:r>
              <a:rPr lang="tr-TR" sz="3600" b="1" dirty="0" smtClean="0">
                <a:latin typeface="Calibri" panose="020F0502020204030204" pitchFamily="34" charset="0"/>
              </a:rPr>
              <a:t>7.Çocuk ve </a:t>
            </a:r>
            <a:r>
              <a:rPr lang="tr-TR" sz="3600" b="1" dirty="0" err="1" smtClean="0">
                <a:latin typeface="Calibri" panose="020F0502020204030204" pitchFamily="34" charset="0"/>
              </a:rPr>
              <a:t>YouTube</a:t>
            </a:r>
            <a:endParaRPr lang="tr-TR" sz="3600" b="1" dirty="0"/>
          </a:p>
        </p:txBody>
      </p:sp>
      <p:sp>
        <p:nvSpPr>
          <p:cNvPr id="2" name="Metin kutusu 1"/>
          <p:cNvSpPr txBox="1"/>
          <p:nvPr/>
        </p:nvSpPr>
        <p:spPr>
          <a:xfrm>
            <a:off x="767256" y="1282262"/>
            <a:ext cx="6463861" cy="5213800"/>
          </a:xfrm>
          <a:prstGeom prst="rect">
            <a:avLst/>
          </a:prstGeom>
          <a:noFill/>
        </p:spPr>
        <p:txBody>
          <a:bodyPr wrap="square" rtlCol="0">
            <a:spAutoFit/>
          </a:bodyPr>
          <a:lstStyle/>
          <a:p>
            <a:pPr marL="285750" indent="-285750">
              <a:lnSpc>
                <a:spcPts val="2500"/>
              </a:lnSpc>
              <a:buFont typeface="Arial" panose="020B0604020202020204" pitchFamily="34" charset="0"/>
              <a:buChar char="•"/>
            </a:pPr>
            <a:r>
              <a:rPr lang="tr-TR" sz="2000" dirty="0" smtClean="0"/>
              <a:t>Youtube kanalı teknoloji, oyun, pratik bilgiler, makyaj videoları, moda ve eğlence, diziler vb. içerikleri barındırmaktadır. </a:t>
            </a:r>
          </a:p>
          <a:p>
            <a:pPr marL="285750" indent="-285750">
              <a:lnSpc>
                <a:spcPts val="2500"/>
              </a:lnSpc>
              <a:buFont typeface="Arial" panose="020B0604020202020204" pitchFamily="34" charset="0"/>
              <a:buChar char="•"/>
            </a:pPr>
            <a:r>
              <a:rPr lang="tr-TR" sz="2000" dirty="0" smtClean="0"/>
              <a:t>Dünya üzerinde 1 </a:t>
            </a:r>
            <a:r>
              <a:rPr lang="tr-TR" sz="2000" dirty="0" err="1" smtClean="0"/>
              <a:t>dk</a:t>
            </a:r>
            <a:r>
              <a:rPr lang="tr-TR" sz="2000" dirty="0" smtClean="0"/>
              <a:t> da 400 saatlik video Youtube kanalına yüklenmektedir.</a:t>
            </a:r>
          </a:p>
          <a:p>
            <a:pPr marL="285750" indent="-285750">
              <a:lnSpc>
                <a:spcPts val="2500"/>
              </a:lnSpc>
              <a:buFont typeface="Arial" panose="020B0604020202020204" pitchFamily="34" charset="0"/>
              <a:buChar char="•"/>
            </a:pPr>
            <a:r>
              <a:rPr lang="tr-TR" sz="2000" dirty="0" smtClean="0"/>
              <a:t>Youtube doğru kullanıldığında birçok faydalı içerikleri barındırdığı doğrudur. </a:t>
            </a:r>
          </a:p>
          <a:p>
            <a:pPr marL="742950" lvl="1" indent="-285750">
              <a:lnSpc>
                <a:spcPts val="2500"/>
              </a:lnSpc>
              <a:buFont typeface="Wingdings" panose="05000000000000000000" pitchFamily="2" charset="2"/>
              <a:buChar char="§"/>
            </a:pPr>
            <a:r>
              <a:rPr lang="tr-TR" sz="2000" dirty="0" smtClean="0"/>
              <a:t>Bazı içeriklere otomatik oynatma</a:t>
            </a:r>
          </a:p>
          <a:p>
            <a:pPr marL="742950" lvl="1" indent="-285750">
              <a:lnSpc>
                <a:spcPts val="2500"/>
              </a:lnSpc>
              <a:buFont typeface="Wingdings" panose="05000000000000000000" pitchFamily="2" charset="2"/>
              <a:buChar char="§"/>
            </a:pPr>
            <a:r>
              <a:rPr lang="tr-TR" sz="2000" dirty="0" smtClean="0"/>
              <a:t>Anahtar kelimeler ve içerikler</a:t>
            </a:r>
          </a:p>
          <a:p>
            <a:pPr marL="742950" lvl="1" indent="-285750">
              <a:lnSpc>
                <a:spcPts val="2500"/>
              </a:lnSpc>
              <a:buFont typeface="Wingdings" panose="05000000000000000000" pitchFamily="2" charset="2"/>
              <a:buChar char="§"/>
            </a:pPr>
            <a:r>
              <a:rPr lang="tr-TR" sz="2000" dirty="0" smtClean="0"/>
              <a:t>Yönlendirici içerikler…. barındırmaktadır.</a:t>
            </a:r>
          </a:p>
          <a:p>
            <a:pPr>
              <a:lnSpc>
                <a:spcPts val="2500"/>
              </a:lnSpc>
            </a:pPr>
            <a:r>
              <a:rPr lang="tr-TR" sz="2000" b="1" dirty="0" smtClean="0">
                <a:solidFill>
                  <a:srgbClr val="FF0000"/>
                </a:solidFill>
              </a:rPr>
              <a:t>Youtube ne değildir?</a:t>
            </a:r>
          </a:p>
          <a:p>
            <a:pPr marL="800100" lvl="1" indent="-342900">
              <a:lnSpc>
                <a:spcPts val="2500"/>
              </a:lnSpc>
              <a:buFont typeface="+mj-lt"/>
              <a:buAutoNum type="arabicPeriod"/>
            </a:pPr>
            <a:r>
              <a:rPr lang="tr-TR" sz="2000" dirty="0" smtClean="0"/>
              <a:t>Emzik değildir.</a:t>
            </a:r>
          </a:p>
          <a:p>
            <a:pPr marL="800100" lvl="1" indent="-342900">
              <a:lnSpc>
                <a:spcPts val="2500"/>
              </a:lnSpc>
              <a:buFont typeface="+mj-lt"/>
              <a:buAutoNum type="arabicPeriod"/>
            </a:pPr>
            <a:r>
              <a:rPr lang="tr-TR" sz="2000" dirty="0" smtClean="0"/>
              <a:t>Çocuk bakıcısı değildir.</a:t>
            </a:r>
          </a:p>
          <a:p>
            <a:pPr marL="800100" lvl="1" indent="-342900">
              <a:lnSpc>
                <a:spcPts val="2500"/>
              </a:lnSpc>
              <a:buFont typeface="+mj-lt"/>
              <a:buAutoNum type="arabicPeriod"/>
            </a:pPr>
            <a:r>
              <a:rPr lang="tr-TR" sz="2000" dirty="0" smtClean="0"/>
              <a:t>Oyuncak değildir.</a:t>
            </a:r>
          </a:p>
          <a:p>
            <a:pPr marL="800100" lvl="1" indent="-342900">
              <a:lnSpc>
                <a:spcPts val="2500"/>
              </a:lnSpc>
              <a:buFont typeface="+mj-lt"/>
              <a:buAutoNum type="arabicPeriod"/>
            </a:pPr>
            <a:r>
              <a:rPr lang="tr-TR" sz="2000" dirty="0" smtClean="0"/>
              <a:t>Çocuğu susturma veya oyalama aracı değildir.</a:t>
            </a:r>
          </a:p>
          <a:p>
            <a:pPr>
              <a:lnSpc>
                <a:spcPts val="2500"/>
              </a:lnSpc>
            </a:pPr>
            <a:endParaRPr lang="tr-TR" sz="2000"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116" y="1307634"/>
            <a:ext cx="4351284" cy="2413028"/>
          </a:xfrm>
          <a:prstGeom prst="rect">
            <a:avLst/>
          </a:prstGeom>
          <a:ln>
            <a:noFill/>
          </a:ln>
          <a:effectLst>
            <a:softEdge rad="112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115" y="3765263"/>
            <a:ext cx="4204140" cy="2287972"/>
          </a:xfrm>
          <a:prstGeom prst="rect">
            <a:avLst/>
          </a:prstGeom>
          <a:ln>
            <a:noFill/>
          </a:ln>
          <a:effectLst>
            <a:softEdge rad="112500"/>
          </a:effectLst>
        </p:spPr>
      </p:pic>
    </p:spTree>
    <p:extLst>
      <p:ext uri="{BB962C8B-B14F-4D97-AF65-F5344CB8AC3E}">
        <p14:creationId xmlns:p14="http://schemas.microsoft.com/office/powerpoint/2010/main" val="214396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38043" y="1579285"/>
            <a:ext cx="9601196" cy="535169"/>
          </a:xfrm>
        </p:spPr>
        <p:txBody>
          <a:bodyPr>
            <a:normAutofit fontScale="90000"/>
          </a:bodyPr>
          <a:lstStyle/>
          <a:p>
            <a:r>
              <a:rPr lang="tr-TR" dirty="0" smtClean="0">
                <a:latin typeface="Calibri" panose="020F0502020204030204" pitchFamily="34" charset="0"/>
              </a:rPr>
              <a:t>Şöyle Bir Hayatınıza Göz Atın</a:t>
            </a:r>
            <a:endParaRPr lang="tr-TR" dirty="0">
              <a:latin typeface="Calibri" panose="020F0502020204030204" pitchFamily="34" charset="0"/>
            </a:endParaRPr>
          </a:p>
        </p:txBody>
      </p:sp>
      <p:sp>
        <p:nvSpPr>
          <p:cNvPr id="3" name="İçerik Yer Tutucusu 2"/>
          <p:cNvSpPr>
            <a:spLocks noGrp="1"/>
          </p:cNvSpPr>
          <p:nvPr>
            <p:ph idx="1"/>
          </p:nvPr>
        </p:nvSpPr>
        <p:spPr>
          <a:xfrm>
            <a:off x="1238043" y="2566980"/>
            <a:ext cx="9601196" cy="3318936"/>
          </a:xfrm>
        </p:spPr>
        <p:txBody>
          <a:bodyPr>
            <a:normAutofit lnSpcReduction="10000"/>
          </a:bodyPr>
          <a:lstStyle/>
          <a:p>
            <a:r>
              <a:rPr lang="tr-TR" sz="2000" dirty="0" smtClean="0">
                <a:latin typeface="Calibri" panose="020F0502020204030204" pitchFamily="34" charset="0"/>
              </a:rPr>
              <a:t>Dışarıda stresli bir yaşam var.</a:t>
            </a:r>
          </a:p>
          <a:p>
            <a:r>
              <a:rPr lang="tr-TR" sz="2000" dirty="0" smtClean="0">
                <a:latin typeface="Calibri" panose="020F0502020204030204" pitchFamily="34" charset="0"/>
              </a:rPr>
              <a:t>Her gün bir koşuşturmaca içindeyiz. Aile, iş, sorumluluklar, arkadaşlar, alışveriş, ödemeler, mesajlar, mailler, trafik karmaşası </a:t>
            </a:r>
            <a:r>
              <a:rPr lang="tr-TR" sz="2000" dirty="0" err="1" smtClean="0">
                <a:latin typeface="Calibri" panose="020F0502020204030204" pitchFamily="34" charset="0"/>
              </a:rPr>
              <a:t>vb</a:t>
            </a:r>
            <a:r>
              <a:rPr lang="tr-TR" sz="2000" dirty="0" smtClean="0">
                <a:latin typeface="Calibri" panose="020F0502020204030204" pitchFamily="34" charset="0"/>
              </a:rPr>
              <a:t>…</a:t>
            </a:r>
          </a:p>
          <a:p>
            <a:r>
              <a:rPr lang="tr-TR" sz="2000" dirty="0" smtClean="0">
                <a:latin typeface="Calibri" panose="020F0502020204030204" pitchFamily="34" charset="0"/>
              </a:rPr>
              <a:t>Biraz dinlenmek istediniz değil mi?</a:t>
            </a:r>
            <a:endParaRPr lang="tr-TR" sz="2000" dirty="0">
              <a:latin typeface="Calibri" panose="020F0502020204030204" pitchFamily="34" charset="0"/>
            </a:endParaRPr>
          </a:p>
          <a:p>
            <a:pPr marL="0" indent="0">
              <a:buNone/>
            </a:pPr>
            <a:r>
              <a:rPr lang="tr-TR" sz="2000" dirty="0" smtClean="0">
                <a:latin typeface="Calibri" panose="020F0502020204030204" pitchFamily="34" charset="0"/>
              </a:rPr>
              <a:t>- Şöyle biraz uzaklaşmak istediğiniz oldu mu?</a:t>
            </a:r>
          </a:p>
          <a:p>
            <a:pPr marL="0" indent="0">
              <a:buNone/>
            </a:pPr>
            <a:r>
              <a:rPr lang="tr-TR" sz="2000" dirty="0" smtClean="0">
                <a:latin typeface="Calibri" panose="020F0502020204030204" pitchFamily="34" charset="0"/>
              </a:rPr>
              <a:t>Sıkıntıları bir kenara bırakmak, 5-10 dakika internette gezinmek, TV izlemek, oyun oynamak, sosyal medyada gezinmek, diğer teknolojik aletlerle iç içe olmak</a:t>
            </a:r>
          </a:p>
          <a:p>
            <a:pPr marL="0" indent="0">
              <a:buNone/>
            </a:pPr>
            <a:r>
              <a:rPr lang="tr-TR" sz="2000" dirty="0" smtClean="0">
                <a:latin typeface="Calibri" panose="020F0502020204030204" pitchFamily="34" charset="0"/>
              </a:rPr>
              <a:t>Bunlar hep bizim yaşamımızda olan şeyler, artık «Z kuşağı» (internet ve teknoloji çağı) ile iç içeyiz. </a:t>
            </a:r>
          </a:p>
        </p:txBody>
      </p:sp>
      <p:cxnSp>
        <p:nvCxnSpPr>
          <p:cNvPr id="5" name="Düz Bağlayıcı 4"/>
          <p:cNvCxnSpPr/>
          <p:nvPr/>
        </p:nvCxnSpPr>
        <p:spPr>
          <a:xfrm flipV="1">
            <a:off x="1352759" y="964311"/>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2412948"/>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2784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48640" y="861848"/>
            <a:ext cx="11023250" cy="3508653"/>
          </a:xfrm>
          <a:prstGeom prst="rect">
            <a:avLst/>
          </a:prstGeom>
          <a:noFill/>
        </p:spPr>
        <p:txBody>
          <a:bodyPr wrap="square" rtlCol="0">
            <a:spAutoFit/>
          </a:bodyPr>
          <a:lstStyle/>
          <a:p>
            <a:r>
              <a:rPr lang="tr-TR" sz="2400" b="1" dirty="0" smtClean="0">
                <a:solidFill>
                  <a:srgbClr val="C00000"/>
                </a:solidFill>
              </a:rPr>
              <a:t>ÖNEMLİ!</a:t>
            </a:r>
          </a:p>
          <a:p>
            <a:endParaRPr lang="tr-TR" dirty="0"/>
          </a:p>
          <a:p>
            <a:pPr marL="285750" indent="-285750">
              <a:buFont typeface="Wingdings" panose="05000000000000000000" pitchFamily="2" charset="2"/>
              <a:buChar char="§"/>
            </a:pPr>
            <a:r>
              <a:rPr lang="tr-TR" dirty="0" smtClean="0"/>
              <a:t>Çocuklar Youtube </a:t>
            </a:r>
            <a:r>
              <a:rPr lang="tr-TR" dirty="0" err="1" smtClean="0"/>
              <a:t>vb</a:t>
            </a:r>
            <a:r>
              <a:rPr lang="tr-TR" dirty="0" smtClean="0"/>
              <a:t> sitelerde çok savunmasızdır. </a:t>
            </a:r>
          </a:p>
          <a:p>
            <a:pPr marL="285750" indent="-285750">
              <a:buFont typeface="Wingdings" panose="05000000000000000000" pitchFamily="2" charset="2"/>
              <a:buChar char="§"/>
            </a:pPr>
            <a:r>
              <a:rPr lang="tr-TR" dirty="0" smtClean="0"/>
              <a:t>İçeriği kendi için bir sistematiğe göre çalışır. </a:t>
            </a:r>
          </a:p>
          <a:p>
            <a:pPr marL="285750" indent="-285750">
              <a:buFont typeface="Wingdings" panose="05000000000000000000" pitchFamily="2" charset="2"/>
              <a:buChar char="§"/>
            </a:pPr>
            <a:r>
              <a:rPr lang="tr-TR" dirty="0" smtClean="0"/>
              <a:t>Korku, şiddet, cinsellik görüntüleri çocukların </a:t>
            </a:r>
          </a:p>
          <a:p>
            <a:pPr marL="800100" lvl="1" indent="-342900">
              <a:buFont typeface="+mj-lt"/>
              <a:buAutoNum type="arabicPeriod"/>
            </a:pPr>
            <a:r>
              <a:rPr lang="tr-TR" dirty="0" smtClean="0"/>
              <a:t>Bilişsel</a:t>
            </a:r>
          </a:p>
          <a:p>
            <a:pPr marL="800100" lvl="1" indent="-342900">
              <a:buFont typeface="+mj-lt"/>
              <a:buAutoNum type="arabicPeriod"/>
            </a:pPr>
            <a:r>
              <a:rPr lang="tr-TR" dirty="0" smtClean="0"/>
              <a:t>Fiziksel</a:t>
            </a:r>
          </a:p>
          <a:p>
            <a:pPr marL="800100" lvl="1" indent="-342900">
              <a:buFont typeface="+mj-lt"/>
              <a:buAutoNum type="arabicPeriod"/>
            </a:pPr>
            <a:r>
              <a:rPr lang="tr-TR" dirty="0" smtClean="0"/>
              <a:t>Duygusal</a:t>
            </a:r>
            <a:r>
              <a:rPr lang="tr-TR" dirty="0"/>
              <a:t> </a:t>
            </a:r>
            <a:r>
              <a:rPr lang="tr-TR" dirty="0" smtClean="0"/>
              <a:t>ve sosyal gelişimlerine zarar verebilir.</a:t>
            </a:r>
          </a:p>
          <a:p>
            <a:endParaRPr lang="tr-TR" dirty="0"/>
          </a:p>
          <a:p>
            <a:r>
              <a:rPr lang="tr-TR" dirty="0" smtClean="0"/>
              <a:t>Ayrıca;</a:t>
            </a:r>
          </a:p>
          <a:p>
            <a:pPr marL="285750" indent="-285750">
              <a:buFont typeface="Arial" panose="020B0604020202020204" pitchFamily="34" charset="0"/>
              <a:buChar char="•"/>
            </a:pPr>
            <a:r>
              <a:rPr lang="tr-TR" dirty="0" smtClean="0"/>
              <a:t>Fobiler, uyku problemleri, </a:t>
            </a:r>
            <a:r>
              <a:rPr lang="tr-TR" dirty="0" err="1" smtClean="0"/>
              <a:t>anksiyete</a:t>
            </a:r>
            <a:r>
              <a:rPr lang="tr-TR" dirty="0" smtClean="0"/>
              <a:t>, konuşma bozuklukları, gerçeklikten </a:t>
            </a:r>
          </a:p>
          <a:p>
            <a:r>
              <a:rPr lang="tr-TR" dirty="0" smtClean="0"/>
              <a:t>kopmalar, sanal alemi merkeze alma gibi psikolojik etkileri de vardır.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343" y="861848"/>
            <a:ext cx="3603547" cy="2530929"/>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342" y="3543300"/>
            <a:ext cx="3603547" cy="2438399"/>
          </a:xfrm>
          <a:prstGeom prst="rect">
            <a:avLst/>
          </a:prstGeom>
          <a:ln>
            <a:noFill/>
          </a:ln>
          <a:effectLst>
            <a:softEdge rad="112500"/>
          </a:effectLst>
        </p:spPr>
      </p:pic>
    </p:spTree>
    <p:extLst>
      <p:ext uri="{BB962C8B-B14F-4D97-AF65-F5344CB8AC3E}">
        <p14:creationId xmlns:p14="http://schemas.microsoft.com/office/powerpoint/2010/main" val="4240404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791926" y="533387"/>
            <a:ext cx="3857082" cy="646331"/>
          </a:xfrm>
          <a:prstGeom prst="rect">
            <a:avLst/>
          </a:prstGeom>
        </p:spPr>
        <p:txBody>
          <a:bodyPr wrap="none">
            <a:spAutoFit/>
          </a:bodyPr>
          <a:lstStyle/>
          <a:p>
            <a:r>
              <a:rPr lang="tr-TR" sz="3600" b="1" dirty="0" smtClean="0">
                <a:latin typeface="Calibri" panose="020F0502020204030204" pitchFamily="34" charset="0"/>
              </a:rPr>
              <a:t>8. Çocuk ve Telefon</a:t>
            </a:r>
            <a:endParaRPr lang="tr-TR" sz="3600" b="1" dirty="0"/>
          </a:p>
        </p:txBody>
      </p:sp>
      <p:sp>
        <p:nvSpPr>
          <p:cNvPr id="2" name="Metin kutusu 1"/>
          <p:cNvSpPr txBox="1"/>
          <p:nvPr/>
        </p:nvSpPr>
        <p:spPr>
          <a:xfrm>
            <a:off x="882869" y="1492469"/>
            <a:ext cx="4677103" cy="4260141"/>
          </a:xfrm>
          <a:prstGeom prst="rect">
            <a:avLst/>
          </a:prstGeom>
          <a:noFill/>
        </p:spPr>
        <p:txBody>
          <a:bodyPr wrap="square" rtlCol="0">
            <a:spAutoFit/>
          </a:bodyPr>
          <a:lstStyle/>
          <a:p>
            <a:pPr marL="285750" indent="-285750">
              <a:lnSpc>
                <a:spcPts val="2500"/>
              </a:lnSpc>
              <a:buFont typeface="Arial" panose="020B0604020202020204" pitchFamily="34" charset="0"/>
              <a:buChar char="•"/>
            </a:pPr>
            <a:r>
              <a:rPr lang="tr-TR" dirty="0" smtClean="0"/>
              <a:t>Ebeveynlerin çocuklarına karşı sorumlukları nelerdir? </a:t>
            </a:r>
          </a:p>
          <a:p>
            <a:pPr marL="285750" indent="-285750">
              <a:lnSpc>
                <a:spcPts val="2500"/>
              </a:lnSpc>
              <a:buFont typeface="Arial" panose="020B0604020202020204" pitchFamily="34" charset="0"/>
              <a:buChar char="•"/>
            </a:pPr>
            <a:r>
              <a:rPr lang="tr-TR" dirty="0" smtClean="0"/>
              <a:t>Temel ihtiyaçlar, güvenlik, psikolojik olarak zarar vermeme, fiziksel ve duygusal olarak zarar vermeme vb. şekilde çoğaltılabilir. </a:t>
            </a:r>
          </a:p>
          <a:p>
            <a:pPr>
              <a:lnSpc>
                <a:spcPts val="2500"/>
              </a:lnSpc>
            </a:pPr>
            <a:endParaRPr lang="tr-TR" dirty="0"/>
          </a:p>
          <a:p>
            <a:pPr>
              <a:lnSpc>
                <a:spcPts val="2500"/>
              </a:lnSpc>
            </a:pPr>
            <a:r>
              <a:rPr lang="tr-TR" b="1" dirty="0" smtClean="0">
                <a:solidFill>
                  <a:srgbClr val="FF0000"/>
                </a:solidFill>
                <a:latin typeface="Calibri" panose="020F0502020204030204" pitchFamily="34" charset="0"/>
              </a:rPr>
              <a:t>Soru</a:t>
            </a:r>
            <a:r>
              <a:rPr lang="tr-TR" dirty="0" smtClean="0">
                <a:solidFill>
                  <a:srgbClr val="FF0000"/>
                </a:solidFill>
                <a:latin typeface="Calibri" panose="020F0502020204030204" pitchFamily="34" charset="0"/>
              </a:rPr>
              <a:t>: </a:t>
            </a:r>
            <a:r>
              <a:rPr lang="tr-TR" dirty="0" smtClean="0">
                <a:latin typeface="Calibri" panose="020F0502020204030204" pitchFamily="34" charset="0"/>
              </a:rPr>
              <a:t>Peki telefon almak bir ebeveyn sorumluluğu mudur?  Telefon alınmadığında devlete bağlı kurumlar devreye girer mi?</a:t>
            </a:r>
          </a:p>
          <a:p>
            <a:pPr>
              <a:lnSpc>
                <a:spcPts val="2500"/>
              </a:lnSpc>
            </a:pPr>
            <a:endParaRPr lang="tr-TR" dirty="0" smtClean="0">
              <a:latin typeface="Calibri" panose="020F0502020204030204" pitchFamily="34" charset="0"/>
            </a:endParaRPr>
          </a:p>
          <a:p>
            <a:pPr>
              <a:lnSpc>
                <a:spcPts val="2500"/>
              </a:lnSpc>
            </a:pPr>
            <a:r>
              <a:rPr lang="tr-TR" b="1" dirty="0" smtClean="0">
                <a:solidFill>
                  <a:srgbClr val="FF0000"/>
                </a:solidFill>
                <a:latin typeface="Calibri" panose="020F0502020204030204" pitchFamily="34" charset="0"/>
              </a:rPr>
              <a:t>Soru: </a:t>
            </a:r>
            <a:r>
              <a:rPr lang="tr-TR" dirty="0" smtClean="0">
                <a:latin typeface="Calibri" panose="020F0502020204030204" pitchFamily="34" charset="0"/>
              </a:rPr>
              <a:t>Telefon bir ihtiyaç mı lüks mü? </a:t>
            </a:r>
          </a:p>
          <a:p>
            <a:pPr>
              <a:lnSpc>
                <a:spcPts val="2500"/>
              </a:lnSpc>
            </a:pPr>
            <a:endParaRPr lang="tr-TR" dirty="0" smtClean="0">
              <a:latin typeface="Calibri" panose="020F0502020204030204" pitchFamily="34" charset="0"/>
            </a:endParaRPr>
          </a:p>
          <a:p>
            <a:pPr>
              <a:lnSpc>
                <a:spcPts val="2500"/>
              </a:lnSpc>
            </a:pPr>
            <a:endParaRPr lang="tr-TR"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106247"/>
            <a:ext cx="3921204" cy="2189450"/>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233" y="1392505"/>
            <a:ext cx="4193629" cy="2752725"/>
          </a:xfrm>
          <a:prstGeom prst="rect">
            <a:avLst/>
          </a:prstGeom>
          <a:ln>
            <a:noFill/>
          </a:ln>
          <a:effectLst>
            <a:softEdge rad="112500"/>
          </a:effectLst>
        </p:spPr>
      </p:pic>
    </p:spTree>
    <p:extLst>
      <p:ext uri="{BB962C8B-B14F-4D97-AF65-F5344CB8AC3E}">
        <p14:creationId xmlns:p14="http://schemas.microsoft.com/office/powerpoint/2010/main" val="1086845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46538" y="1030014"/>
            <a:ext cx="11088414" cy="4801314"/>
          </a:xfrm>
          <a:prstGeom prst="rect">
            <a:avLst/>
          </a:prstGeom>
          <a:noFill/>
        </p:spPr>
        <p:txBody>
          <a:bodyPr wrap="square" rtlCol="0">
            <a:spAutoFit/>
          </a:bodyPr>
          <a:lstStyle/>
          <a:p>
            <a:r>
              <a:rPr lang="tr-TR" b="1" dirty="0" smtClean="0"/>
              <a:t>Arkadaşlarının Telefonu Olması Çocuğunuza Telefon Almak İçin Yeterli Bir Sebep Midir?</a:t>
            </a:r>
          </a:p>
          <a:p>
            <a:r>
              <a:rPr lang="tr-TR" dirty="0" smtClean="0"/>
              <a:t>Çocuğun sağlıklı gelişimi; onu sadece mutlu etmeyi amaçlamaz, hayatı doğru bir şekilde öğrenmesine de odaklanır.</a:t>
            </a:r>
          </a:p>
          <a:p>
            <a:endParaRPr lang="tr-TR" dirty="0"/>
          </a:p>
          <a:p>
            <a:r>
              <a:rPr lang="tr-TR" b="1" dirty="0" smtClean="0"/>
              <a:t>Peki Ebeveynin Kontrolünde Çocuğa Telefon Vermek Ne Anlama Gelir?</a:t>
            </a:r>
          </a:p>
          <a:p>
            <a:endParaRPr lang="tr-TR" dirty="0"/>
          </a:p>
          <a:p>
            <a:r>
              <a:rPr lang="tr-TR" dirty="0" smtClean="0"/>
              <a:t>Sahip olduğunuz ürünün bütün hakları ve sorumlukları size aittir. Bazı sınırlandırmalarla ebeveyn telefonu bilinçli bir şekilde çocuğun kullanmasına izin verebilir. </a:t>
            </a:r>
          </a:p>
          <a:p>
            <a:r>
              <a:rPr lang="tr-TR" dirty="0" smtClean="0"/>
              <a:t> </a:t>
            </a:r>
            <a:endParaRPr lang="tr-TR" dirty="0"/>
          </a:p>
          <a:p>
            <a:r>
              <a:rPr lang="tr-TR" b="1" dirty="0" smtClean="0"/>
              <a:t> Sınırlandırmalar:</a:t>
            </a:r>
          </a:p>
          <a:p>
            <a:r>
              <a:rPr lang="tr-TR" dirty="0" smtClean="0"/>
              <a:t>Senin için böyle bir telefon almayı uygun gördük. Bunu senin kullanmana izin vermeyi düşünüyoruz. Ama öncesinde seninle bir anlaşma yapacağız. Bu telefonu kullanmayı seçmen aynı zamanda şunları da kabul ettiğin anlamına gelir. </a:t>
            </a:r>
          </a:p>
          <a:p>
            <a:endParaRPr lang="tr-TR" dirty="0"/>
          </a:p>
          <a:p>
            <a:pPr marL="342900" indent="-342900">
              <a:buAutoNum type="arabicPeriod"/>
            </a:pPr>
            <a:r>
              <a:rPr lang="tr-TR" dirty="0" smtClean="0"/>
              <a:t>Bu telefon bana ait (anne ya da baba) şu an kullanmana izin veriyorum ama gerekli gördüğümde bunu senden alabileceğim anlamına geliyor.</a:t>
            </a:r>
          </a:p>
          <a:p>
            <a:pPr marL="342900" indent="-342900">
              <a:buAutoNum type="arabicPeriod"/>
            </a:pPr>
            <a:r>
              <a:rPr lang="tr-TR" dirty="0" smtClean="0"/>
              <a:t>Telefon içerikleri konusunda benden fikir alabilirsin.</a:t>
            </a:r>
          </a:p>
          <a:p>
            <a:pPr marL="342900" indent="-342900">
              <a:buAutoNum type="arabicPeriod"/>
            </a:pPr>
            <a:r>
              <a:rPr lang="tr-TR" dirty="0"/>
              <a:t> </a:t>
            </a:r>
            <a:r>
              <a:rPr lang="tr-TR" dirty="0" smtClean="0"/>
              <a:t>Benim arkadaş olmadığım bir sosyal medya hesabı veya gerçek olmayan bir hesap açamazsın.</a:t>
            </a:r>
          </a:p>
          <a:p>
            <a:pPr marL="342900" indent="-342900">
              <a:buAutoNum type="arabicPeriod"/>
            </a:pPr>
            <a:r>
              <a:rPr lang="tr-TR" dirty="0" smtClean="0"/>
              <a:t>Bu telefonu evde günlük kullanım süren (ödev, sorumluluk ve şartlara bağlı) beraber belirleyeceğiz. </a:t>
            </a:r>
            <a:endParaRPr lang="tr-TR" dirty="0"/>
          </a:p>
        </p:txBody>
      </p:sp>
    </p:spTree>
    <p:extLst>
      <p:ext uri="{BB962C8B-B14F-4D97-AF65-F5344CB8AC3E}">
        <p14:creationId xmlns:p14="http://schemas.microsoft.com/office/powerpoint/2010/main" val="3962366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cxnSp>
        <p:nvCxnSpPr>
          <p:cNvPr id="5" name="Düz Bağlayıcı 4"/>
          <p:cNvCxnSpPr/>
          <p:nvPr/>
        </p:nvCxnSpPr>
        <p:spPr>
          <a:xfrm flipV="1">
            <a:off x="1352759" y="560758"/>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2271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8" name="Metin kutusu 7"/>
          <p:cNvSpPr txBox="1"/>
          <p:nvPr/>
        </p:nvSpPr>
        <p:spPr>
          <a:xfrm>
            <a:off x="3780685" y="570807"/>
            <a:ext cx="4630627" cy="646331"/>
          </a:xfrm>
          <a:prstGeom prst="rect">
            <a:avLst/>
          </a:prstGeom>
          <a:noFill/>
        </p:spPr>
        <p:txBody>
          <a:bodyPr wrap="none" rtlCol="0">
            <a:spAutoFit/>
          </a:bodyPr>
          <a:lstStyle/>
          <a:p>
            <a:r>
              <a:rPr lang="tr-TR" sz="3600" b="1" dirty="0" smtClean="0">
                <a:latin typeface="Calibri" panose="020F0502020204030204" pitchFamily="34" charset="0"/>
              </a:rPr>
              <a:t>Değişen Yaşam Tarzları</a:t>
            </a:r>
            <a:endParaRPr lang="tr-TR" sz="3600" b="1" dirty="0">
              <a:latin typeface="Calibri" panose="020F0502020204030204" pitchFamily="34"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32" t="-144" r="132" b="11741"/>
          <a:stretch/>
        </p:blipFill>
        <p:spPr>
          <a:xfrm>
            <a:off x="1352759" y="1333500"/>
            <a:ext cx="4806303" cy="483607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062" y="1333499"/>
            <a:ext cx="4680177" cy="4730969"/>
          </a:xfrm>
          <a:prstGeom prst="rect">
            <a:avLst/>
          </a:prstGeom>
        </p:spPr>
      </p:pic>
    </p:spTree>
    <p:extLst>
      <p:ext uri="{BB962C8B-B14F-4D97-AF65-F5344CB8AC3E}">
        <p14:creationId xmlns:p14="http://schemas.microsoft.com/office/powerpoint/2010/main" val="3346700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pic>
        <p:nvPicPr>
          <p:cNvPr id="1027" name="Picture 3" descr="F:\MEDYA RESİM\MEDYA SUNU\T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862" y="522053"/>
            <a:ext cx="6711462" cy="324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http://i.onbesyirmibes.org/image/2009/11/16/235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657" y="3659718"/>
            <a:ext cx="4893951" cy="2740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ttp://static.shiftdelete.net/img/article/cadd1257319976.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84" r="13234"/>
          <a:stretch/>
        </p:blipFill>
        <p:spPr bwMode="auto">
          <a:xfrm>
            <a:off x="6207608" y="3763198"/>
            <a:ext cx="2757716" cy="2533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rot="20693298">
            <a:off x="8273018" y="3843857"/>
            <a:ext cx="3544386" cy="1938992"/>
          </a:xfrm>
          <a:prstGeom prst="rect">
            <a:avLst/>
          </a:prstGeom>
          <a:noFill/>
        </p:spPr>
        <p:txBody>
          <a:bodyPr wrap="square" lIns="91440" tIns="45720" rIns="91440" bIns="45720">
            <a:spAutoFit/>
          </a:bodyPr>
          <a:lstStyle/>
          <a:p>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rPr>
              <a:t>Bunlar size tanıdık geliyor mu?</a:t>
            </a:r>
            <a:endPar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03509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76" y="2065282"/>
            <a:ext cx="4869793" cy="3652345"/>
          </a:xfrm>
          <a:prstGeom prst="ellipse">
            <a:avLst/>
          </a:prstGeom>
          <a:ln>
            <a:noFill/>
          </a:ln>
          <a:effectLst>
            <a:softEdge rad="112500"/>
          </a:effec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878" y="2121793"/>
            <a:ext cx="4871325" cy="3539322"/>
          </a:xfrm>
          <a:prstGeom prst="rect">
            <a:avLst/>
          </a:prstGeom>
          <a:ln>
            <a:noFill/>
          </a:ln>
          <a:effectLst>
            <a:softEdge rad="112500"/>
          </a:effectLst>
        </p:spPr>
      </p:pic>
      <p:sp>
        <p:nvSpPr>
          <p:cNvPr id="4" name="Metin kutusu 3"/>
          <p:cNvSpPr txBox="1"/>
          <p:nvPr/>
        </p:nvSpPr>
        <p:spPr>
          <a:xfrm>
            <a:off x="1537874" y="1030013"/>
            <a:ext cx="9860007" cy="523220"/>
          </a:xfrm>
          <a:prstGeom prst="rect">
            <a:avLst/>
          </a:prstGeom>
          <a:noFill/>
        </p:spPr>
        <p:txBody>
          <a:bodyPr wrap="none" rtlCol="0">
            <a:spAutoFit/>
          </a:bodyPr>
          <a:lstStyle/>
          <a:p>
            <a:r>
              <a:rPr lang="tr-TR" sz="2800" b="1" dirty="0" smtClean="0">
                <a:latin typeface="Calibri" panose="020F0502020204030204" pitchFamily="34" charset="0"/>
              </a:rPr>
              <a:t>Sadece çocuklar için değil, yetişkinler için de çeldiriciler değişti…</a:t>
            </a:r>
            <a:endParaRPr lang="tr-TR" sz="2800" b="1" dirty="0">
              <a:latin typeface="Calibri" panose="020F0502020204030204" pitchFamily="34" charset="0"/>
            </a:endParaRPr>
          </a:p>
        </p:txBody>
      </p:sp>
    </p:spTree>
    <p:extLst>
      <p:ext uri="{BB962C8B-B14F-4D97-AF65-F5344CB8AC3E}">
        <p14:creationId xmlns:p14="http://schemas.microsoft.com/office/powerpoint/2010/main" val="3459912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072292" y="798785"/>
            <a:ext cx="4390754" cy="523220"/>
          </a:xfrm>
          <a:prstGeom prst="rect">
            <a:avLst/>
          </a:prstGeom>
          <a:noFill/>
        </p:spPr>
        <p:txBody>
          <a:bodyPr wrap="none" rtlCol="0">
            <a:spAutoFit/>
          </a:bodyPr>
          <a:lstStyle/>
          <a:p>
            <a:r>
              <a:rPr lang="tr-TR" sz="2800" b="1" dirty="0" smtClean="0">
                <a:latin typeface="Calibri" panose="020F0502020204030204" pitchFamily="34" charset="0"/>
              </a:rPr>
              <a:t>İnsanlar Artık Daha Duyarsız</a:t>
            </a:r>
            <a:endParaRPr lang="tr-TR" sz="2800" b="1" dirty="0">
              <a:latin typeface="Calibri" panose="020F050202020403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285" y="1910443"/>
            <a:ext cx="5000302" cy="3429000"/>
          </a:xfrm>
          <a:prstGeom prst="rect">
            <a:avLst/>
          </a:prstGeom>
          <a:ln>
            <a:noFill/>
          </a:ln>
          <a:effectLst>
            <a:softEdge rad="112500"/>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86" y="1910443"/>
            <a:ext cx="4814207" cy="3429000"/>
          </a:xfrm>
          <a:prstGeom prst="rect">
            <a:avLst/>
          </a:prstGeom>
          <a:ln>
            <a:noFill/>
          </a:ln>
          <a:effectLst>
            <a:softEdge rad="112500"/>
          </a:effectLst>
        </p:spPr>
      </p:pic>
    </p:spTree>
    <p:extLst>
      <p:ext uri="{BB962C8B-B14F-4D97-AF65-F5344CB8AC3E}">
        <p14:creationId xmlns:p14="http://schemas.microsoft.com/office/powerpoint/2010/main" val="1127963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072292" y="798785"/>
            <a:ext cx="3220882" cy="523220"/>
          </a:xfrm>
          <a:prstGeom prst="rect">
            <a:avLst/>
          </a:prstGeom>
          <a:noFill/>
        </p:spPr>
        <p:txBody>
          <a:bodyPr wrap="none" rtlCol="0">
            <a:spAutoFit/>
          </a:bodyPr>
          <a:lstStyle/>
          <a:p>
            <a:r>
              <a:rPr lang="tr-TR" sz="2800" b="1" dirty="0" smtClean="0">
                <a:latin typeface="Calibri" panose="020F0502020204030204" pitchFamily="34" charset="0"/>
              </a:rPr>
              <a:t>Peki Ne Yapmalıyız? </a:t>
            </a:r>
            <a:endParaRPr lang="tr-TR" sz="2800" b="1" dirty="0">
              <a:latin typeface="Calibri" panose="020F0502020204030204" pitchFamily="34" charset="0"/>
            </a:endParaRPr>
          </a:p>
        </p:txBody>
      </p:sp>
      <p:sp>
        <p:nvSpPr>
          <p:cNvPr id="3" name="Metin kutusu 2"/>
          <p:cNvSpPr txBox="1"/>
          <p:nvPr/>
        </p:nvSpPr>
        <p:spPr>
          <a:xfrm>
            <a:off x="5682733" y="1450428"/>
            <a:ext cx="5009769" cy="4893647"/>
          </a:xfrm>
          <a:prstGeom prst="rect">
            <a:avLst/>
          </a:prstGeom>
          <a:noFill/>
        </p:spPr>
        <p:txBody>
          <a:bodyPr wrap="none" rtlCol="0">
            <a:spAutoFit/>
          </a:bodyPr>
          <a:lstStyle/>
          <a:p>
            <a:r>
              <a:rPr lang="tr-TR" sz="2400" dirty="0" smtClean="0"/>
              <a:t>Medyayı doğru tanımlamak</a:t>
            </a:r>
          </a:p>
          <a:p>
            <a:r>
              <a:rPr lang="tr-TR" sz="2400" dirty="0" smtClean="0"/>
              <a:t>Birincil veri kaynaklarını kullanmak</a:t>
            </a:r>
          </a:p>
          <a:p>
            <a:r>
              <a:rPr lang="tr-TR" sz="2400" dirty="0" smtClean="0"/>
              <a:t>Eleştirel düşünmek</a:t>
            </a:r>
          </a:p>
          <a:p>
            <a:r>
              <a:rPr lang="tr-TR" sz="2400" dirty="0" smtClean="0"/>
              <a:t>Bilgiyi birçok kaynaktan doğrulamak</a:t>
            </a:r>
          </a:p>
          <a:p>
            <a:r>
              <a:rPr lang="tr-TR" sz="2400" dirty="0" smtClean="0"/>
              <a:t>Medya kullanımına sınırlamalar getirmek</a:t>
            </a:r>
          </a:p>
          <a:p>
            <a:r>
              <a:rPr lang="tr-TR" sz="2400" dirty="0" smtClean="0"/>
              <a:t>…………………………</a:t>
            </a:r>
          </a:p>
          <a:p>
            <a:r>
              <a:rPr lang="tr-TR" sz="2400" dirty="0" smtClean="0"/>
              <a:t>.</a:t>
            </a:r>
            <a:r>
              <a:rPr lang="tr-TR" sz="2400" dirty="0"/>
              <a:t> </a:t>
            </a:r>
            <a:r>
              <a:rPr lang="tr-TR" sz="2400" dirty="0" smtClean="0"/>
              <a:t>………………………..</a:t>
            </a:r>
          </a:p>
          <a:p>
            <a:r>
              <a:rPr lang="tr-TR" sz="2400" dirty="0" smtClean="0"/>
              <a:t>…………………………</a:t>
            </a:r>
          </a:p>
          <a:p>
            <a:r>
              <a:rPr lang="tr-TR" sz="2400" dirty="0" smtClean="0"/>
              <a:t>…………………………</a:t>
            </a:r>
          </a:p>
          <a:p>
            <a:r>
              <a:rPr lang="tr-TR" sz="2400" dirty="0" smtClean="0"/>
              <a:t>………………………....</a:t>
            </a:r>
          </a:p>
          <a:p>
            <a:r>
              <a:rPr lang="tr-TR" sz="2400" dirty="0" smtClean="0"/>
              <a:t>…………………………</a:t>
            </a:r>
          </a:p>
          <a:p>
            <a:r>
              <a:rPr lang="tr-TR" sz="2400" dirty="0" smtClean="0"/>
              <a:t>…………………………</a:t>
            </a:r>
          </a:p>
          <a:p>
            <a:r>
              <a:rPr lang="tr-TR" sz="2400" dirty="0" smtClean="0"/>
              <a:t>…………………………</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339" y="1450428"/>
            <a:ext cx="4226480" cy="4226480"/>
          </a:xfrm>
          <a:prstGeom prst="rect">
            <a:avLst/>
          </a:prstGeom>
        </p:spPr>
      </p:pic>
    </p:spTree>
    <p:extLst>
      <p:ext uri="{BB962C8B-B14F-4D97-AF65-F5344CB8AC3E}">
        <p14:creationId xmlns:p14="http://schemas.microsoft.com/office/powerpoint/2010/main" val="3584490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pic>
        <p:nvPicPr>
          <p:cNvPr id="5" name="16 Resim" descr="medya_okuryazar.jpg"/>
          <p:cNvPicPr>
            <a:picLocks noChangeAspect="1"/>
          </p:cNvPicPr>
          <p:nvPr/>
        </p:nvPicPr>
        <p:blipFill>
          <a:blip r:embed="rId2" cstate="print"/>
          <a:stretch>
            <a:fillRect/>
          </a:stretch>
        </p:blipFill>
        <p:spPr>
          <a:xfrm>
            <a:off x="1816717" y="1612921"/>
            <a:ext cx="4315859" cy="2518105"/>
          </a:xfrm>
          <a:prstGeom prst="rect">
            <a:avLst/>
          </a:prstGeom>
        </p:spPr>
      </p:pic>
      <p:sp>
        <p:nvSpPr>
          <p:cNvPr id="6" name="8 Metin kutusu"/>
          <p:cNvSpPr txBox="1"/>
          <p:nvPr/>
        </p:nvSpPr>
        <p:spPr>
          <a:xfrm>
            <a:off x="2236181" y="4275304"/>
            <a:ext cx="7241628" cy="1836400"/>
          </a:xfrm>
          <a:prstGeom prst="rect">
            <a:avLst/>
          </a:prstGeom>
          <a:noFill/>
        </p:spPr>
        <p:txBody>
          <a:bodyPr wrap="square" rtlCol="0">
            <a:spAutoFit/>
          </a:bodyPr>
          <a:lstStyle/>
          <a:p>
            <a:pPr marL="811213" lvl="1" indent="-354013">
              <a:lnSpc>
                <a:spcPts val="3400"/>
              </a:lnSpc>
            </a:pPr>
            <a:r>
              <a:rPr lang="tr-TR" sz="3200" b="1" dirty="0">
                <a:latin typeface="Calibri" panose="020F0502020204030204" pitchFamily="34" charset="0"/>
              </a:rPr>
              <a:t>Medya okuryazarı medya </a:t>
            </a:r>
            <a:r>
              <a:rPr lang="tr-TR" sz="3200" b="1" dirty="0" smtClean="0">
                <a:latin typeface="Calibri" panose="020F0502020204030204" pitchFamily="34" charset="0"/>
              </a:rPr>
              <a:t> araçlarını tanır</a:t>
            </a:r>
            <a:r>
              <a:rPr lang="tr-TR" sz="3200" b="1" dirty="0">
                <a:latin typeface="Calibri" panose="020F0502020204030204" pitchFamily="34" charset="0"/>
              </a:rPr>
              <a:t>.</a:t>
            </a:r>
            <a:r>
              <a:rPr lang="tr-TR" sz="3200" dirty="0">
                <a:latin typeface="Calibri" panose="020F0502020204030204" pitchFamily="34" charset="0"/>
              </a:rPr>
              <a:t> Yani gazete, </a:t>
            </a:r>
            <a:r>
              <a:rPr lang="tr-TR" sz="3200" dirty="0" smtClean="0">
                <a:latin typeface="Calibri" panose="020F0502020204030204" pitchFamily="34" charset="0"/>
              </a:rPr>
              <a:t> radyo</a:t>
            </a:r>
            <a:r>
              <a:rPr lang="tr-TR" sz="3200" dirty="0">
                <a:latin typeface="Calibri" panose="020F0502020204030204" pitchFamily="34" charset="0"/>
              </a:rPr>
              <a:t>, televizyon, İnternet, </a:t>
            </a:r>
            <a:r>
              <a:rPr lang="tr-TR" sz="3200" dirty="0" smtClean="0">
                <a:latin typeface="Calibri" panose="020F0502020204030204" pitchFamily="34" charset="0"/>
              </a:rPr>
              <a:t> dergi </a:t>
            </a:r>
            <a:r>
              <a:rPr lang="tr-TR" sz="3200" dirty="0">
                <a:latin typeface="Calibri" panose="020F0502020204030204" pitchFamily="34" charset="0"/>
              </a:rPr>
              <a:t>gibi medya araçlarının </a:t>
            </a:r>
            <a:r>
              <a:rPr lang="tr-TR" sz="3200" dirty="0" smtClean="0">
                <a:latin typeface="Calibri" panose="020F0502020204030204" pitchFamily="34" charset="0"/>
              </a:rPr>
              <a:t> özelliklerini </a:t>
            </a:r>
            <a:r>
              <a:rPr lang="tr-TR" sz="3200" dirty="0">
                <a:latin typeface="Calibri" panose="020F0502020204030204" pitchFamily="34" charset="0"/>
              </a:rPr>
              <a:t>ve işlevlerini bilir.</a:t>
            </a:r>
          </a:p>
        </p:txBody>
      </p:sp>
      <p:sp>
        <p:nvSpPr>
          <p:cNvPr id="7" name="15 Metin kutusu"/>
          <p:cNvSpPr txBox="1"/>
          <p:nvPr/>
        </p:nvSpPr>
        <p:spPr>
          <a:xfrm>
            <a:off x="6967121" y="2498770"/>
            <a:ext cx="3093382" cy="830997"/>
          </a:xfrm>
          <a:prstGeom prst="rect">
            <a:avLst/>
          </a:prstGeom>
          <a:noFill/>
        </p:spPr>
        <p:txBody>
          <a:bodyPr wrap="square" rtlCol="0">
            <a:spAutoFit/>
          </a:bodyPr>
          <a:lstStyle/>
          <a:p>
            <a:pPr algn="ctr"/>
            <a:r>
              <a:rPr lang="tr-TR" sz="2400" b="1" dirty="0">
                <a:solidFill>
                  <a:srgbClr val="C00000"/>
                </a:solidFill>
                <a:latin typeface="Calibri" panose="020F0502020204030204" pitchFamily="34" charset="0"/>
              </a:rPr>
              <a:t>Medyayı Tanımak </a:t>
            </a:r>
            <a:r>
              <a:rPr lang="tr-TR" sz="2400" b="1" dirty="0" smtClean="0">
                <a:solidFill>
                  <a:srgbClr val="C00000"/>
                </a:solidFill>
                <a:latin typeface="Calibri" panose="020F0502020204030204" pitchFamily="34" charset="0"/>
              </a:rPr>
              <a:t>Medya </a:t>
            </a:r>
            <a:r>
              <a:rPr lang="tr-TR" sz="2400" b="1" dirty="0">
                <a:solidFill>
                  <a:srgbClr val="C00000"/>
                </a:solidFill>
                <a:latin typeface="Calibri" panose="020F0502020204030204" pitchFamily="34" charset="0"/>
              </a:rPr>
              <a:t>Okuryazarlığı</a:t>
            </a:r>
          </a:p>
        </p:txBody>
      </p:sp>
      <p:sp>
        <p:nvSpPr>
          <p:cNvPr id="8" name="9 Dikdörtgen"/>
          <p:cNvSpPr/>
          <p:nvPr/>
        </p:nvSpPr>
        <p:spPr>
          <a:xfrm>
            <a:off x="3040392" y="883868"/>
            <a:ext cx="5867375" cy="584775"/>
          </a:xfrm>
          <a:prstGeom prst="rect">
            <a:avLst/>
          </a:prstGeom>
        </p:spPr>
        <p:txBody>
          <a:bodyPr wrap="none">
            <a:spAutoFit/>
          </a:bodyPr>
          <a:lstStyle/>
          <a:p>
            <a:pPr marL="354013" indent="-354013"/>
            <a:r>
              <a:rPr lang="tr-TR" sz="3200" b="1" dirty="0">
                <a:solidFill>
                  <a:srgbClr val="00B0F0"/>
                </a:solidFill>
              </a:rPr>
              <a:t>Medya Okuryazarı Nasıl Biridir?</a:t>
            </a:r>
          </a:p>
        </p:txBody>
      </p:sp>
    </p:spTree>
    <p:extLst>
      <p:ext uri="{BB962C8B-B14F-4D97-AF65-F5344CB8AC3E}">
        <p14:creationId xmlns:p14="http://schemas.microsoft.com/office/powerpoint/2010/main" val="4194017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6" name="8 Metin kutusu"/>
          <p:cNvSpPr txBox="1"/>
          <p:nvPr/>
        </p:nvSpPr>
        <p:spPr>
          <a:xfrm>
            <a:off x="1666138" y="1849096"/>
            <a:ext cx="9794341" cy="3426579"/>
          </a:xfrm>
          <a:prstGeom prst="rect">
            <a:avLst/>
          </a:prstGeom>
          <a:noFill/>
        </p:spPr>
        <p:txBody>
          <a:bodyPr wrap="square" rtlCol="0">
            <a:spAutoFit/>
          </a:bodyPr>
          <a:lstStyle/>
          <a:p>
            <a:pPr marL="811213" lvl="1" indent="-354013">
              <a:lnSpc>
                <a:spcPts val="3400"/>
              </a:lnSpc>
            </a:pPr>
            <a:r>
              <a:rPr lang="tr-TR" sz="3200" b="1" dirty="0"/>
              <a:t>Medya okuryazarı medya </a:t>
            </a:r>
            <a:r>
              <a:rPr lang="tr-TR" sz="3200" b="1" dirty="0" smtClean="0"/>
              <a:t>araçlarına ulaşır</a:t>
            </a:r>
            <a:r>
              <a:rPr lang="tr-TR" sz="3200" b="1" dirty="0"/>
              <a:t>.</a:t>
            </a:r>
            <a:r>
              <a:rPr lang="tr-TR" sz="3200" dirty="0"/>
              <a:t> Yani </a:t>
            </a:r>
            <a:r>
              <a:rPr lang="tr-TR" sz="3200" dirty="0" smtClean="0"/>
              <a:t>ihtiyaçlarına </a:t>
            </a:r>
            <a:r>
              <a:rPr lang="tr-TR" sz="3200" dirty="0"/>
              <a:t>en uygun medya aracını belirler. </a:t>
            </a:r>
            <a:r>
              <a:rPr lang="tr-TR" sz="3200" dirty="0" smtClean="0"/>
              <a:t>Bunlara </a:t>
            </a:r>
            <a:r>
              <a:rPr lang="tr-TR" sz="3200" dirty="0"/>
              <a:t>nereden ve nasıl ulaşacağını bilir.</a:t>
            </a:r>
            <a:br>
              <a:rPr lang="tr-TR" sz="3200" dirty="0"/>
            </a:br>
            <a:endParaRPr lang="tr-TR" sz="3200" dirty="0"/>
          </a:p>
          <a:p>
            <a:pPr marL="811213" lvl="1" indent="-354013">
              <a:lnSpc>
                <a:spcPts val="3000"/>
              </a:lnSpc>
            </a:pPr>
            <a:r>
              <a:rPr lang="tr-TR" sz="3200" b="1" dirty="0"/>
              <a:t>Medya okuryazarı medya mesajlarını anlar.</a:t>
            </a:r>
            <a:r>
              <a:rPr lang="tr-TR" sz="3200" dirty="0"/>
              <a:t> Yani </a:t>
            </a:r>
          </a:p>
          <a:p>
            <a:pPr marL="811213" lvl="1" indent="-354013">
              <a:lnSpc>
                <a:spcPts val="3000"/>
              </a:lnSpc>
            </a:pPr>
            <a:r>
              <a:rPr lang="tr-TR" sz="3200" dirty="0"/>
              <a:t>medya araçlarıyla iletilmek istenen mesajları fark </a:t>
            </a:r>
          </a:p>
          <a:p>
            <a:pPr marL="811213" lvl="1" indent="-354013">
              <a:lnSpc>
                <a:spcPts val="3000"/>
              </a:lnSpc>
            </a:pPr>
            <a:r>
              <a:rPr lang="tr-TR" sz="3200" dirty="0"/>
              <a:t>eder ve anlar.</a:t>
            </a:r>
          </a:p>
          <a:p>
            <a:pPr marL="811213" lvl="1" indent="-354013">
              <a:lnSpc>
                <a:spcPts val="3400"/>
              </a:lnSpc>
            </a:pPr>
            <a:endParaRPr lang="tr-TR" sz="3200" dirty="0">
              <a:latin typeface="Calibri" panose="020F0502020204030204" pitchFamily="34" charset="0"/>
            </a:endParaRPr>
          </a:p>
        </p:txBody>
      </p:sp>
      <p:sp>
        <p:nvSpPr>
          <p:cNvPr id="8" name="9 Dikdörtgen"/>
          <p:cNvSpPr/>
          <p:nvPr/>
        </p:nvSpPr>
        <p:spPr>
          <a:xfrm>
            <a:off x="3040392" y="883868"/>
            <a:ext cx="5867375" cy="584775"/>
          </a:xfrm>
          <a:prstGeom prst="rect">
            <a:avLst/>
          </a:prstGeom>
        </p:spPr>
        <p:txBody>
          <a:bodyPr wrap="none">
            <a:spAutoFit/>
          </a:bodyPr>
          <a:lstStyle/>
          <a:p>
            <a:pPr marL="354013" indent="-354013"/>
            <a:r>
              <a:rPr lang="tr-TR" sz="3200" b="1" dirty="0">
                <a:solidFill>
                  <a:srgbClr val="00B0F0"/>
                </a:solidFill>
              </a:rPr>
              <a:t>Medya Okuryazarı Nasıl Biridir?</a:t>
            </a:r>
          </a:p>
        </p:txBody>
      </p:sp>
    </p:spTree>
    <p:extLst>
      <p:ext uri="{BB962C8B-B14F-4D97-AF65-F5344CB8AC3E}">
        <p14:creationId xmlns:p14="http://schemas.microsoft.com/office/powerpoint/2010/main" val="420936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32188" y="530187"/>
            <a:ext cx="9601196" cy="625951"/>
          </a:xfrm>
        </p:spPr>
        <p:txBody>
          <a:bodyPr>
            <a:normAutofit fontScale="90000"/>
          </a:bodyPr>
          <a:lstStyle/>
          <a:p>
            <a:r>
              <a:rPr lang="tr-TR" b="1" dirty="0" smtClean="0">
                <a:latin typeface="Calibri" panose="020F0502020204030204" pitchFamily="34" charset="0"/>
              </a:rPr>
              <a:t>Medya – Teknoloji- İnternet</a:t>
            </a:r>
            <a:endParaRPr lang="tr-TR" b="1" dirty="0">
              <a:latin typeface="Calibri" panose="020F0502020204030204" pitchFamily="34"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188" y="1250731"/>
            <a:ext cx="9693164" cy="4981903"/>
          </a:xfrm>
        </p:spPr>
      </p:pic>
      <p:cxnSp>
        <p:nvCxnSpPr>
          <p:cNvPr id="7" name="Düz Bağlayıcı 6"/>
          <p:cNvCxnSpPr/>
          <p:nvPr/>
        </p:nvCxnSpPr>
        <p:spPr>
          <a:xfrm>
            <a:off x="1450428" y="1166648"/>
            <a:ext cx="9574924"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21254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sphere">
          <a:fgClr>
            <a:schemeClr val="bg2"/>
          </a:fgClr>
          <a:bgClr>
            <a:schemeClr val="bg1"/>
          </a:bgClr>
        </a:pattFill>
        <a:effectLst/>
      </p:bgPr>
    </p:bg>
    <p:spTree>
      <p:nvGrpSpPr>
        <p:cNvPr id="1" name=""/>
        <p:cNvGrpSpPr/>
        <p:nvPr/>
      </p:nvGrpSpPr>
      <p:grpSpPr>
        <a:xfrm>
          <a:off x="0" y="0"/>
          <a:ext cx="0" cy="0"/>
          <a:chOff x="0" y="0"/>
          <a:chExt cx="0" cy="0"/>
        </a:xfrm>
      </p:grpSpPr>
      <p:sp>
        <p:nvSpPr>
          <p:cNvPr id="2" name="Metin kutusu 1"/>
          <p:cNvSpPr txBox="1"/>
          <p:nvPr/>
        </p:nvSpPr>
        <p:spPr>
          <a:xfrm>
            <a:off x="1731264" y="1511808"/>
            <a:ext cx="9049337" cy="4293483"/>
          </a:xfrm>
          <a:prstGeom prst="rect">
            <a:avLst/>
          </a:prstGeom>
          <a:noFill/>
        </p:spPr>
        <p:txBody>
          <a:bodyPr wrap="none" rtlCol="0">
            <a:spAutoFit/>
          </a:bodyPr>
          <a:lstStyle/>
          <a:p>
            <a:pPr marL="811213" lvl="1" indent="-354013">
              <a:lnSpc>
                <a:spcPts val="3400"/>
              </a:lnSpc>
            </a:pPr>
            <a:r>
              <a:rPr lang="tr-TR" sz="3200" b="1" dirty="0">
                <a:latin typeface="Calibri" panose="020F0502020204030204" pitchFamily="34" charset="0"/>
              </a:rPr>
              <a:t>Medya okuryazarı medya mesajını değerlendirir </a:t>
            </a:r>
          </a:p>
          <a:p>
            <a:pPr marL="811213" lvl="1" indent="-354013">
              <a:lnSpc>
                <a:spcPts val="3400"/>
              </a:lnSpc>
            </a:pPr>
            <a:r>
              <a:rPr lang="tr-TR" sz="3200" b="1" dirty="0">
                <a:latin typeface="Calibri" panose="020F0502020204030204" pitchFamily="34" charset="0"/>
              </a:rPr>
              <a:t>ve çözümler. </a:t>
            </a:r>
            <a:r>
              <a:rPr lang="tr-TR" sz="3200" dirty="0">
                <a:latin typeface="Calibri" panose="020F0502020204030204" pitchFamily="34" charset="0"/>
              </a:rPr>
              <a:t>Yani medya mesajlarını farklı bilgi </a:t>
            </a:r>
          </a:p>
          <a:p>
            <a:pPr marL="811213" lvl="1" indent="-354013">
              <a:lnSpc>
                <a:spcPts val="3400"/>
              </a:lnSpc>
            </a:pPr>
            <a:r>
              <a:rPr lang="tr-TR" sz="3200" dirty="0">
                <a:latin typeface="Calibri" panose="020F0502020204030204" pitchFamily="34" charset="0"/>
              </a:rPr>
              <a:t>kaynakları ve bilgilerle, kendi kültür ve </a:t>
            </a:r>
          </a:p>
          <a:p>
            <a:pPr marL="811213" lvl="1" indent="-354013">
              <a:lnSpc>
                <a:spcPts val="3400"/>
              </a:lnSpc>
            </a:pPr>
            <a:r>
              <a:rPr lang="tr-TR" sz="3200" dirty="0">
                <a:latin typeface="Calibri" panose="020F0502020204030204" pitchFamily="34" charset="0"/>
              </a:rPr>
              <a:t>değerleriyle karşılaştırıp çözümler. Eleştirel bir </a:t>
            </a:r>
          </a:p>
          <a:p>
            <a:pPr marL="811213" lvl="1" indent="-354013">
              <a:lnSpc>
                <a:spcPts val="3400"/>
              </a:lnSpc>
            </a:pPr>
            <a:r>
              <a:rPr lang="tr-TR" sz="3200" dirty="0">
                <a:latin typeface="Calibri" panose="020F0502020204030204" pitchFamily="34" charset="0"/>
              </a:rPr>
              <a:t>gözle değerlendirip anlamlandırır.</a:t>
            </a:r>
            <a:br>
              <a:rPr lang="tr-TR" sz="3200" dirty="0">
                <a:latin typeface="Calibri" panose="020F0502020204030204" pitchFamily="34" charset="0"/>
              </a:rPr>
            </a:br>
            <a:endParaRPr lang="tr-TR" sz="3200" dirty="0">
              <a:latin typeface="Calibri" panose="020F0502020204030204" pitchFamily="34" charset="0"/>
            </a:endParaRPr>
          </a:p>
          <a:p>
            <a:pPr marL="811213" lvl="1" indent="-354013">
              <a:lnSpc>
                <a:spcPts val="3400"/>
              </a:lnSpc>
            </a:pPr>
            <a:r>
              <a:rPr lang="tr-TR" sz="3200" b="1" dirty="0">
                <a:latin typeface="Calibri" panose="020F0502020204030204" pitchFamily="34" charset="0"/>
              </a:rPr>
              <a:t>Medya okuryazarı iletişim kurar. </a:t>
            </a:r>
            <a:r>
              <a:rPr lang="tr-TR" sz="3200" dirty="0">
                <a:latin typeface="Calibri" panose="020F0502020204030204" pitchFamily="34" charset="0"/>
              </a:rPr>
              <a:t>Yani medya </a:t>
            </a:r>
          </a:p>
          <a:p>
            <a:pPr marL="811213" lvl="1" indent="-354013">
              <a:lnSpc>
                <a:spcPts val="3400"/>
              </a:lnSpc>
            </a:pPr>
            <a:r>
              <a:rPr lang="tr-TR" sz="3200" dirty="0">
                <a:latin typeface="Calibri" panose="020F0502020204030204" pitchFamily="34" charset="0"/>
              </a:rPr>
              <a:t>içeriği ile ilgili değerlendirmelerini, hem o içeriği </a:t>
            </a:r>
          </a:p>
          <a:p>
            <a:pPr marL="811213" lvl="1" indent="-354013">
              <a:lnSpc>
                <a:spcPts val="3400"/>
              </a:lnSpc>
            </a:pPr>
            <a:r>
              <a:rPr lang="tr-TR" sz="3200" dirty="0">
                <a:latin typeface="Calibri" panose="020F0502020204030204" pitchFamily="34" charset="0"/>
              </a:rPr>
              <a:t>oluşturanlarla hem de başka insanlarla paylaşır.</a:t>
            </a:r>
          </a:p>
          <a:p>
            <a:endParaRPr lang="tr-TR" dirty="0">
              <a:latin typeface="Calibri" panose="020F0502020204030204" pitchFamily="34" charset="0"/>
            </a:endParaRPr>
          </a:p>
        </p:txBody>
      </p:sp>
    </p:spTree>
    <p:extLst>
      <p:ext uri="{BB962C8B-B14F-4D97-AF65-F5344CB8AC3E}">
        <p14:creationId xmlns:p14="http://schemas.microsoft.com/office/powerpoint/2010/main" val="87638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 y="-1"/>
            <a:ext cx="12205583" cy="6858001"/>
          </a:xfrm>
          <a:prstGeom prst="rect">
            <a:avLst/>
          </a:prstGeom>
        </p:spPr>
      </p:pic>
      <p:sp>
        <p:nvSpPr>
          <p:cNvPr id="3" name="Metin kutusu 2"/>
          <p:cNvSpPr txBox="1"/>
          <p:nvPr/>
        </p:nvSpPr>
        <p:spPr>
          <a:xfrm>
            <a:off x="2785241" y="792261"/>
            <a:ext cx="4246180" cy="738664"/>
          </a:xfrm>
          <a:prstGeom prst="rect">
            <a:avLst/>
          </a:prstGeom>
          <a:noFill/>
        </p:spPr>
        <p:txBody>
          <a:bodyPr wrap="square" rtlCol="0">
            <a:spAutoFit/>
          </a:bodyPr>
          <a:lstStyle/>
          <a:p>
            <a:pPr algn="ctr"/>
            <a:r>
              <a:rPr lang="tr-TR" sz="2100" b="1" dirty="0" smtClean="0">
                <a:solidFill>
                  <a:srgbClr val="0070C0"/>
                </a:solidFill>
              </a:rPr>
              <a:t>Medyadan Korunmak için Kişisel Stratejiler Geliştirme</a:t>
            </a:r>
            <a:endParaRPr lang="tr-TR" sz="2100" b="1" dirty="0">
              <a:solidFill>
                <a:srgbClr val="0070C0"/>
              </a:solidFill>
            </a:endParaRPr>
          </a:p>
        </p:txBody>
      </p:sp>
      <p:sp>
        <p:nvSpPr>
          <p:cNvPr id="4" name="Metin kutusu 3"/>
          <p:cNvSpPr txBox="1"/>
          <p:nvPr/>
        </p:nvSpPr>
        <p:spPr>
          <a:xfrm>
            <a:off x="2785241" y="1752917"/>
            <a:ext cx="4519447" cy="4185761"/>
          </a:xfrm>
          <a:prstGeom prst="rect">
            <a:avLst/>
          </a:prstGeom>
          <a:noFill/>
        </p:spPr>
        <p:txBody>
          <a:bodyPr wrap="square" rtlCol="0">
            <a:spAutoFit/>
          </a:bodyPr>
          <a:lstStyle/>
          <a:p>
            <a:r>
              <a:rPr lang="tr-TR" sz="1900" b="1" dirty="0" smtClean="0"/>
              <a:t>Kişisel </a:t>
            </a:r>
            <a:r>
              <a:rPr lang="tr-TR" sz="1900" b="1" dirty="0" err="1" smtClean="0"/>
              <a:t>staretejileri</a:t>
            </a:r>
            <a:r>
              <a:rPr lang="tr-TR" sz="1900" b="1" dirty="0" smtClean="0"/>
              <a:t> amacı kişinin kendisi ve çevresindeki bireyleri medya kullanımı konusunda bilinçlendirmektir.</a:t>
            </a:r>
          </a:p>
          <a:p>
            <a:pPr marL="171450" indent="-171450">
              <a:buFontTx/>
              <a:buChar char="-"/>
            </a:pPr>
            <a:r>
              <a:rPr lang="tr-TR" sz="1900" b="1" dirty="0" smtClean="0"/>
              <a:t>Medyanın etkisinin farkında olmalıyız.</a:t>
            </a:r>
          </a:p>
          <a:p>
            <a:pPr marL="171450" indent="-171450">
              <a:buFontTx/>
              <a:buChar char="-"/>
            </a:pPr>
            <a:r>
              <a:rPr lang="tr-TR" sz="1900" b="1" dirty="0" smtClean="0"/>
              <a:t>Medya ile iç içe olduğumuz süreleri kontrol etme</a:t>
            </a:r>
          </a:p>
          <a:p>
            <a:pPr marL="171450" indent="-171450">
              <a:buFontTx/>
              <a:buChar char="-"/>
            </a:pPr>
            <a:r>
              <a:rPr lang="tr-TR" sz="1900" b="1" dirty="0" smtClean="0"/>
              <a:t>Medya içerikleri konusunda farkındalığa sahip olma</a:t>
            </a:r>
          </a:p>
          <a:p>
            <a:pPr marL="171450" indent="-171450">
              <a:buFontTx/>
              <a:buChar char="-"/>
            </a:pPr>
            <a:r>
              <a:rPr lang="tr-TR" sz="1900" b="1" dirty="0" smtClean="0"/>
              <a:t>Medyadan beklentilerimizi belirleme</a:t>
            </a:r>
          </a:p>
          <a:p>
            <a:pPr marL="171450" indent="-171450">
              <a:buFontTx/>
              <a:buChar char="-"/>
            </a:pPr>
            <a:r>
              <a:rPr lang="tr-TR" sz="1900" b="1" dirty="0" smtClean="0"/>
              <a:t>Medya içeriklerinin gerçeklik ve fantezi olduğunun farkına varabilme becerilerini geliştirmeliyiz</a:t>
            </a:r>
          </a:p>
          <a:p>
            <a:pPr marL="171450" indent="-171450">
              <a:buFontTx/>
              <a:buChar char="-"/>
            </a:pPr>
            <a:r>
              <a:rPr lang="tr-TR" sz="1900" b="1" dirty="0" smtClean="0"/>
              <a:t>Medya kaynakları konusunda bilgi sahibi olmalıyız. </a:t>
            </a:r>
          </a:p>
        </p:txBody>
      </p:sp>
    </p:spTree>
    <p:extLst>
      <p:ext uri="{BB962C8B-B14F-4D97-AF65-F5344CB8AC3E}">
        <p14:creationId xmlns:p14="http://schemas.microsoft.com/office/powerpoint/2010/main" val="3698061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9 Dikdörtgen"/>
          <p:cNvSpPr/>
          <p:nvPr/>
        </p:nvSpPr>
        <p:spPr>
          <a:xfrm>
            <a:off x="2306967" y="683843"/>
            <a:ext cx="8275663" cy="584775"/>
          </a:xfrm>
          <a:prstGeom prst="rect">
            <a:avLst/>
          </a:prstGeom>
        </p:spPr>
        <p:txBody>
          <a:bodyPr wrap="none">
            <a:spAutoFit/>
          </a:bodyPr>
          <a:lstStyle/>
          <a:p>
            <a:pPr marL="354013" indent="-354013"/>
            <a:r>
              <a:rPr lang="tr-TR" sz="3200" b="1" dirty="0" smtClean="0">
                <a:solidFill>
                  <a:srgbClr val="00B0F0"/>
                </a:solidFill>
              </a:rPr>
              <a:t>Her İçerik Her Yaş Grubu İçin Uygun Mudur?</a:t>
            </a:r>
            <a:endParaRPr lang="tr-TR" sz="3200" b="1" dirty="0">
              <a:solidFill>
                <a:srgbClr val="00B0F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257299"/>
            <a:ext cx="5076825" cy="5076825"/>
          </a:xfrm>
          <a:prstGeom prst="rect">
            <a:avLst/>
          </a:prstGeom>
          <a:ln>
            <a:noFill/>
          </a:ln>
          <a:effectLst>
            <a:softEdge rad="112500"/>
          </a:effectLst>
        </p:spPr>
      </p:pic>
    </p:spTree>
    <p:extLst>
      <p:ext uri="{BB962C8B-B14F-4D97-AF65-F5344CB8AC3E}">
        <p14:creationId xmlns:p14="http://schemas.microsoft.com/office/powerpoint/2010/main" val="3627227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63" y="493985"/>
            <a:ext cx="3827105" cy="2953067"/>
          </a:xfrm>
          <a:prstGeom prst="rect">
            <a:avLst/>
          </a:prstGeom>
          <a:ln>
            <a:noFill/>
          </a:ln>
          <a:effectLst>
            <a:softEdge rad="112500"/>
          </a:effectLst>
        </p:spPr>
      </p:pic>
      <p:sp>
        <p:nvSpPr>
          <p:cNvPr id="3" name="Metin kutusu 2"/>
          <p:cNvSpPr txBox="1"/>
          <p:nvPr/>
        </p:nvSpPr>
        <p:spPr>
          <a:xfrm>
            <a:off x="1131546" y="1447298"/>
            <a:ext cx="1470274" cy="523220"/>
          </a:xfrm>
          <a:prstGeom prst="rect">
            <a:avLst/>
          </a:prstGeom>
          <a:noFill/>
        </p:spPr>
        <p:txBody>
          <a:bodyPr wrap="none" rtlCol="0">
            <a:spAutoFit/>
          </a:bodyPr>
          <a:lstStyle/>
          <a:p>
            <a:r>
              <a:rPr lang="tr-TR" sz="2800" b="1" dirty="0" smtClean="0">
                <a:solidFill>
                  <a:srgbClr val="FF0000"/>
                </a:solidFill>
              </a:rPr>
              <a:t>SONUÇ</a:t>
            </a:r>
            <a:endParaRPr lang="tr-TR" sz="2800" b="1" dirty="0">
              <a:solidFill>
                <a:srgbClr val="FF0000"/>
              </a:solidFill>
            </a:endParaRPr>
          </a:p>
        </p:txBody>
      </p:sp>
      <p:sp>
        <p:nvSpPr>
          <p:cNvPr id="4" name="Metin kutusu 3"/>
          <p:cNvSpPr txBox="1"/>
          <p:nvPr/>
        </p:nvSpPr>
        <p:spPr>
          <a:xfrm>
            <a:off x="8124824" y="1047261"/>
            <a:ext cx="3514725" cy="3477875"/>
          </a:xfrm>
          <a:prstGeom prst="rect">
            <a:avLst/>
          </a:prstGeom>
          <a:noFill/>
        </p:spPr>
        <p:txBody>
          <a:bodyPr wrap="square" rtlCol="0">
            <a:spAutoFit/>
          </a:bodyPr>
          <a:lstStyle/>
          <a:p>
            <a:r>
              <a:rPr lang="tr-TR" sz="2000" b="1" dirty="0" smtClean="0"/>
              <a:t>Medya okuryazarlığı bir eleştirel bakış açısına sahip olma sürecidir.</a:t>
            </a:r>
          </a:p>
          <a:p>
            <a:r>
              <a:rPr lang="tr-TR" sz="2000" b="1" dirty="0" smtClean="0"/>
              <a:t>Tüm toplum ortak hareket ettiğinde daha hızlı sonuçlar elde edilebilir. Bu yüzden okullar, sivil toplum kuruluşları, öğretmenler, okul yetkilileri, yöneticiler vb. bu konunun hassas olduğunu fark etmeleri gerekir. </a:t>
            </a:r>
            <a:endParaRPr lang="tr-TR" sz="2000" b="1"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82954"/>
            <a:ext cx="1028700" cy="524847"/>
          </a:xfrm>
          <a:prstGeom prst="rect">
            <a:avLst/>
          </a:prstGeom>
          <a:ln>
            <a:noFill/>
          </a:ln>
          <a:effectLst>
            <a:softEdge rad="112500"/>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683" y="4643437"/>
            <a:ext cx="1185863" cy="1185863"/>
          </a:xfrm>
          <a:prstGeom prst="rect">
            <a:avLst/>
          </a:prstGeom>
          <a:ln>
            <a:noFill/>
          </a:ln>
          <a:effectLst>
            <a:softEdge rad="112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9865" y="3447052"/>
            <a:ext cx="1223609" cy="1321498"/>
          </a:xfrm>
          <a:prstGeom prst="rect">
            <a:avLst/>
          </a:prstGeom>
          <a:ln>
            <a:noFill/>
          </a:ln>
          <a:effectLst>
            <a:softEdge rad="112500"/>
          </a:effectLst>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7558" y="800862"/>
            <a:ext cx="5216335" cy="3243449"/>
          </a:xfrm>
          <a:prstGeom prst="rect">
            <a:avLst/>
          </a:prstGeom>
          <a:ln>
            <a:noFill/>
          </a:ln>
          <a:effectLst>
            <a:softEdge rad="112500"/>
          </a:effectLst>
        </p:spPr>
      </p:pic>
    </p:spTree>
    <p:extLst>
      <p:ext uri="{BB962C8B-B14F-4D97-AF65-F5344CB8AC3E}">
        <p14:creationId xmlns:p14="http://schemas.microsoft.com/office/powerpoint/2010/main" val="3748523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sphere">
          <a:fgClr>
            <a:schemeClr val="bg2"/>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4734558" y="833484"/>
            <a:ext cx="2677018" cy="50643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660" y="592323"/>
            <a:ext cx="2914811" cy="5546690"/>
          </a:xfrm>
          <a:prstGeom prst="rect">
            <a:avLst/>
          </a:prstGeom>
        </p:spPr>
      </p:pic>
      <p:sp>
        <p:nvSpPr>
          <p:cNvPr id="4" name="TextBox 3"/>
          <p:cNvSpPr txBox="1"/>
          <p:nvPr/>
        </p:nvSpPr>
        <p:spPr>
          <a:xfrm>
            <a:off x="4913612" y="1400093"/>
            <a:ext cx="2318905" cy="3416320"/>
          </a:xfrm>
          <a:prstGeom prst="rect">
            <a:avLst/>
          </a:prstGeom>
          <a:noFill/>
        </p:spPr>
        <p:txBody>
          <a:bodyPr wrap="none" rtlCol="0">
            <a:spAutoFit/>
          </a:bodyPr>
          <a:lstStyle/>
          <a:p>
            <a:pPr algn="ctr"/>
            <a:r>
              <a:rPr lang="tr-TR" sz="2400" b="1" dirty="0" smtClean="0">
                <a:solidFill>
                  <a:schemeClr val="bg1"/>
                </a:solidFill>
                <a:latin typeface="Calibri" panose="020F0502020204030204" pitchFamily="34" charset="0"/>
              </a:rPr>
              <a:t>Bilinçli Teknoloji </a:t>
            </a:r>
          </a:p>
          <a:p>
            <a:pPr algn="ctr"/>
            <a:r>
              <a:rPr lang="tr-TR" sz="2400" b="1" dirty="0" smtClean="0">
                <a:solidFill>
                  <a:schemeClr val="bg1"/>
                </a:solidFill>
                <a:latin typeface="Calibri" panose="020F0502020204030204" pitchFamily="34" charset="0"/>
              </a:rPr>
              <a:t>Kullanımı</a:t>
            </a:r>
          </a:p>
          <a:p>
            <a:pPr algn="ctr"/>
            <a:r>
              <a:rPr lang="tr-TR" sz="2400" b="1" dirty="0" smtClean="0">
                <a:solidFill>
                  <a:schemeClr val="bg1"/>
                </a:solidFill>
                <a:latin typeface="Calibri" panose="020F0502020204030204" pitchFamily="34" charset="0"/>
              </a:rPr>
              <a:t>Veli</a:t>
            </a:r>
          </a:p>
          <a:p>
            <a:pPr algn="ctr"/>
            <a:r>
              <a:rPr lang="tr-TR" sz="2400" b="1" dirty="0" smtClean="0">
                <a:solidFill>
                  <a:schemeClr val="bg1"/>
                </a:solidFill>
                <a:latin typeface="Calibri" panose="020F0502020204030204" pitchFamily="34" charset="0"/>
              </a:rPr>
              <a:t>Semineri</a:t>
            </a:r>
          </a:p>
          <a:p>
            <a:pPr algn="ctr"/>
            <a:endParaRPr lang="tr-TR" sz="2400" b="1" dirty="0" smtClean="0">
              <a:solidFill>
                <a:schemeClr val="bg1"/>
              </a:solidFill>
              <a:latin typeface="Calibri" panose="020F0502020204030204" pitchFamily="34" charset="0"/>
            </a:endParaRPr>
          </a:p>
          <a:p>
            <a:pPr algn="ctr"/>
            <a:r>
              <a:rPr lang="tr-TR" sz="2400" b="1" dirty="0" smtClean="0">
                <a:solidFill>
                  <a:schemeClr val="bg1"/>
                </a:solidFill>
                <a:latin typeface="Calibri" panose="020F0502020204030204" pitchFamily="34" charset="0"/>
              </a:rPr>
              <a:t>Dinlediğiniz için </a:t>
            </a:r>
          </a:p>
          <a:p>
            <a:pPr algn="ctr"/>
            <a:r>
              <a:rPr lang="tr-TR" sz="2400" b="1" dirty="0" smtClean="0">
                <a:solidFill>
                  <a:schemeClr val="bg1"/>
                </a:solidFill>
                <a:latin typeface="Calibri" panose="020F0502020204030204" pitchFamily="34" charset="0"/>
              </a:rPr>
              <a:t>TEŞEKKÜRLER</a:t>
            </a:r>
          </a:p>
          <a:p>
            <a:pPr algn="ctr"/>
            <a:endParaRPr lang="tr-TR" sz="2400" b="1" u="sng" dirty="0" smtClean="0">
              <a:solidFill>
                <a:schemeClr val="bg1"/>
              </a:solidFill>
              <a:latin typeface="Calibri" panose="020F0502020204030204" pitchFamily="34" charset="0"/>
            </a:endParaRPr>
          </a:p>
          <a:p>
            <a:pPr algn="ctr"/>
            <a:r>
              <a:rPr lang="tr-TR" sz="2400" b="1" u="sng" dirty="0" smtClean="0">
                <a:solidFill>
                  <a:schemeClr val="bg1"/>
                </a:solidFill>
                <a:latin typeface="Calibri" panose="020F0502020204030204" pitchFamily="34" charset="0"/>
              </a:rPr>
              <a:t>Hazırlayanlar</a:t>
            </a:r>
            <a:endParaRPr lang="en-US" sz="2400" u="sng" dirty="0">
              <a:solidFill>
                <a:schemeClr val="bg1"/>
              </a:solidFill>
              <a:latin typeface="Calibri" panose="020F0502020204030204" pitchFamily="34" charset="0"/>
            </a:endParaRPr>
          </a:p>
        </p:txBody>
      </p:sp>
      <p:sp>
        <p:nvSpPr>
          <p:cNvPr id="5" name="TextBox 4"/>
          <p:cNvSpPr txBox="1"/>
          <p:nvPr/>
        </p:nvSpPr>
        <p:spPr>
          <a:xfrm>
            <a:off x="5194009" y="4826435"/>
            <a:ext cx="1758110" cy="646331"/>
          </a:xfrm>
          <a:prstGeom prst="rect">
            <a:avLst/>
          </a:prstGeom>
          <a:noFill/>
        </p:spPr>
        <p:txBody>
          <a:bodyPr wrap="none" rtlCol="0">
            <a:spAutoFit/>
          </a:bodyPr>
          <a:lstStyle/>
          <a:p>
            <a:pPr algn="ctr"/>
            <a:r>
              <a:rPr lang="tr-TR" b="1" i="1" dirty="0" smtClean="0">
                <a:solidFill>
                  <a:schemeClr val="bg1"/>
                </a:solidFill>
                <a:latin typeface="Calibri" panose="020F0502020204030204" pitchFamily="34" charset="0"/>
              </a:rPr>
              <a:t>Mustafa BİRGÜL</a:t>
            </a:r>
          </a:p>
          <a:p>
            <a:pPr algn="ctr"/>
            <a:r>
              <a:rPr lang="tr-TR" b="1" i="1" dirty="0" smtClean="0">
                <a:solidFill>
                  <a:schemeClr val="bg1"/>
                </a:solidFill>
                <a:latin typeface="Calibri" panose="020F0502020204030204" pitchFamily="34" charset="0"/>
              </a:rPr>
              <a:t>Ramazan ÇOK</a:t>
            </a:r>
            <a:endParaRPr lang="en-US"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9945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866364" y="0"/>
            <a:ext cx="8091318" cy="461665"/>
          </a:xfrm>
          <a:prstGeom prst="rect">
            <a:avLst/>
          </a:prstGeom>
          <a:noFill/>
        </p:spPr>
        <p:txBody>
          <a:bodyPr wrap="none" rtlCol="0">
            <a:spAutoFit/>
          </a:bodyPr>
          <a:lstStyle/>
          <a:p>
            <a:r>
              <a:rPr lang="en-US" sz="2400" b="1" dirty="0" err="1"/>
              <a:t>İnternetin</a:t>
            </a:r>
            <a:r>
              <a:rPr lang="en-US" sz="2400" b="1" dirty="0"/>
              <a:t> Ne </a:t>
            </a:r>
            <a:r>
              <a:rPr lang="en-US" sz="2400" b="1" dirty="0" err="1"/>
              <a:t>Kadarı</a:t>
            </a:r>
            <a:r>
              <a:rPr lang="en-US" sz="2400" b="1" dirty="0"/>
              <a:t>, </a:t>
            </a:r>
            <a:r>
              <a:rPr lang="en-US" sz="2400" b="1" dirty="0" err="1"/>
              <a:t>Nerede</a:t>
            </a:r>
            <a:r>
              <a:rPr lang="en-US" sz="2400" b="1" dirty="0"/>
              <a:t>, Ne </a:t>
            </a:r>
            <a:r>
              <a:rPr lang="en-US" sz="2400" b="1" dirty="0" err="1"/>
              <a:t>Amaçla</a:t>
            </a:r>
            <a:r>
              <a:rPr lang="en-US" sz="2400" b="1" dirty="0"/>
              <a:t> </a:t>
            </a:r>
            <a:r>
              <a:rPr lang="en-US" sz="2400" b="1" dirty="0" err="1"/>
              <a:t>Kullanılmaktadır</a:t>
            </a:r>
            <a:r>
              <a:rPr lang="en-US" sz="2400" b="1" dirty="0"/>
              <a:t>?</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81" y="597666"/>
            <a:ext cx="10167883" cy="5803133"/>
          </a:xfrm>
          <a:prstGeom prst="rect">
            <a:avLst/>
          </a:prstGeom>
        </p:spPr>
      </p:pic>
    </p:spTree>
    <p:extLst>
      <p:ext uri="{BB962C8B-B14F-4D97-AF65-F5344CB8AC3E}">
        <p14:creationId xmlns:p14="http://schemas.microsoft.com/office/powerpoint/2010/main" val="327772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34628" y="590246"/>
            <a:ext cx="9601196" cy="525121"/>
          </a:xfrm>
        </p:spPr>
        <p:txBody>
          <a:bodyPr>
            <a:normAutofit fontScale="90000"/>
          </a:bodyPr>
          <a:lstStyle/>
          <a:p>
            <a:r>
              <a:rPr lang="tr-TR" dirty="0" smtClean="0"/>
              <a:t>İnternetin Riskleri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99" y="1045029"/>
            <a:ext cx="10132124" cy="5164853"/>
          </a:xfrm>
          <a:prstGeom prst="rect">
            <a:avLst/>
          </a:prstGeom>
        </p:spPr>
      </p:pic>
      <p:cxnSp>
        <p:nvCxnSpPr>
          <p:cNvPr id="6" name="Düz Bağlayıcı 5"/>
          <p:cNvCxnSpPr/>
          <p:nvPr/>
        </p:nvCxnSpPr>
        <p:spPr>
          <a:xfrm>
            <a:off x="1225899" y="1045029"/>
            <a:ext cx="9706708" cy="70338"/>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1588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656808" y="519775"/>
            <a:ext cx="5580438" cy="646331"/>
          </a:xfrm>
          <a:prstGeom prst="rect">
            <a:avLst/>
          </a:prstGeom>
        </p:spPr>
        <p:txBody>
          <a:bodyPr wrap="none">
            <a:spAutoFit/>
          </a:bodyPr>
          <a:lstStyle/>
          <a:p>
            <a:r>
              <a:rPr lang="tr-TR" sz="3600" b="1" dirty="0" smtClean="0">
                <a:latin typeface="Calibri" panose="020F0502020204030204" pitchFamily="34" charset="0"/>
              </a:rPr>
              <a:t>1.Tüketim Çılgınlığı ve Çocuk</a:t>
            </a:r>
            <a:endParaRPr lang="tr-TR" sz="3600" b="1" dirty="0"/>
          </a:p>
        </p:txBody>
      </p:sp>
      <p:sp>
        <p:nvSpPr>
          <p:cNvPr id="8" name="Metin kutusu 7"/>
          <p:cNvSpPr txBox="1"/>
          <p:nvPr/>
        </p:nvSpPr>
        <p:spPr>
          <a:xfrm>
            <a:off x="1232783" y="1587061"/>
            <a:ext cx="9606456" cy="3416320"/>
          </a:xfrm>
          <a:prstGeom prst="rect">
            <a:avLst/>
          </a:prstGeom>
          <a:noFill/>
        </p:spPr>
        <p:txBody>
          <a:bodyPr wrap="square" rtlCol="0">
            <a:spAutoFit/>
          </a:bodyPr>
          <a:lstStyle/>
          <a:p>
            <a:r>
              <a:rPr lang="tr-TR" dirty="0" smtClean="0"/>
              <a:t>Çocuklar model alarak öğrenirler, anne ve babanın tüketim alışkanları çocuğun da tüketim şeklini biçimlendirir. Özellikle okul öncesi dönemde ailenin hayat tarzı, eğlenme ve harcama kültürü çocuğun zihnine yerleşir zamanla</a:t>
            </a:r>
          </a:p>
          <a:p>
            <a:pPr marL="285750" indent="-285750">
              <a:buFontTx/>
              <a:buChar char="-"/>
            </a:pPr>
            <a:r>
              <a:rPr lang="tr-TR" dirty="0" smtClean="0"/>
              <a:t>Alışkanlıklar</a:t>
            </a:r>
          </a:p>
          <a:p>
            <a:pPr marL="285750" indent="-285750">
              <a:buFontTx/>
              <a:buChar char="-"/>
            </a:pPr>
            <a:r>
              <a:rPr lang="tr-TR" dirty="0" smtClean="0"/>
              <a:t>Tutumlar</a:t>
            </a:r>
          </a:p>
          <a:p>
            <a:pPr marL="285750" indent="-285750">
              <a:buFontTx/>
              <a:buChar char="-"/>
            </a:pPr>
            <a:r>
              <a:rPr lang="tr-TR" dirty="0" smtClean="0"/>
              <a:t>Davranışlar değişir.</a:t>
            </a:r>
          </a:p>
          <a:p>
            <a:pPr marL="285750" indent="-285750">
              <a:buFontTx/>
              <a:buChar char="-"/>
            </a:pPr>
            <a:endParaRPr lang="tr-TR" dirty="0"/>
          </a:p>
          <a:p>
            <a:pPr marL="285750" indent="-285750">
              <a:buFont typeface="Arial" panose="020B0604020202020204" pitchFamily="34" charset="0"/>
              <a:buChar char="•"/>
            </a:pPr>
            <a:r>
              <a:rPr lang="tr-TR" dirty="0" smtClean="0"/>
              <a:t>Yanlış şefkat ve sınırların olmayışı </a:t>
            </a:r>
          </a:p>
          <a:p>
            <a:pPr marL="285750" indent="-285750">
              <a:buFont typeface="Arial" panose="020B0604020202020204" pitchFamily="34" charset="0"/>
              <a:buChar char="•"/>
            </a:pPr>
            <a:r>
              <a:rPr lang="tr-TR" dirty="0" smtClean="0"/>
              <a:t>TV</a:t>
            </a:r>
          </a:p>
          <a:p>
            <a:pPr marL="285750" indent="-285750">
              <a:buFont typeface="Arial" panose="020B0604020202020204" pitchFamily="34" charset="0"/>
              <a:buChar char="•"/>
            </a:pPr>
            <a:r>
              <a:rPr lang="tr-TR" dirty="0" smtClean="0"/>
              <a:t>Telefon</a:t>
            </a:r>
          </a:p>
          <a:p>
            <a:pPr marL="285750" indent="-285750">
              <a:buFont typeface="Arial" panose="020B0604020202020204" pitchFamily="34" charset="0"/>
              <a:buChar char="•"/>
            </a:pPr>
            <a:r>
              <a:rPr lang="tr-TR" dirty="0" smtClean="0"/>
              <a:t>Tablet</a:t>
            </a:r>
          </a:p>
          <a:p>
            <a:endParaRPr lang="tr-TR"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735716"/>
            <a:ext cx="4238625" cy="2688620"/>
          </a:xfrm>
          <a:prstGeom prst="rect">
            <a:avLst/>
          </a:prstGeom>
          <a:ln>
            <a:noFill/>
          </a:ln>
          <a:effectLst>
            <a:softEdge rad="112500"/>
          </a:effectLst>
        </p:spPr>
      </p:pic>
    </p:spTree>
    <p:extLst>
      <p:ext uri="{BB962C8B-B14F-4D97-AF65-F5344CB8AC3E}">
        <p14:creationId xmlns:p14="http://schemas.microsoft.com/office/powerpoint/2010/main" val="137742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614767" y="533387"/>
            <a:ext cx="3068982" cy="646331"/>
          </a:xfrm>
          <a:prstGeom prst="rect">
            <a:avLst/>
          </a:prstGeom>
        </p:spPr>
        <p:txBody>
          <a:bodyPr wrap="none">
            <a:spAutoFit/>
          </a:bodyPr>
          <a:lstStyle/>
          <a:p>
            <a:r>
              <a:rPr lang="tr-TR" sz="3600" b="1" dirty="0" smtClean="0">
                <a:latin typeface="Calibri" panose="020F0502020204030204" pitchFamily="34" charset="0"/>
              </a:rPr>
              <a:t>Ne Yapmalıyız?</a:t>
            </a:r>
            <a:endParaRPr lang="tr-TR" sz="3600" b="1" dirty="0"/>
          </a:p>
        </p:txBody>
      </p:sp>
      <p:sp>
        <p:nvSpPr>
          <p:cNvPr id="2" name="Metin kutusu 1"/>
          <p:cNvSpPr txBox="1"/>
          <p:nvPr/>
        </p:nvSpPr>
        <p:spPr>
          <a:xfrm>
            <a:off x="404647" y="1403955"/>
            <a:ext cx="11382703" cy="4339650"/>
          </a:xfrm>
          <a:prstGeom prst="rect">
            <a:avLst/>
          </a:prstGeom>
          <a:noFill/>
        </p:spPr>
        <p:txBody>
          <a:bodyPr wrap="square" rtlCol="0">
            <a:spAutoFit/>
          </a:bodyPr>
          <a:lstStyle/>
          <a:p>
            <a:pPr marL="285750" indent="-285750">
              <a:buFont typeface="Arial" panose="020B0604020202020204" pitchFamily="34" charset="0"/>
              <a:buChar char="•"/>
            </a:pPr>
            <a:r>
              <a:rPr lang="tr-TR" sz="2300" dirty="0" smtClean="0"/>
              <a:t>Ebeveynler olarak kendi tüketim kültürümüzü gözden geçirmek, çocukları sadece AVM, eğlence, vakit geçirilen diğer mekanlar dışında müzelere, parklara, kütüphanelere, tarihi yerlere, mesire alanlarına, hayvanat bahçelerine, çeşitli hayvan çiftliklerinde, akraba ziyaretlerine götürebiliriz. </a:t>
            </a:r>
          </a:p>
          <a:p>
            <a:pPr marL="285750" indent="-285750">
              <a:buFont typeface="Arial" panose="020B0604020202020204" pitchFamily="34" charset="0"/>
              <a:buChar char="•"/>
            </a:pPr>
            <a:endParaRPr lang="tr-TR" sz="2300" dirty="0"/>
          </a:p>
          <a:p>
            <a:pPr marL="285750" indent="-285750">
              <a:buFont typeface="Arial" panose="020B0604020202020204" pitchFamily="34" charset="0"/>
              <a:buChar char="•"/>
            </a:pPr>
            <a:r>
              <a:rPr lang="tr-TR" sz="2300" dirty="0" smtClean="0"/>
              <a:t>Tüketim kültürünün aşılandığı diğer yerlerden birisi de çizgi filmlerdir. Sadece çizgi filmler değil diziler, bazı program içerikleri de çocuklarda tüketim kültürü oluşturmaktadır. Çocuklar bu programlardaki kahramanlarla kendilerini eşleştirmekte ve rol model almaktadırlar. </a:t>
            </a:r>
          </a:p>
          <a:p>
            <a:pPr marL="285750" indent="-285750">
              <a:buFont typeface="Arial" panose="020B0604020202020204" pitchFamily="34" charset="0"/>
              <a:buChar char="•"/>
            </a:pPr>
            <a:endParaRPr lang="tr-TR" sz="2300" dirty="0" smtClean="0"/>
          </a:p>
          <a:p>
            <a:pPr marL="285750" indent="-285750">
              <a:buFont typeface="Arial" panose="020B0604020202020204" pitchFamily="34" charset="0"/>
              <a:buChar char="•"/>
            </a:pPr>
            <a:r>
              <a:rPr lang="tr-TR" sz="2300" dirty="0" smtClean="0"/>
              <a:t>Çocuklar evde eskiyen eşyaları dönüştürme becerisi kazanabilirler. Eskisini at yenisini al yerine eskisini değerlendir kültürü çocukta elindekinin kıymetini bilmeyi aşılayabilir. Eskiyen elbiselerden bez yapmak, atık kağıtlardan süs eşyası ya da top yapmak, bozulan oyuncakları tamir etmek, bir şeyler üretmek sorumluluk becerisi kazandırır. </a:t>
            </a:r>
            <a:endParaRPr lang="tr-TR" sz="2300" dirty="0"/>
          </a:p>
        </p:txBody>
      </p:sp>
    </p:spTree>
    <p:extLst>
      <p:ext uri="{BB962C8B-B14F-4D97-AF65-F5344CB8AC3E}">
        <p14:creationId xmlns:p14="http://schemas.microsoft.com/office/powerpoint/2010/main" val="2847351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425580" y="551306"/>
            <a:ext cx="6368667" cy="646331"/>
          </a:xfrm>
          <a:prstGeom prst="rect">
            <a:avLst/>
          </a:prstGeom>
        </p:spPr>
        <p:txBody>
          <a:bodyPr wrap="none">
            <a:spAutoFit/>
          </a:bodyPr>
          <a:lstStyle/>
          <a:p>
            <a:r>
              <a:rPr lang="tr-TR" sz="3600" b="1" dirty="0" smtClean="0">
                <a:latin typeface="Calibri" panose="020F0502020204030204" pitchFamily="34" charset="0"/>
              </a:rPr>
              <a:t>2. Bilgisayar Bağımlılığı </a:t>
            </a:r>
            <a:r>
              <a:rPr lang="tr-TR" sz="3600" b="1" dirty="0">
                <a:latin typeface="Calibri" panose="020F0502020204030204" pitchFamily="34" charset="0"/>
              </a:rPr>
              <a:t>ve </a:t>
            </a:r>
            <a:r>
              <a:rPr lang="tr-TR" sz="3600" b="1" dirty="0" smtClean="0">
                <a:latin typeface="Calibri" panose="020F0502020204030204" pitchFamily="34" charset="0"/>
              </a:rPr>
              <a:t>Çocuk</a:t>
            </a:r>
            <a:endParaRPr lang="tr-TR" sz="3600" b="1" dirty="0"/>
          </a:p>
        </p:txBody>
      </p:sp>
      <p:sp>
        <p:nvSpPr>
          <p:cNvPr id="2" name="Metin kutusu 1"/>
          <p:cNvSpPr txBox="1"/>
          <p:nvPr/>
        </p:nvSpPr>
        <p:spPr>
          <a:xfrm>
            <a:off x="562549" y="1365109"/>
            <a:ext cx="7131023" cy="4524315"/>
          </a:xfrm>
          <a:prstGeom prst="rect">
            <a:avLst/>
          </a:prstGeom>
          <a:noFill/>
        </p:spPr>
        <p:txBody>
          <a:bodyPr wrap="square" rtlCol="0">
            <a:spAutoFit/>
          </a:bodyPr>
          <a:lstStyle/>
          <a:p>
            <a:pPr>
              <a:lnSpc>
                <a:spcPct val="150000"/>
              </a:lnSpc>
            </a:pPr>
            <a:r>
              <a:rPr lang="tr-TR" b="1" dirty="0" smtClean="0">
                <a:solidFill>
                  <a:srgbClr val="FF0000"/>
                </a:solidFill>
              </a:rPr>
              <a:t>*</a:t>
            </a:r>
            <a:r>
              <a:rPr lang="tr-TR" dirty="0" smtClean="0"/>
              <a:t> Çocukluk dönemi deneme yanılma yoluyla öğrendiğimiz bir keşfetme sürecidir. Bu dönemde çocuk er ya da geç teknoloji ile tanışır. Bu keşfetme süreci belli sınırlamalar dahilinde olmaza farkında olmadan kötüye kullanım ve bağımlığa dönüşebilir. </a:t>
            </a:r>
          </a:p>
          <a:p>
            <a:pPr>
              <a:lnSpc>
                <a:spcPct val="150000"/>
              </a:lnSpc>
            </a:pPr>
            <a:r>
              <a:rPr lang="tr-TR" b="1" dirty="0" smtClean="0">
                <a:solidFill>
                  <a:srgbClr val="FF0000"/>
                </a:solidFill>
              </a:rPr>
              <a:t>* </a:t>
            </a:r>
            <a:r>
              <a:rPr lang="tr-TR" dirty="0" smtClean="0"/>
              <a:t>Teknoloji aslında bir kolaylık bir fırsat iken zamanla ödev yapma, kısa boş zaman değerlendirmesi iken zamanla amaç dışı kullanıma yol açabilir.</a:t>
            </a:r>
          </a:p>
          <a:p>
            <a:pPr>
              <a:lnSpc>
                <a:spcPct val="150000"/>
              </a:lnSpc>
            </a:pPr>
            <a:endParaRPr lang="tr-TR" dirty="0" smtClean="0"/>
          </a:p>
          <a:p>
            <a:pPr>
              <a:lnSpc>
                <a:spcPct val="150000"/>
              </a:lnSpc>
            </a:pPr>
            <a:r>
              <a:rPr lang="tr-TR" b="1" dirty="0" smtClean="0">
                <a:solidFill>
                  <a:srgbClr val="FF0000"/>
                </a:solidFill>
              </a:rPr>
              <a:t>* </a:t>
            </a:r>
            <a:r>
              <a:rPr lang="tr-TR" dirty="0" smtClean="0"/>
              <a:t>Zamanla bilgisayar, </a:t>
            </a:r>
            <a:r>
              <a:rPr lang="tr-TR" dirty="0" err="1" smtClean="0"/>
              <a:t>Tv</a:t>
            </a:r>
            <a:r>
              <a:rPr lang="tr-TR" dirty="0" smtClean="0"/>
              <a:t>, tablet, elektronik oyuncakların keyfine varan çocuklar gerçek hayattan ve gerçek hayat oyunlarından zevk alamaz. Gerçek hayattaki sınırlandırmalar ve sorumluklar sıkıcı gelmeye başlar.</a:t>
            </a: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676" y="1603806"/>
            <a:ext cx="3489581" cy="2104323"/>
          </a:xfrm>
          <a:prstGeom prst="rect">
            <a:avLst/>
          </a:prstGeom>
          <a:ln>
            <a:noFill/>
          </a:ln>
          <a:effectLst>
            <a:softEdge rad="112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290" y="3778619"/>
            <a:ext cx="3373967" cy="2060222"/>
          </a:xfrm>
          <a:prstGeom prst="rect">
            <a:avLst/>
          </a:prstGeom>
          <a:ln>
            <a:noFill/>
          </a:ln>
          <a:effectLst>
            <a:softEdge rad="112500"/>
          </a:effectLst>
        </p:spPr>
      </p:pic>
    </p:spTree>
    <p:extLst>
      <p:ext uri="{BB962C8B-B14F-4D97-AF65-F5344CB8AC3E}">
        <p14:creationId xmlns:p14="http://schemas.microsoft.com/office/powerpoint/2010/main" val="54063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2657960" y="553781"/>
            <a:ext cx="8181279" cy="584775"/>
          </a:xfrm>
          <a:prstGeom prst="rect">
            <a:avLst/>
          </a:prstGeom>
        </p:spPr>
        <p:txBody>
          <a:bodyPr wrap="none">
            <a:spAutoFit/>
          </a:bodyPr>
          <a:lstStyle/>
          <a:p>
            <a:r>
              <a:rPr lang="tr-TR" sz="3200" b="1" dirty="0" smtClean="0">
                <a:latin typeface="Calibri" panose="020F0502020204030204" pitchFamily="34" charset="0"/>
              </a:rPr>
              <a:t>Sınırsız Teknoloji Kullanımı ve İnternet Zararları</a:t>
            </a:r>
            <a:endParaRPr lang="tr-TR" sz="3200" b="1" dirty="0"/>
          </a:p>
        </p:txBody>
      </p:sp>
      <p:sp>
        <p:nvSpPr>
          <p:cNvPr id="2" name="Metin kutusu 1"/>
          <p:cNvSpPr txBox="1"/>
          <p:nvPr/>
        </p:nvSpPr>
        <p:spPr>
          <a:xfrm>
            <a:off x="562549" y="1365109"/>
            <a:ext cx="7365837" cy="3477875"/>
          </a:xfrm>
          <a:prstGeom prst="rect">
            <a:avLst/>
          </a:prstGeom>
          <a:noFill/>
        </p:spPr>
        <p:txBody>
          <a:bodyPr wrap="square" rtlCol="0">
            <a:spAutoFit/>
          </a:bodyPr>
          <a:lstStyle/>
          <a:p>
            <a:pPr marL="342900" indent="-342900">
              <a:buFont typeface="Arial" panose="020B0604020202020204" pitchFamily="34" charset="0"/>
              <a:buChar char="•"/>
            </a:pPr>
            <a:r>
              <a:rPr lang="tr-TR" sz="2000" dirty="0" smtClean="0"/>
              <a:t>Bilgisayar, TV, tablet, Telefon gibi cihazlarla çocuklar erken yaşta sanal ölüme- öldürmeye ve şiddete maruz kalırlar. Zihinleri şiddet, öfke, ve kanla yoğrulur. Tepkisek, öfke nöbetleri, merhametsiz bir yapı oluşabilir.</a:t>
            </a:r>
          </a:p>
          <a:p>
            <a:pPr marL="342900" indent="-342900">
              <a:buFont typeface="Arial" panose="020B0604020202020204" pitchFamily="34" charset="0"/>
              <a:buChar char="•"/>
            </a:pPr>
            <a:r>
              <a:rPr lang="tr-TR" sz="2000" dirty="0" smtClean="0"/>
              <a:t>Erken yaşta cinsellikle tanışma</a:t>
            </a:r>
          </a:p>
          <a:p>
            <a:pPr marL="342900" indent="-342900">
              <a:buFont typeface="Arial" panose="020B0604020202020204" pitchFamily="34" charset="0"/>
              <a:buChar char="•"/>
            </a:pPr>
            <a:r>
              <a:rPr lang="tr-TR" sz="2000" dirty="0" smtClean="0"/>
              <a:t>Sosyal ilişkilerde zayıflık</a:t>
            </a:r>
          </a:p>
          <a:p>
            <a:pPr marL="342900" indent="-342900">
              <a:buFont typeface="Arial" panose="020B0604020202020204" pitchFamily="34" charset="0"/>
              <a:buChar char="•"/>
            </a:pPr>
            <a:r>
              <a:rPr lang="tr-TR" sz="2000" dirty="0" smtClean="0"/>
              <a:t>Bilgisayarın diğer bir zararı çocuklarımızı hayalle- gerçek arası bir hayata hapsetmesidir.</a:t>
            </a:r>
          </a:p>
          <a:p>
            <a:pPr marL="342900" indent="-342900">
              <a:buFont typeface="Arial" panose="020B0604020202020204" pitchFamily="34" charset="0"/>
              <a:buChar char="•"/>
            </a:pPr>
            <a:r>
              <a:rPr lang="tr-TR" sz="2000" dirty="0" smtClean="0"/>
              <a:t>Okul hayatına adapte olmada zorluk</a:t>
            </a:r>
          </a:p>
          <a:p>
            <a:pPr marL="342900" indent="-342900">
              <a:buFont typeface="Arial" panose="020B0604020202020204" pitchFamily="34" charset="0"/>
              <a:buChar char="•"/>
            </a:pPr>
            <a:endParaRPr lang="tr-TR" sz="2000" dirty="0" smtClean="0"/>
          </a:p>
          <a:p>
            <a:endParaRPr lang="tr-TR" sz="2000" dirty="0"/>
          </a:p>
        </p:txBody>
      </p:sp>
    </p:spTree>
    <p:extLst>
      <p:ext uri="{BB962C8B-B14F-4D97-AF65-F5344CB8AC3E}">
        <p14:creationId xmlns:p14="http://schemas.microsoft.com/office/powerpoint/2010/main" val="3784717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TM04033925[[fn=Damla]]</Template>
  <TotalTime>1059</TotalTime>
  <Words>1896</Words>
  <Application>Microsoft Office PowerPoint</Application>
  <PresentationFormat>Geniş ekran</PresentationFormat>
  <Paragraphs>212</Paragraphs>
  <Slides>34</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Garamond</vt:lpstr>
      <vt:lpstr>Wingdings</vt:lpstr>
      <vt:lpstr>Organik</vt:lpstr>
      <vt:lpstr>Bilinçli Teknoloji Kullanımı Veli Semineri</vt:lpstr>
      <vt:lpstr>Şöyle Bir Hayatınıza Göz Atın</vt:lpstr>
      <vt:lpstr>Medya – Teknoloji- İnternet</vt:lpstr>
      <vt:lpstr>PowerPoint Sunusu</vt:lpstr>
      <vt:lpstr>İnternetin Riskleri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wın8</dc:creator>
  <cp:lastModifiedBy>wın8</cp:lastModifiedBy>
  <cp:revision>69</cp:revision>
  <dcterms:created xsi:type="dcterms:W3CDTF">2019-09-25T08:37:20Z</dcterms:created>
  <dcterms:modified xsi:type="dcterms:W3CDTF">2019-09-30T06:27:35Z</dcterms:modified>
</cp:coreProperties>
</file>