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6" r:id="rId3"/>
    <p:sldId id="257" r:id="rId4"/>
    <p:sldId id="260" r:id="rId5"/>
    <p:sldId id="261" r:id="rId6"/>
    <p:sldId id="269" r:id="rId7"/>
    <p:sldId id="276" r:id="rId8"/>
    <p:sldId id="273" r:id="rId9"/>
    <p:sldId id="275" r:id="rId10"/>
    <p:sldId id="274" r:id="rId11"/>
    <p:sldId id="266" r:id="rId12"/>
    <p:sldId id="258" r:id="rId13"/>
    <p:sldId id="264" r:id="rId14"/>
    <p:sldId id="270" r:id="rId15"/>
    <p:sldId id="272" r:id="rId16"/>
    <p:sldId id="271" r:id="rId17"/>
    <p:sldId id="263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7645B-205F-4F9D-8A70-2615AAA589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A9F803-A618-4348-A516-D0AA6FC1A69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2- Sözel Şiddet</a:t>
          </a:r>
          <a:endParaRPr lang="tr-TR" sz="3600" dirty="0"/>
        </a:p>
      </dgm:t>
    </dgm:pt>
    <dgm:pt modelId="{F719EDC7-18E6-4709-9437-21F8440CE164}" type="parTrans" cxnId="{59E49118-56FC-47E8-8C4B-65A1C881C9DD}">
      <dgm:prSet/>
      <dgm:spPr/>
      <dgm:t>
        <a:bodyPr/>
        <a:lstStyle/>
        <a:p>
          <a:endParaRPr lang="tr-TR"/>
        </a:p>
      </dgm:t>
    </dgm:pt>
    <dgm:pt modelId="{8BAB7E11-1539-445D-89A8-93A663FA8F91}" type="sibTrans" cxnId="{59E49118-56FC-47E8-8C4B-65A1C881C9DD}">
      <dgm:prSet/>
      <dgm:spPr/>
      <dgm:t>
        <a:bodyPr/>
        <a:lstStyle/>
        <a:p>
          <a:endParaRPr lang="tr-TR"/>
        </a:p>
      </dgm:t>
    </dgm:pt>
    <dgm:pt modelId="{25E3DDBA-50C4-472D-9EC9-7002319BCA14}" type="pres">
      <dgm:prSet presAssocID="{6927645B-205F-4F9D-8A70-2615AAA58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C0A317-B09F-494C-8DB5-F01A3D347064}" type="pres">
      <dgm:prSet presAssocID="{B8A9F803-A618-4348-A516-D0AA6FC1A69F}" presName="parentText" presStyleLbl="node1" presStyleIdx="0" presStyleCnt="1" custScaleX="75159" custScaleY="84460" custLinFactY="-100000" custLinFactNeighborX="12495" custLinFactNeighborY="-11303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E49118-56FC-47E8-8C4B-65A1C881C9DD}" srcId="{6927645B-205F-4F9D-8A70-2615AAA58938}" destId="{B8A9F803-A618-4348-A516-D0AA6FC1A69F}" srcOrd="0" destOrd="0" parTransId="{F719EDC7-18E6-4709-9437-21F8440CE164}" sibTransId="{8BAB7E11-1539-445D-89A8-93A663FA8F91}"/>
    <dgm:cxn modelId="{1550CAA8-BF20-4644-9318-F541CDC70D20}" type="presOf" srcId="{6927645B-205F-4F9D-8A70-2615AAA58938}" destId="{25E3DDBA-50C4-472D-9EC9-7002319BCA14}" srcOrd="0" destOrd="0" presId="urn:microsoft.com/office/officeart/2005/8/layout/vList2"/>
    <dgm:cxn modelId="{FF1232B8-8D2F-44F9-B371-AB9F496256C2}" type="presOf" srcId="{B8A9F803-A618-4348-A516-D0AA6FC1A69F}" destId="{87C0A317-B09F-494C-8DB5-F01A3D347064}" srcOrd="0" destOrd="0" presId="urn:microsoft.com/office/officeart/2005/8/layout/vList2"/>
    <dgm:cxn modelId="{4B6E94AA-9A97-4AB7-93D8-30D6881FCC69}" type="presParOf" srcId="{25E3DDBA-50C4-472D-9EC9-7002319BCA14}" destId="{87C0A317-B09F-494C-8DB5-F01A3D3470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0A317-B09F-494C-8DB5-F01A3D347064}">
      <dsp:nvSpPr>
        <dsp:cNvPr id="0" name=""/>
        <dsp:cNvSpPr/>
      </dsp:nvSpPr>
      <dsp:spPr>
        <a:xfrm>
          <a:off x="1892884" y="0"/>
          <a:ext cx="5727115" cy="1027709"/>
        </a:xfrm>
        <a:prstGeom prst="roundRect">
          <a:avLst/>
        </a:prstGeom>
        <a:solidFill>
          <a:schemeClr val="accent5">
            <a:tint val="55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2- Sözel Şiddet</a:t>
          </a:r>
          <a:endParaRPr lang="tr-TR" sz="3600" kern="1200" dirty="0"/>
        </a:p>
      </dsp:txBody>
      <dsp:txXfrm>
        <a:off x="1943053" y="50169"/>
        <a:ext cx="5626777" cy="927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7.10.2019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543800" cy="2304256"/>
          </a:xfrm>
        </p:spPr>
        <p:txBody>
          <a:bodyPr/>
          <a:lstStyle/>
          <a:p>
            <a:pPr algn="ctr"/>
            <a:r>
              <a:rPr lang="tr-TR" dirty="0" smtClean="0"/>
              <a:t>ŞİDDETİ ÖNLEME İLKOKUL DÜZEYİ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271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4664"/>
            <a:ext cx="4906888" cy="5996136"/>
          </a:xfrm>
        </p:spPr>
        <p:txBody>
          <a:bodyPr/>
          <a:lstStyle/>
          <a:p>
            <a:pPr marL="114300" indent="0">
              <a:buNone/>
            </a:pPr>
            <a:r>
              <a:rPr lang="tr-TR" dirty="0"/>
              <a:t>Bu , yankı adı verilen bir tabiat olayıdır. Ama hayatı da çok iyi anlatır. Yani yaşamdan ne istiyorsan önce onu sen vermelisin. </a:t>
            </a:r>
          </a:p>
          <a:p>
            <a:pPr marL="114300" indent="0">
              <a:buNone/>
            </a:pPr>
            <a:r>
              <a:rPr lang="tr-TR" dirty="0"/>
              <a:t>Tatlı sözler tatlı yankılar oluşturur. </a:t>
            </a:r>
            <a:endParaRPr lang="tr-TR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 smtClean="0"/>
              <a:t>Sevilmek </a:t>
            </a:r>
            <a:r>
              <a:rPr lang="tr-TR" dirty="0"/>
              <a:t>istiyorsan önce sen sevmelisin</a:t>
            </a:r>
            <a:r>
              <a:rPr lang="tr-TR" dirty="0" smtClean="0"/>
              <a:t>.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/>
              <a:t>Saygı istiyorsan önce sen saygı duymalısın</a:t>
            </a:r>
            <a:r>
              <a:rPr lang="tr-TR" dirty="0" smtClean="0"/>
              <a:t>.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/>
              <a:t>Anlayış bekliyorsan bunu önce sen göstermelisin.</a:t>
            </a:r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203848" cy="462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idx="1"/>
          </p:nvPr>
        </p:nvSpPr>
        <p:spPr>
          <a:xfrm>
            <a:off x="457200" y="476250"/>
            <a:ext cx="7620000" cy="592455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tr-TR" dirty="0" smtClean="0"/>
              <a:t>(Bu örnek durum verilerek ve aşağıdaki sorular sorularak sınıf içi etkileşim arttırılır. Aynı zamanda empati duygusunun önemine dikkat çekilir)</a:t>
            </a:r>
          </a:p>
          <a:p>
            <a:pPr marL="114300" indent="0">
              <a:buNone/>
            </a:pPr>
            <a:r>
              <a:rPr lang="tr-TR" dirty="0" smtClean="0"/>
              <a:t> </a:t>
            </a:r>
          </a:p>
          <a:p>
            <a:pPr marL="114300" indent="0">
              <a:buNone/>
            </a:pPr>
            <a:r>
              <a:rPr lang="tr-TR" dirty="0" smtClean="0"/>
              <a:t>Durum</a:t>
            </a:r>
            <a:r>
              <a:rPr lang="tr-TR" dirty="0"/>
              <a:t>: Yemekhanede yemek almak için uzun bir sıraya girdin. Tam sıra sana </a:t>
            </a:r>
            <a:r>
              <a:rPr lang="tr-TR"/>
              <a:t>geliyordu </a:t>
            </a:r>
            <a:r>
              <a:rPr lang="tr-TR" smtClean="0"/>
              <a:t>ki </a:t>
            </a:r>
            <a:r>
              <a:rPr lang="tr-TR" dirty="0"/>
              <a:t>bir öğrenci tepsini elinden alarak önüne geçti. Ona sıraya girmesini </a:t>
            </a:r>
            <a:r>
              <a:rPr lang="tr-TR" dirty="0" smtClean="0"/>
              <a:t>söylüyorsun ama </a:t>
            </a:r>
            <a:r>
              <a:rPr lang="tr-TR" dirty="0"/>
              <a:t>o seni duymazlıktan geliyor</a:t>
            </a:r>
            <a:r>
              <a:rPr lang="tr-TR" dirty="0" smtClean="0"/>
              <a:t>.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lnSpc>
                <a:spcPct val="150000"/>
              </a:lnSpc>
              <a:buNone/>
            </a:pPr>
            <a:r>
              <a:rPr lang="tr-TR" dirty="0"/>
              <a:t>Bu durumda ne hissederdin, ne yapardın</a:t>
            </a:r>
            <a:r>
              <a:rPr lang="tr-TR" dirty="0" smtClean="0"/>
              <a:t>?</a:t>
            </a:r>
          </a:p>
          <a:p>
            <a:pPr marL="114300" indent="0">
              <a:lnSpc>
                <a:spcPct val="150000"/>
              </a:lnSpc>
              <a:buNone/>
            </a:pPr>
            <a:endParaRPr lang="tr-TR" dirty="0"/>
          </a:p>
          <a:p>
            <a:pPr marL="114300" indent="0">
              <a:lnSpc>
                <a:spcPct val="150000"/>
              </a:lnSpc>
              <a:buNone/>
            </a:pPr>
            <a:r>
              <a:rPr lang="tr-TR" dirty="0" smtClean="0"/>
              <a:t>Karşındaki kişi sence </a:t>
            </a:r>
            <a:r>
              <a:rPr lang="tr-TR" dirty="0"/>
              <a:t>nasıl davranmalı</a:t>
            </a:r>
            <a:r>
              <a:rPr lang="tr-TR" dirty="0" smtClean="0"/>
              <a:t>?</a:t>
            </a:r>
          </a:p>
          <a:p>
            <a:pPr marL="114300" indent="0">
              <a:lnSpc>
                <a:spcPct val="150000"/>
              </a:lnSpc>
              <a:buNone/>
            </a:pPr>
            <a:endParaRPr lang="tr-TR" dirty="0"/>
          </a:p>
          <a:p>
            <a:pPr marL="114300" indent="0">
              <a:lnSpc>
                <a:spcPct val="150000"/>
              </a:lnSpc>
              <a:buNone/>
            </a:pPr>
            <a:r>
              <a:rPr lang="tr-TR" dirty="0"/>
              <a:t>Bu durum nasıl çözümlenebilir?</a:t>
            </a:r>
          </a:p>
        </p:txBody>
      </p:sp>
    </p:spTree>
    <p:extLst>
      <p:ext uri="{BB962C8B-B14F-4D97-AF65-F5344CB8AC3E}">
        <p14:creationId xmlns:p14="http://schemas.microsoft.com/office/powerpoint/2010/main" val="14010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Neler Yapmalıyız?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3394720" cy="5060032"/>
          </a:xfrm>
        </p:spPr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tr-TR" dirty="0" smtClean="0"/>
              <a:t>1)Karşımızdaki kişiyle iletişim kurmalıyız ve aramızdaki sorunları konuşarak çözmeliyiz.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374144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Neler Yapmalıyız?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10882"/>
            <a:ext cx="3682752" cy="491601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2) Eğer karşımızdaki kişiyle sorunlarımızı çözemezsek arabulucu yardımıyla çözebiliriz.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451561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5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42593"/>
            <a:ext cx="3744416" cy="501540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tr-TR" dirty="0" smtClean="0"/>
              <a:t>3) Karşımızdaki bize şiddet uygulamaya kalktığı takdirde ne olursa olsun korkmadan yüksek sesle bağırmalıyız.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9"/>
            <a:ext cx="4177308" cy="374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" y="332656"/>
            <a:ext cx="49498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Neler Yapmalıyız?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00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Eğer şiddete uğrayan kişi arkadaşımız ise ona destek çıkmalıyız ve yardım etmeliyiz.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tr-TR" u="sng" dirty="0" smtClean="0"/>
              <a:t>Asla sessiz kalmamalıyız.</a:t>
            </a:r>
            <a:endParaRPr lang="tr-TR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6890"/>
            <a:ext cx="3071044" cy="48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3322712" cy="498802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4) O kişinin bulunduğu ve bize zarar vereceğini düşündüğümüz ortamları terk etmeliyiz.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45638" y="476671"/>
            <a:ext cx="5472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600" b="1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Neler Yapmalıyız?</a:t>
            </a:r>
            <a:endParaRPr lang="tr-T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96044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Yapmalıyız?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303" y="1556792"/>
            <a:ext cx="3754760" cy="4800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)Şiddet olayı halen devam ederse o zaman  sınıf öğretmenimize veya okul rehber öğretmenimize bildirmeliyiz.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63" y="1556792"/>
            <a:ext cx="44644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159" y="1988840"/>
            <a:ext cx="5184913" cy="4032448"/>
          </a:xfrm>
        </p:spPr>
        <p:txBody>
          <a:bodyPr/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ŞİDDET</a:t>
            </a:r>
          </a:p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Karşımızdaki kişiye bilerek ve isteyerek verdiğimiz her türlü zarar şiddet olarak tanımlanır.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12370"/>
            <a:ext cx="324036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rabzonhaber.com.tr/images/haberler/korkutan_istatistik_h259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54" y="1745294"/>
            <a:ext cx="41529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 9"/>
          <p:cNvGrpSpPr/>
          <p:nvPr/>
        </p:nvGrpSpPr>
        <p:grpSpPr>
          <a:xfrm>
            <a:off x="2166859" y="285650"/>
            <a:ext cx="5964072" cy="670076"/>
            <a:chOff x="576895" y="-2808312"/>
            <a:chExt cx="5964072" cy="670076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576895" y="-2808312"/>
              <a:ext cx="5964072" cy="67007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Yuvarlatılmış Dikdörtgen 4"/>
            <p:cNvSpPr/>
            <p:nvPr/>
          </p:nvSpPr>
          <p:spPr>
            <a:xfrm>
              <a:off x="598772" y="-2762191"/>
              <a:ext cx="5898652" cy="604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i="0" kern="1200" dirty="0" smtClean="0"/>
                <a:t>1- Fiziksel Şiddet</a:t>
              </a:r>
              <a:endParaRPr lang="tr-TR" sz="3600" i="0" kern="1200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251520" y="1340768"/>
            <a:ext cx="3600400" cy="48965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FİZİKSEL ŞİDDET</a:t>
            </a:r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err="1" smtClean="0">
                <a:solidFill>
                  <a:schemeClr val="tx1"/>
                </a:solidFill>
              </a:rPr>
              <a:t>Vurmak,tekme</a:t>
            </a:r>
            <a:r>
              <a:rPr lang="tr-TR" b="1" dirty="0" smtClean="0">
                <a:solidFill>
                  <a:schemeClr val="tx1"/>
                </a:solidFill>
              </a:rPr>
              <a:t> atmak</a:t>
            </a:r>
            <a:endParaRPr lang="tr-TR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Kendisine ait olmayan eşyalara zarar vermek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Özel olan yerlerine dokunmak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Saç çekmek</a:t>
            </a:r>
          </a:p>
        </p:txBody>
      </p:sp>
    </p:spTree>
    <p:extLst>
      <p:ext uri="{BB962C8B-B14F-4D97-AF65-F5344CB8AC3E}">
        <p14:creationId xmlns:p14="http://schemas.microsoft.com/office/powerpoint/2010/main" val="20641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738335"/>
              </p:ext>
            </p:extLst>
          </p:nvPr>
        </p:nvGraphicFramePr>
        <p:xfrm>
          <a:off x="457200" y="620713"/>
          <a:ext cx="7620000" cy="578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img.anneboyutu.com/imgArticle/big/276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38073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08653" y="1700808"/>
            <a:ext cx="3600400" cy="46805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SÖZEL ŞİDDET</a:t>
            </a:r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Alaycı isim takmak</a:t>
            </a:r>
            <a:endParaRPr lang="tr-TR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Birine küfretmek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Alay etmek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Hakaret etmek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Aşağılamak</a:t>
            </a:r>
          </a:p>
        </p:txBody>
      </p:sp>
    </p:spTree>
    <p:extLst>
      <p:ext uri="{BB962C8B-B14F-4D97-AF65-F5344CB8AC3E}">
        <p14:creationId xmlns:p14="http://schemas.microsoft.com/office/powerpoint/2010/main" val="33243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579375" y="449206"/>
            <a:ext cx="6637159" cy="778146"/>
            <a:chOff x="-235460" y="16775"/>
            <a:chExt cx="7234298" cy="889170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-235460" y="16775"/>
              <a:ext cx="7042244" cy="8891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43406" y="103587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/>
                <a:t>3-</a:t>
              </a:r>
              <a:r>
                <a:rPr lang="tr-TR" sz="3600" b="1" kern="1200" dirty="0" smtClean="0"/>
                <a:t>Duygusal Şiddet</a:t>
              </a:r>
              <a:endParaRPr lang="tr-TR" sz="3600" kern="1200" dirty="0"/>
            </a:p>
          </p:txBody>
        </p:sp>
      </p:grp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6872"/>
            <a:ext cx="4403726" cy="288032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788024" y="1665146"/>
            <a:ext cx="3600400" cy="46805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DUYGUSAL ŞİDDET</a:t>
            </a:r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Yokmuş gibi davranmak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Dışlamak(gruptan, oyundan, arkadaşlıktan)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Dedikodu yaymak</a:t>
            </a:r>
          </a:p>
        </p:txBody>
      </p:sp>
    </p:spTree>
    <p:extLst>
      <p:ext uri="{BB962C8B-B14F-4D97-AF65-F5344CB8AC3E}">
        <p14:creationId xmlns:p14="http://schemas.microsoft.com/office/powerpoint/2010/main" val="5604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idx="1"/>
          </p:nvPr>
        </p:nvSpPr>
        <p:spPr>
          <a:xfrm>
            <a:off x="457200" y="116633"/>
            <a:ext cx="4690864" cy="62841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tr-TR" dirty="0" smtClean="0"/>
              <a:t>YAŞAM ve YANKI(İletişim Önemiyle İlgili Hikaye)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Bir </a:t>
            </a:r>
            <a:r>
              <a:rPr lang="tr-TR" dirty="0"/>
              <a:t>zamanlar bir baba ile oğul dağlık bir bölgede yürüyüşe çıkmışlardı; bir ara nasıl olduysa çocuğun ayağı kaydı ve incindi; çocuk acıyla bağırdı :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/>
              <a:t>-</a:t>
            </a:r>
            <a:r>
              <a:rPr lang="tr-TR" dirty="0" err="1"/>
              <a:t>Aaahhh</a:t>
            </a:r>
            <a:r>
              <a:rPr lang="tr-TR" dirty="0"/>
              <a:t>!...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/>
              <a:t>Karşı dağlarda yankı yapan sesi geri döndü :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/>
              <a:t>-</a:t>
            </a:r>
            <a:r>
              <a:rPr lang="tr-TR" dirty="0" err="1"/>
              <a:t>Aaahhh</a:t>
            </a:r>
            <a:r>
              <a:rPr lang="tr-TR" dirty="0"/>
              <a:t>!...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88074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3970784" cy="5996136"/>
          </a:xfrm>
        </p:spPr>
        <p:txBody>
          <a:bodyPr/>
          <a:lstStyle/>
          <a:p>
            <a:pPr marL="114300" lvl="0" indent="0">
              <a:lnSpc>
                <a:spcPct val="150000"/>
              </a:lnSpc>
              <a:buClr>
                <a:srgbClr val="A9A57C"/>
              </a:buClr>
              <a:buNone/>
            </a:pPr>
            <a:r>
              <a:rPr lang="tr-TR" sz="1900" dirty="0">
                <a:solidFill>
                  <a:srgbClr val="2F2B20"/>
                </a:solidFill>
              </a:rPr>
              <a:t>Daha önce böyle bir durumla karşılaşmamış çocuk bu kez : “Sen kimsin ?” diye sordu?</a:t>
            </a:r>
          </a:p>
          <a:p>
            <a:pPr marL="114300" lvl="0" indent="0">
              <a:lnSpc>
                <a:spcPct val="150000"/>
              </a:lnSpc>
              <a:buClr>
                <a:srgbClr val="A9A57C"/>
              </a:buClr>
              <a:buNone/>
            </a:pPr>
            <a:endParaRPr lang="tr-TR" sz="1900" dirty="0">
              <a:solidFill>
                <a:srgbClr val="2F2B20"/>
              </a:solidFill>
            </a:endParaRPr>
          </a:p>
          <a:p>
            <a:pPr marL="114300" lvl="0" indent="0">
              <a:lnSpc>
                <a:spcPct val="150000"/>
              </a:lnSpc>
              <a:buClr>
                <a:srgbClr val="A9A57C"/>
              </a:buClr>
              <a:buNone/>
            </a:pPr>
            <a:r>
              <a:rPr lang="tr-TR" sz="1900" dirty="0">
                <a:solidFill>
                  <a:srgbClr val="2F2B20"/>
                </a:solidFill>
              </a:rPr>
              <a:t>Cevap gelmekte gecikmedi: “Sen kimsin ?”</a:t>
            </a:r>
          </a:p>
          <a:p>
            <a:pPr marL="114300" lvl="0" indent="0">
              <a:lnSpc>
                <a:spcPct val="150000"/>
              </a:lnSpc>
              <a:buClr>
                <a:srgbClr val="A9A57C"/>
              </a:buClr>
              <a:buNone/>
            </a:pPr>
            <a:endParaRPr lang="tr-TR" sz="1900" dirty="0">
              <a:solidFill>
                <a:srgbClr val="2F2B20"/>
              </a:solidFill>
            </a:endParaRPr>
          </a:p>
          <a:p>
            <a:pPr marL="114300" lvl="0" indent="0">
              <a:lnSpc>
                <a:spcPct val="150000"/>
              </a:lnSpc>
              <a:buClr>
                <a:srgbClr val="A9A57C"/>
              </a:buClr>
              <a:buNone/>
            </a:pPr>
            <a:r>
              <a:rPr lang="tr-TR" sz="1900" dirty="0">
                <a:solidFill>
                  <a:srgbClr val="2F2B20"/>
                </a:solidFill>
              </a:rPr>
              <a:t>Sinirlenen çocuk : “ Sen bir korkaksın!” diye bağırdı.</a:t>
            </a:r>
          </a:p>
          <a:p>
            <a:pPr marL="114300" lvl="0" indent="0">
              <a:lnSpc>
                <a:spcPct val="150000"/>
              </a:lnSpc>
              <a:buClr>
                <a:srgbClr val="A9A57C"/>
              </a:buClr>
              <a:buNone/>
            </a:pPr>
            <a:endParaRPr lang="tr-TR" sz="1900" dirty="0">
              <a:solidFill>
                <a:srgbClr val="2F2B20"/>
              </a:solidFill>
            </a:endParaRPr>
          </a:p>
          <a:p>
            <a:pPr marL="114300" lvl="0" indent="0">
              <a:lnSpc>
                <a:spcPct val="150000"/>
              </a:lnSpc>
              <a:buClr>
                <a:srgbClr val="A9A57C"/>
              </a:buClr>
              <a:buNone/>
            </a:pPr>
            <a:r>
              <a:rPr lang="tr-TR" sz="1900" dirty="0">
                <a:solidFill>
                  <a:srgbClr val="2F2B20"/>
                </a:solidFill>
              </a:rPr>
              <a:t>Dağdan “Sen bir korkaksın!” yanıtını aldı.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556792"/>
            <a:ext cx="36724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404664"/>
            <a:ext cx="4546848" cy="6068144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tr-TR" dirty="0"/>
              <a:t>Bu olanlara bir anlam veremeyen çocuk babasına neler olduğunu sordu. Onun gülümsediğini gördü</a:t>
            </a:r>
            <a:r>
              <a:rPr lang="tr-TR" dirty="0" smtClean="0"/>
              <a:t>.</a:t>
            </a:r>
          </a:p>
          <a:p>
            <a:pPr marL="114300" indent="0">
              <a:lnSpc>
                <a:spcPct val="150000"/>
              </a:lnSpc>
              <a:buNone/>
            </a:pPr>
            <a:endParaRPr lang="tr-TR" dirty="0" smtClean="0"/>
          </a:p>
          <a:p>
            <a:pPr marL="114300" indent="0">
              <a:lnSpc>
                <a:spcPct val="150000"/>
              </a:lnSpc>
              <a:buNone/>
            </a:pPr>
            <a:endParaRPr lang="tr-TR" dirty="0"/>
          </a:p>
          <a:p>
            <a:pPr marL="114300" indent="0">
              <a:lnSpc>
                <a:spcPct val="150000"/>
              </a:lnSpc>
              <a:buNone/>
            </a:pPr>
            <a:r>
              <a:rPr lang="tr-TR" dirty="0" smtClean="0"/>
              <a:t>Babası, "şimdi </a:t>
            </a:r>
            <a:r>
              <a:rPr lang="tr-TR" dirty="0"/>
              <a:t>dikkatlice beni izle </a:t>
            </a:r>
            <a:r>
              <a:rPr lang="tr-TR" dirty="0" smtClean="0"/>
              <a:t>oğlum" </a:t>
            </a:r>
            <a:r>
              <a:rPr lang="tr-TR" dirty="0"/>
              <a:t>dedi ve yüksek sesle bağırdı:” Hayatı çok seviyorum!”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87389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3682752" cy="5996136"/>
          </a:xfrm>
        </p:spPr>
        <p:txBody>
          <a:bodyPr/>
          <a:lstStyle/>
          <a:p>
            <a:r>
              <a:rPr lang="tr-TR" dirty="0"/>
              <a:t>Karşı dağlardan aynı ses geldi: ” Hayatı çok seviyorum!”</a:t>
            </a:r>
          </a:p>
          <a:p>
            <a:endParaRPr lang="tr-TR" dirty="0"/>
          </a:p>
          <a:p>
            <a:r>
              <a:rPr lang="tr-TR" dirty="0"/>
              <a:t>Baba : “sana hayranım!”</a:t>
            </a:r>
          </a:p>
          <a:p>
            <a:r>
              <a:rPr lang="tr-TR" dirty="0"/>
              <a:t>Yankı: “sana hayranım!”</a:t>
            </a:r>
          </a:p>
          <a:p>
            <a:r>
              <a:rPr lang="tr-TR" dirty="0"/>
              <a:t>Baba : “sen harikasın!”</a:t>
            </a:r>
          </a:p>
          <a:p>
            <a:r>
              <a:rPr lang="tr-TR" dirty="0"/>
              <a:t>Yankı: “sen harikasın!”</a:t>
            </a:r>
          </a:p>
          <a:p>
            <a:endParaRPr lang="tr-TR" dirty="0"/>
          </a:p>
          <a:p>
            <a:r>
              <a:rPr lang="tr-TR" dirty="0"/>
              <a:t>Çocuğun şaşkınlığının daha da arttığını gören baba, ona durumu şöyle açıkladı:</a:t>
            </a:r>
          </a:p>
          <a:p>
            <a:endParaRPr lang="tr-TR" dirty="0"/>
          </a:p>
        </p:txBody>
      </p:sp>
      <p:pic>
        <p:nvPicPr>
          <p:cNvPr id="3077" name="Picture 5" descr="baba oÄul konuÅm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6004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207</TotalTime>
  <Words>466</Words>
  <Application>Microsoft Office PowerPoint</Application>
  <PresentationFormat>Ekran Gösterisi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Bitişiklik</vt:lpstr>
      <vt:lpstr>ŞİDDETİ ÖNLEME İLKOKUL DÜZEYİ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Neler Yapmalıyız?</vt:lpstr>
      <vt:lpstr>Neler Yapmalıyız?</vt:lpstr>
      <vt:lpstr>PowerPoint Sunusu</vt:lpstr>
      <vt:lpstr>Neler Yapmalıyız?</vt:lpstr>
      <vt:lpstr>PowerPoint Sunusu</vt:lpstr>
      <vt:lpstr>Neler Yapmalıyız?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 1</dc:creator>
  <cp:lastModifiedBy>pc 1</cp:lastModifiedBy>
  <cp:revision>31</cp:revision>
  <dcterms:created xsi:type="dcterms:W3CDTF">2019-09-18T07:35:51Z</dcterms:created>
  <dcterms:modified xsi:type="dcterms:W3CDTF">2019-10-07T10:46:12Z</dcterms:modified>
</cp:coreProperties>
</file>