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9" r:id="rId13"/>
    <p:sldId id="267" r:id="rId14"/>
    <p:sldId id="268" r:id="rId15"/>
    <p:sldId id="270" r:id="rId16"/>
    <p:sldId id="281" r:id="rId17"/>
    <p:sldId id="271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008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019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646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1031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4280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1779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544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2086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8090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629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24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201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156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991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470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092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92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416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834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08520" y="1792686"/>
            <a:ext cx="7056784" cy="3384376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tr-TR" sz="8000" b="1" cap="none" dirty="0" smtClean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Mahremiyet Eğitimi</a:t>
            </a:r>
            <a:endParaRPr lang="tr-TR" sz="8000" b="1" cap="none" dirty="0">
              <a:ln/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3" descr="C:\Users\Yunus Emre\Desktop\AYDIN\RAM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527070" cy="15121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4534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63235" y="3232892"/>
            <a:ext cx="7772870" cy="2434208"/>
          </a:xfrm>
        </p:spPr>
        <p:txBody>
          <a:bodyPr/>
          <a:lstStyle/>
          <a:p>
            <a:pPr marL="0" indent="0" algn="ctr">
              <a:buNone/>
            </a:pPr>
            <a:r>
              <a:rPr lang="tr-TR" sz="3200" dirty="0">
                <a:solidFill>
                  <a:srgbClr val="DA8008"/>
                </a:solidFill>
                <a:latin typeface="Calibri" panose="020F0502020204030204" pitchFamily="34" charset="0"/>
              </a:rPr>
              <a:t>İyi dokunuşlar mutlu, huzurlu ve güvende hissettirir.</a:t>
            </a:r>
          </a:p>
          <a:p>
            <a:endParaRPr lang="tr-TR" dirty="0"/>
          </a:p>
        </p:txBody>
      </p:sp>
      <p:pic>
        <p:nvPicPr>
          <p:cNvPr id="9218" name="Picture 2" descr="Ä°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313" y="4713271"/>
            <a:ext cx="1719114" cy="138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mojiler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6672"/>
            <a:ext cx="1379984" cy="137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Ä°lgili res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0" y="1531531"/>
            <a:ext cx="1363225" cy="136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Ä°lgili resi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870" y="1531531"/>
            <a:ext cx="1267471" cy="126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mutlu emojiler ile ilgili gÃ¶rsel sonuc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582" y="487957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44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862" y="476672"/>
            <a:ext cx="7773338" cy="1596177"/>
          </a:xfrm>
        </p:spPr>
        <p:txBody>
          <a:bodyPr/>
          <a:lstStyle/>
          <a:p>
            <a:r>
              <a:rPr lang="tr-TR" dirty="0" smtClean="0">
                <a:solidFill>
                  <a:srgbClr val="FFC000"/>
                </a:solidFill>
                <a:latin typeface="Calibri" panose="020F0502020204030204" pitchFamily="34" charset="0"/>
              </a:rPr>
              <a:t>Kötü dokunuş nedir?</a:t>
            </a:r>
            <a:endParaRPr lang="tr-TR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323528" y="1844825"/>
            <a:ext cx="8134672" cy="3946376"/>
          </a:xfrm>
        </p:spPr>
        <p:txBody>
          <a:bodyPr/>
          <a:lstStyle/>
          <a:p>
            <a:pPr marL="0" indent="0" algn="ctr">
              <a:buNone/>
            </a:pPr>
            <a:r>
              <a:rPr lang="tr-TR" sz="2800" b="1" dirty="0">
                <a:solidFill>
                  <a:srgbClr val="DA80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Bize kendimizi kötü hissettirir, hoşlanmadığımız her dokunuş kötü dokunuştur</a:t>
            </a:r>
            <a:r>
              <a:rPr lang="tr-TR" sz="2800" b="1" dirty="0" smtClean="0">
                <a:solidFill>
                  <a:srgbClr val="DA80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tr-TR" sz="2800" b="1" dirty="0">
              <a:solidFill>
                <a:srgbClr val="DA800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  <a:latin typeface="Arial Black" pitchFamily="34" charset="0"/>
                <a:cs typeface="Calibri" panose="020F0502020204030204" pitchFamily="34" charset="0"/>
              </a:rPr>
              <a:t>Vurmak bir çeşit kötü dokunuştur.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2290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18013"/>
            <a:ext cx="2016224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16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Ã¶tÃ¼ dokunuÅ ile ilgili gÃ¶rsel sonucu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62162"/>
            <a:ext cx="2592288" cy="19421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kÃ¶tÃ¼ dokunuÅ ile ilgili gÃ¶rsel sonuc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8"/>
          <a:stretch/>
        </p:blipFill>
        <p:spPr bwMode="auto">
          <a:xfrm>
            <a:off x="683568" y="3981141"/>
            <a:ext cx="3307816" cy="2005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8" name="Picture 6" descr="Ä°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74896"/>
            <a:ext cx="3672408" cy="26231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20" name="Picture 8" descr="kÃ¶tÃ¼ dokunuÅ ile ilgili gÃ¶rsel sonucu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 r="5011" b="19060"/>
          <a:stretch/>
        </p:blipFill>
        <p:spPr bwMode="auto">
          <a:xfrm>
            <a:off x="5148064" y="4111844"/>
            <a:ext cx="2808312" cy="1898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935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85330" y="2996952"/>
            <a:ext cx="7772870" cy="2794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800" dirty="0">
                <a:solidFill>
                  <a:srgbClr val="DA8008"/>
                </a:solidFill>
                <a:latin typeface="Calibri" panose="020F0502020204030204" pitchFamily="34" charset="0"/>
              </a:rPr>
              <a:t>Kötü dokunuş kızgın, korkmuş, utanmış ve değersiz hissettirir.</a:t>
            </a:r>
          </a:p>
        </p:txBody>
      </p:sp>
      <p:pic>
        <p:nvPicPr>
          <p:cNvPr id="10242" name="Picture 2" descr="Ã¼zgÃ¼n emojiler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0" y="1556792"/>
            <a:ext cx="1248073" cy="124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Ä°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324" y="26064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Ã¼zgÃ¼n emojiler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502942"/>
            <a:ext cx="1301923" cy="130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korkmuÅ emojiler ile ilgili gÃ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876" y="4588250"/>
            <a:ext cx="1390426" cy="139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aÄlayan emojiler ile ilgili gÃ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88250"/>
            <a:ext cx="1410072" cy="141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05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5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85330" y="1340769"/>
            <a:ext cx="7772870" cy="4450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dirty="0">
                <a:solidFill>
                  <a:srgbClr val="DA8008"/>
                </a:solidFill>
                <a:latin typeface="Calibri" panose="020F0502020204030204" pitchFamily="34" charset="0"/>
              </a:rPr>
              <a:t>HOŞLANMADIĞIN HER DOKUNUŞ KÖTÜ </a:t>
            </a:r>
            <a:r>
              <a:rPr lang="tr-TR" sz="3600" dirty="0" smtClean="0">
                <a:solidFill>
                  <a:srgbClr val="DA8008"/>
                </a:solidFill>
                <a:latin typeface="Calibri" panose="020F0502020204030204" pitchFamily="34" charset="0"/>
              </a:rPr>
              <a:t>DOKUNUŞTUR</a:t>
            </a:r>
          </a:p>
          <a:p>
            <a:pPr marL="0" indent="0" algn="ctr">
              <a:buNone/>
            </a:pPr>
            <a:r>
              <a:rPr lang="tr-TR" sz="3600" dirty="0" smtClean="0">
                <a:solidFill>
                  <a:srgbClr val="DA8008"/>
                </a:solidFill>
                <a:latin typeface="Calibri" panose="020F0502020204030204" pitchFamily="34" charset="0"/>
              </a:rPr>
              <a:t>«</a:t>
            </a:r>
            <a:r>
              <a:rPr lang="tr-TR" sz="4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CANINI </a:t>
            </a:r>
            <a:r>
              <a:rPr lang="tr-TR" sz="4400" dirty="0">
                <a:solidFill>
                  <a:srgbClr val="FF0000"/>
                </a:solidFill>
                <a:latin typeface="Calibri" panose="020F0502020204030204" pitchFamily="34" charset="0"/>
              </a:rPr>
              <a:t>ACITMASA </a:t>
            </a:r>
            <a:r>
              <a:rPr lang="tr-TR" sz="4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DA</a:t>
            </a:r>
            <a:r>
              <a:rPr lang="tr-TR" sz="3600" dirty="0" smtClean="0">
                <a:solidFill>
                  <a:srgbClr val="DA8008"/>
                </a:solidFill>
                <a:latin typeface="Calibri" panose="020F0502020204030204" pitchFamily="34" charset="0"/>
              </a:rPr>
              <a:t>»</a:t>
            </a:r>
            <a:endParaRPr lang="tr-TR" sz="3600" dirty="0">
              <a:solidFill>
                <a:srgbClr val="DA8008"/>
              </a:solidFill>
              <a:latin typeface="Calibri" panose="020F0502020204030204" pitchFamily="34" charset="0"/>
            </a:endParaRPr>
          </a:p>
        </p:txBody>
      </p:sp>
      <p:pic>
        <p:nvPicPr>
          <p:cNvPr id="11268" name="Picture 4" descr="Ä°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24703"/>
            <a:ext cx="4032448" cy="2263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40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755576" y="980727"/>
            <a:ext cx="7776864" cy="4810473"/>
          </a:xfrm>
        </p:spPr>
        <p:txBody>
          <a:bodyPr/>
          <a:lstStyle/>
          <a:p>
            <a:pPr marL="0" indent="0" algn="ctr">
              <a:buNone/>
            </a:pPr>
            <a:r>
              <a:rPr lang="tr-TR" sz="2800" dirty="0">
                <a:solidFill>
                  <a:srgbClr val="DA80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Sana hoşlanmadığın bir şekilde dokunan kişi, sana böyle dokunmayı hemen durdurmalıdır!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026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02630"/>
            <a:ext cx="2808312" cy="169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283968" y="2708920"/>
            <a:ext cx="3888432" cy="30822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Kendimizi kötü dokunmalardan korumak zorundayız</a:t>
            </a:r>
            <a:endParaRPr lang="tr-TR" sz="2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2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71600" y="1988840"/>
            <a:ext cx="7628854" cy="401838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dirty="0" smtClean="0">
                <a:solidFill>
                  <a:srgbClr val="DA80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Bazı </a:t>
            </a:r>
            <a:r>
              <a:rPr lang="tr-TR" dirty="0">
                <a:solidFill>
                  <a:srgbClr val="DA80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büyükler bir çocuğun özel yerlerine bazı durumlarda bakabilir ya da dokunabilir</a:t>
            </a:r>
          </a:p>
          <a:p>
            <a:pPr marL="45720" indent="0">
              <a:buNone/>
            </a:pPr>
            <a:r>
              <a:rPr lang="tr-TR" dirty="0" smtClean="0">
                <a:solidFill>
                  <a:srgbClr val="DA80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Mesela </a:t>
            </a:r>
            <a:r>
              <a:rPr lang="tr-TR" dirty="0">
                <a:solidFill>
                  <a:srgbClr val="DA80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annen, baban, doktor veya hemşire olabilir. </a:t>
            </a:r>
          </a:p>
          <a:p>
            <a:pPr marL="45720" indent="0">
              <a:buNone/>
            </a:pPr>
            <a:r>
              <a:rPr lang="tr-T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Ancak senden İZİN almak şartıyla! </a:t>
            </a:r>
          </a:p>
          <a:p>
            <a:endParaRPr lang="tr-TR" dirty="0"/>
          </a:p>
        </p:txBody>
      </p:sp>
      <p:pic>
        <p:nvPicPr>
          <p:cNvPr id="4" name="Picture 2" descr="https://www.victoriapointsurgery.com.au/gp/wp-content/uploads/2014/07/do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111" y="4149080"/>
            <a:ext cx="2727832" cy="1865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Dikdörtgen 4"/>
          <p:cNvSpPr/>
          <p:nvPr/>
        </p:nvSpPr>
        <p:spPr>
          <a:xfrm>
            <a:off x="1115616" y="908720"/>
            <a:ext cx="3456384" cy="86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DA8008"/>
                </a:solidFill>
                <a:latin typeface="Calibri" panose="020F0502020204030204" pitchFamily="34" charset="0"/>
              </a:rPr>
              <a:t>ÖZEL DOKUNUŞLAR</a:t>
            </a:r>
            <a:endParaRPr lang="tr-TR" sz="2800" b="1" dirty="0">
              <a:solidFill>
                <a:srgbClr val="DA800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6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37282" y="980728"/>
            <a:ext cx="7695158" cy="91396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KÖTÜ DOKUNAN KİŞİLER, BU DOKUNMAYI KİMSEYE SÖYLEMEMENİZİ, SIR OLARAK SAKLAMANIZI İSTEYEBİLİRLER.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76703" y="2276872"/>
            <a:ext cx="4525136" cy="7920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DA8008"/>
                </a:solidFill>
                <a:latin typeface="Calibri" panose="020F0502020204030204" pitchFamily="34" charset="0"/>
              </a:rPr>
              <a:t>Bunun için size hediyeler verebilirler</a:t>
            </a:r>
            <a:r>
              <a:rPr lang="tr-TR" dirty="0" smtClean="0">
                <a:solidFill>
                  <a:srgbClr val="DA8008"/>
                </a:solidFill>
                <a:latin typeface="Calibri" panose="020F0502020204030204" pitchFamily="34" charset="0"/>
              </a:rPr>
              <a:t>.</a:t>
            </a:r>
            <a:endParaRPr lang="tr-TR" dirty="0">
              <a:solidFill>
                <a:srgbClr val="DA8008"/>
              </a:solidFill>
              <a:latin typeface="Calibri" panose="020F050202020403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499992" y="4679054"/>
            <a:ext cx="4504696" cy="792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DA8008"/>
                </a:solidFill>
                <a:latin typeface="Calibri" panose="020F0502020204030204" pitchFamily="34" charset="0"/>
              </a:rPr>
              <a:t>Sizi korkutabilirler, tehdit edebilirler</a:t>
            </a:r>
            <a:r>
              <a:rPr lang="tr-TR" dirty="0" smtClean="0">
                <a:solidFill>
                  <a:srgbClr val="DA8008"/>
                </a:solidFill>
                <a:latin typeface="Calibri" panose="020F0502020204030204" pitchFamily="34" charset="0"/>
              </a:rPr>
              <a:t>.</a:t>
            </a:r>
            <a:endParaRPr lang="tr-TR" dirty="0">
              <a:solidFill>
                <a:srgbClr val="DA8008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71" y="3789040"/>
            <a:ext cx="2931390" cy="2093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İlgili resi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" t="23579" r="15865" b="31405"/>
          <a:stretch/>
        </p:blipFill>
        <p:spPr bwMode="auto">
          <a:xfrm>
            <a:off x="5508104" y="2874716"/>
            <a:ext cx="2880320" cy="1260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1043608" y="1772816"/>
            <a:ext cx="7344816" cy="28083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KENDİNİ KÖTÜ DOKUNMALARDAN KORUMAK İÇİN NELER YAPABİLİRSİN?</a:t>
            </a:r>
            <a:endParaRPr lang="tr-TR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763688" y="2492896"/>
            <a:ext cx="2736304" cy="8640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HAYIR </a:t>
            </a:r>
            <a:endParaRPr lang="tr-TR" sz="4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508104" y="3068960"/>
            <a:ext cx="2736304" cy="8640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DUR </a:t>
            </a:r>
            <a:endParaRPr lang="tr-TR" sz="4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707904" y="4639511"/>
            <a:ext cx="2736304" cy="8640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YAPMA </a:t>
            </a:r>
            <a:endParaRPr lang="tr-TR" sz="4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899592" y="764704"/>
            <a:ext cx="7944305" cy="1296144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DA8008"/>
                </a:solidFill>
                <a:latin typeface="Calibri" panose="020F0502020204030204" pitchFamily="34" charset="0"/>
              </a:rPr>
              <a:t>İstemediğini söyle</a:t>
            </a:r>
            <a:endParaRPr lang="tr-TR" sz="4000" dirty="0">
              <a:solidFill>
                <a:srgbClr val="DA8008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6" descr="http://2.bp.blogspot.com/-VZnB4u-u_qE/Tni7sPyulHI/AAAAAAAAAI0/gIzzrKTNzP0/s1600/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34" y="3977816"/>
            <a:ext cx="1650558" cy="2187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9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</a:rPr>
              <a:t>Merhaba Arkadaşlar</a:t>
            </a:r>
            <a:endParaRPr lang="tr-TR" sz="4000" b="1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115616" y="2492896"/>
            <a:ext cx="7200800" cy="2520280"/>
          </a:xfrm>
          <a:solidFill>
            <a:schemeClr val="tx2">
              <a:lumMod val="20000"/>
              <a:lumOff val="8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tr-TR" sz="4000" b="1" dirty="0" smtClean="0">
                <a:solidFill>
                  <a:srgbClr val="DA8008"/>
                </a:solidFill>
                <a:latin typeface="Calibri" panose="020F0502020204030204" pitchFamily="34" charset="0"/>
              </a:rPr>
              <a:t>Bugün sizlerle şunları öğreneceğiz</a:t>
            </a:r>
          </a:p>
          <a:p>
            <a:pPr marL="0" indent="0">
              <a:buNone/>
            </a:pPr>
            <a:r>
              <a:rPr lang="tr-TR" sz="4000" b="1" dirty="0" smtClean="0">
                <a:solidFill>
                  <a:srgbClr val="DA8008"/>
                </a:solidFill>
                <a:latin typeface="Calibri" panose="020F0502020204030204" pitchFamily="34" charset="0"/>
              </a:rPr>
              <a:t>-Özel bölgelerimiz</a:t>
            </a:r>
          </a:p>
          <a:p>
            <a:pPr marL="0" indent="0">
              <a:buNone/>
            </a:pPr>
            <a:r>
              <a:rPr lang="tr-TR" sz="4000" b="1" dirty="0" smtClean="0">
                <a:solidFill>
                  <a:srgbClr val="DA8008"/>
                </a:solidFill>
                <a:latin typeface="Calibri" panose="020F0502020204030204" pitchFamily="34" charset="0"/>
              </a:rPr>
              <a:t>-İyi dokunuşlar</a:t>
            </a:r>
          </a:p>
          <a:p>
            <a:pPr marL="0" indent="0">
              <a:buNone/>
            </a:pPr>
            <a:r>
              <a:rPr lang="tr-TR" sz="4000" b="1" dirty="0" smtClean="0">
                <a:solidFill>
                  <a:srgbClr val="DA8008"/>
                </a:solidFill>
                <a:latin typeface="Calibri" panose="020F0502020204030204" pitchFamily="34" charset="0"/>
              </a:rPr>
              <a:t>-Kötü dokunuşlar</a:t>
            </a:r>
            <a:endParaRPr lang="tr-TR" sz="4000" b="1" dirty="0">
              <a:solidFill>
                <a:srgbClr val="DA8008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Ã§ocuk Ã§izim ile ilgili gÃ¶rsel sonuc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6" t="7834" r="20839" b="9907"/>
          <a:stretch/>
        </p:blipFill>
        <p:spPr bwMode="auto">
          <a:xfrm>
            <a:off x="7236296" y="652903"/>
            <a:ext cx="728584" cy="1505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§ocuk Ã§izim ile ilgili gÃ¶rsel sonuc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1" t="4645" r="18050" b="7103"/>
          <a:stretch/>
        </p:blipFill>
        <p:spPr bwMode="auto">
          <a:xfrm>
            <a:off x="827584" y="618518"/>
            <a:ext cx="1041368" cy="1521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60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DA8008"/>
                </a:solidFill>
                <a:latin typeface="Calibri" panose="020F0502020204030204" pitchFamily="34" charset="0"/>
              </a:rPr>
              <a:t>Karşı koy </a:t>
            </a:r>
            <a:endParaRPr lang="tr-TR" sz="4000" dirty="0">
              <a:solidFill>
                <a:srgbClr val="DA8008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 descr="İlgili res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" t="3750" r="5152" b="13902"/>
          <a:stretch/>
        </p:blipFill>
        <p:spPr bwMode="auto">
          <a:xfrm>
            <a:off x="5220072" y="2620228"/>
            <a:ext cx="2304256" cy="22670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ertçe it ile ilgili görsel sonuc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9" t="24487" r="58002" b="27213"/>
          <a:stretch/>
        </p:blipFill>
        <p:spPr bwMode="auto">
          <a:xfrm>
            <a:off x="1907704" y="2420888"/>
            <a:ext cx="2016224" cy="2947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85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DA8008"/>
                </a:solidFill>
                <a:latin typeface="Calibri" panose="020F0502020204030204" pitchFamily="34" charset="0"/>
              </a:rPr>
              <a:t>Saldıran kişiden koşarak uzaklaş</a:t>
            </a:r>
            <a:endParaRPr lang="tr-TR" dirty="0">
              <a:solidFill>
                <a:srgbClr val="DA8008"/>
              </a:solidFill>
              <a:latin typeface="Calibri" panose="020F0502020204030204" pitchFamily="34" charset="0"/>
            </a:endParaRPr>
          </a:p>
        </p:txBody>
      </p:sp>
      <p:pic>
        <p:nvPicPr>
          <p:cNvPr id="5122" name="Picture 2" descr="koşmak çizim ile ilgili görsel sonuc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6" r="8941"/>
          <a:stretch/>
        </p:blipFill>
        <p:spPr bwMode="auto">
          <a:xfrm>
            <a:off x="5580112" y="2018205"/>
            <a:ext cx="2468370" cy="2366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14695"/>
            <a:ext cx="1746066" cy="1914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İlgili res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154" y="3933056"/>
            <a:ext cx="1715396" cy="1990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76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5576" y="602551"/>
            <a:ext cx="7773338" cy="1596177"/>
          </a:xfrm>
        </p:spPr>
        <p:txBody>
          <a:bodyPr/>
          <a:lstStyle/>
          <a:p>
            <a:r>
              <a:rPr lang="tr-TR" dirty="0" smtClean="0">
                <a:solidFill>
                  <a:srgbClr val="DA8008"/>
                </a:solidFill>
                <a:latin typeface="Calibri" panose="020F0502020204030204" pitchFamily="34" charset="0"/>
              </a:rPr>
              <a:t>Çığlık atabiliyor musunuz?</a:t>
            </a:r>
            <a:endParaRPr lang="tr-TR" dirty="0">
              <a:solidFill>
                <a:srgbClr val="DA8008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868144" y="2780928"/>
            <a:ext cx="2376264" cy="9982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BAĞIR</a:t>
            </a:r>
            <a:endParaRPr lang="tr-TR" sz="4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139952" y="4583290"/>
            <a:ext cx="3069296" cy="9982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YARDIM İSTE</a:t>
            </a:r>
            <a:endParaRPr lang="tr-TR" sz="4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Picture 2" descr="çığlık atmak çizim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" t="8246" r="5385" b="1149"/>
          <a:stretch/>
        </p:blipFill>
        <p:spPr bwMode="auto">
          <a:xfrm>
            <a:off x="683569" y="2276872"/>
            <a:ext cx="237626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88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332" y="908720"/>
            <a:ext cx="7773338" cy="1305975"/>
          </a:xfrm>
        </p:spPr>
        <p:txBody>
          <a:bodyPr>
            <a:normAutofit fontScale="90000"/>
          </a:bodyPr>
          <a:lstStyle/>
          <a:p>
            <a:r>
              <a:rPr lang="tr-TR" sz="4000" dirty="0">
                <a:solidFill>
                  <a:srgbClr val="DA8008"/>
                </a:solidFill>
                <a:latin typeface="Calibri" panose="020F0502020204030204" pitchFamily="34" charset="0"/>
              </a:rPr>
              <a:t>Hemen güvendiğin bir büyüğe bu durumu anlat.</a:t>
            </a:r>
            <a:r>
              <a:rPr lang="tr-TR" b="1" dirty="0">
                <a:solidFill>
                  <a:srgbClr val="7030A0"/>
                </a:solidFill>
              </a:rPr>
              <a:t/>
            </a:r>
            <a:br>
              <a:rPr lang="tr-TR" b="1" dirty="0">
                <a:solidFill>
                  <a:srgbClr val="7030A0"/>
                </a:solidFill>
              </a:rPr>
            </a:br>
            <a:endParaRPr lang="tr-TR" dirty="0"/>
          </a:p>
        </p:txBody>
      </p:sp>
      <p:pic>
        <p:nvPicPr>
          <p:cNvPr id="7170" name="Picture 2" descr="https://slideplayer.biz.tr/slide/3733054/12/images/19/Ailen%2C+arkada%C5%9F%C4%B1n+ya+da+%C3%B6%C4%9Fretmenin+gibi+g%C3%BCvenebilece%C4%9Fin+birisine+anlat.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0" t="22050" r="17316" b="30701"/>
          <a:stretch/>
        </p:blipFill>
        <p:spPr bwMode="auto">
          <a:xfrm>
            <a:off x="1475656" y="2348880"/>
            <a:ext cx="2160240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572000" y="2636912"/>
            <a:ext cx="3456384" cy="1800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Annen </a:t>
            </a:r>
          </a:p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Baban </a:t>
            </a:r>
          </a:p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Öğretmenin </a:t>
            </a:r>
          </a:p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veya</a:t>
            </a:r>
          </a:p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Yakın bir arkadaşın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5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620688"/>
            <a:ext cx="5544616" cy="10801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UNUTMA</a:t>
            </a:r>
            <a:endParaRPr lang="tr-TR" sz="4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75856" y="4581128"/>
            <a:ext cx="2808312" cy="216024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Calibri" panose="020F0502020204030204" pitchFamily="34" charset="0"/>
              </a:rPr>
              <a:t>Bedenin sana aittir</a:t>
            </a:r>
            <a:endParaRPr lang="tr-TR" sz="2800" dirty="0">
              <a:latin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36096" y="2204864"/>
            <a:ext cx="3312368" cy="21602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Calibri" panose="020F0502020204030204" pitchFamily="34" charset="0"/>
              </a:rPr>
              <a:t>İstemediğin hiçbir şeyi kimse sana yapamaz, dokunamaz, akrabaların olsa dahi!</a:t>
            </a:r>
          </a:p>
          <a:p>
            <a:pPr algn="ctr"/>
            <a:endParaRPr lang="tr-TR" dirty="0"/>
          </a:p>
        </p:txBody>
      </p:sp>
      <p:sp>
        <p:nvSpPr>
          <p:cNvPr id="7" name="Oval 6"/>
          <p:cNvSpPr/>
          <p:nvPr/>
        </p:nvSpPr>
        <p:spPr>
          <a:xfrm>
            <a:off x="1043608" y="2204864"/>
            <a:ext cx="3168352" cy="230425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  <a:latin typeface="Calibri" panose="020F0502020204030204" pitchFamily="34" charset="0"/>
                <a:ea typeface="Batang" panose="02030600000101010101" pitchFamily="18" charset="-127"/>
              </a:rPr>
              <a:t>Kötü dokunuş ve bakışlar asla bir çocuğun suçu değildir 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955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484" y="2132856"/>
            <a:ext cx="6774427" cy="1092121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4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Özel Bölgeler</a:t>
            </a:r>
            <a:endParaRPr lang="tr-TR" sz="4800" b="1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054" name="Picture 6" descr="soru iÅareti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489">
            <a:off x="7042942" y="1142084"/>
            <a:ext cx="1981544" cy="198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oru iÅareti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1667" flipH="1">
            <a:off x="7275264" y="187880"/>
            <a:ext cx="758275" cy="75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oru iÅareti ile ilgili gÃ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0228">
            <a:off x="6677619" y="957100"/>
            <a:ext cx="1105578" cy="110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9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259632" y="836712"/>
            <a:ext cx="7198568" cy="4954489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 smtClean="0">
                <a:solidFill>
                  <a:srgbClr val="DA8008"/>
                </a:solidFill>
                <a:latin typeface="Calibri" panose="020F0502020204030204" pitchFamily="34" charset="0"/>
              </a:rPr>
              <a:t>VÜCUDUMUZDA ÖZEL </a:t>
            </a:r>
            <a:r>
              <a:rPr lang="tr-TR" sz="2800" dirty="0">
                <a:solidFill>
                  <a:srgbClr val="DA8008"/>
                </a:solidFill>
                <a:latin typeface="Calibri" panose="020F0502020204030204" pitchFamily="34" charset="0"/>
              </a:rPr>
              <a:t>YERLERİMİZ BULUNUR</a:t>
            </a:r>
            <a:r>
              <a:rPr lang="tr-TR" sz="2800" dirty="0" smtClean="0">
                <a:solidFill>
                  <a:srgbClr val="DA8008"/>
                </a:solidFill>
                <a:latin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tr-TR" sz="2800" dirty="0" smtClean="0">
                <a:solidFill>
                  <a:srgbClr val="DA8008"/>
                </a:solidFill>
                <a:latin typeface="Calibri" panose="020F0502020204030204" pitchFamily="34" charset="0"/>
              </a:rPr>
              <a:t>Bu </a:t>
            </a:r>
            <a:r>
              <a:rPr lang="tr-TR" sz="2800" dirty="0">
                <a:solidFill>
                  <a:srgbClr val="DA8008"/>
                </a:solidFill>
                <a:latin typeface="Calibri" panose="020F0502020204030204" pitchFamily="34" charset="0"/>
              </a:rPr>
              <a:t>yerler mayomuzun kapattığı </a:t>
            </a:r>
            <a:r>
              <a:rPr lang="tr-TR" sz="2800" dirty="0" smtClean="0">
                <a:solidFill>
                  <a:srgbClr val="DA8008"/>
                </a:solidFill>
                <a:latin typeface="Calibri" panose="020F0502020204030204" pitchFamily="34" charset="0"/>
              </a:rPr>
              <a:t>yerlerdir</a:t>
            </a:r>
            <a:r>
              <a:rPr lang="tr-TR" sz="2800" dirty="0">
                <a:solidFill>
                  <a:srgbClr val="DA8008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tr-TR" dirty="0" smtClean="0">
                <a:latin typeface="Calibri" panose="020F0502020204030204" pitchFamily="34" charset="0"/>
              </a:rPr>
              <a:t> </a:t>
            </a:r>
            <a:endParaRPr lang="tr-TR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Ã¶zel yerlerimiz ile ilgili gÃ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" t="12082" r="8862" b="7279"/>
          <a:stretch/>
        </p:blipFill>
        <p:spPr bwMode="auto">
          <a:xfrm>
            <a:off x="1547664" y="2204864"/>
            <a:ext cx="5904655" cy="345638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25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827584" y="2132856"/>
            <a:ext cx="5358209" cy="25291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200" dirty="0">
                <a:solidFill>
                  <a:srgbClr val="DA8008"/>
                </a:solidFill>
              </a:rPr>
              <a:t>BİZ İZİN VERMEDİĞİMİZ SÜRECE HİÇ KİMSE BU ÖZEL YERLERİMİZE DOKUNAMAZ !</a:t>
            </a:r>
          </a:p>
        </p:txBody>
      </p:sp>
      <p:pic>
        <p:nvPicPr>
          <p:cNvPr id="4098" name="Picture 2" descr="kÄ±zgÄ±n Ã§ocuk Ã§izim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84784"/>
            <a:ext cx="2135774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97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2060848"/>
            <a:ext cx="6372200" cy="1152128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r-TR" sz="48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tr-TR" sz="40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İyi Dokunuş – Kötü </a:t>
            </a:r>
            <a:r>
              <a:rPr lang="tr-TR" sz="40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D</a:t>
            </a:r>
            <a:r>
              <a:rPr lang="tr-TR" sz="40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okunuş</a:t>
            </a:r>
            <a:endParaRPr lang="tr-TR" sz="4000" b="1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124" name="Picture 4" descr="Ä°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128" y="2060849"/>
            <a:ext cx="1189279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3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356597" y="1052736"/>
            <a:ext cx="7772870" cy="29200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dirty="0">
                <a:solidFill>
                  <a:srgbClr val="DA8008"/>
                </a:solidFill>
                <a:latin typeface="Calibri" panose="020F0502020204030204" pitchFamily="34" charset="0"/>
              </a:rPr>
              <a:t>ÇEŞİTLİ DOKUNUŞLAR VARDIR. DOKUNUŞLAR DUYGULARI PAYLAŞMAK İÇİNDİR.</a:t>
            </a:r>
          </a:p>
        </p:txBody>
      </p:sp>
      <p:pic>
        <p:nvPicPr>
          <p:cNvPr id="6" name="Picture 8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37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7298" y="332656"/>
            <a:ext cx="7773338" cy="1596177"/>
          </a:xfrm>
        </p:spPr>
        <p:txBody>
          <a:bodyPr/>
          <a:lstStyle/>
          <a:p>
            <a:r>
              <a:rPr lang="tr-TR" dirty="0" smtClean="0">
                <a:solidFill>
                  <a:srgbClr val="FFC000"/>
                </a:solidFill>
                <a:latin typeface="Calibri" panose="020F0502020204030204" pitchFamily="34" charset="0"/>
              </a:rPr>
              <a:t>İyi dokunuş nedir?</a:t>
            </a:r>
            <a:endParaRPr lang="tr-TR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02413" y="1986386"/>
            <a:ext cx="8646051" cy="3332409"/>
          </a:xfrm>
        </p:spPr>
        <p:txBody>
          <a:bodyPr/>
          <a:lstStyle/>
          <a:p>
            <a:pPr marL="45720" indent="0" algn="ctr">
              <a:buNone/>
            </a:pPr>
            <a:r>
              <a:rPr lang="tr-TR" sz="2400" dirty="0">
                <a:solidFill>
                  <a:srgbClr val="DA80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Kendimizi iyi hissettirir. </a:t>
            </a:r>
            <a:r>
              <a:rPr lang="tr-TR" sz="2400" dirty="0" smtClean="0">
                <a:solidFill>
                  <a:srgbClr val="DA80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Annemiz</a:t>
            </a:r>
            <a:r>
              <a:rPr lang="tr-TR" sz="2400" dirty="0">
                <a:solidFill>
                  <a:srgbClr val="DA80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babamız gibi </a:t>
            </a:r>
            <a:r>
              <a:rPr lang="tr-TR" sz="2400" dirty="0" smtClean="0">
                <a:solidFill>
                  <a:srgbClr val="DA80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güvendiğimiz </a:t>
            </a:r>
            <a:r>
              <a:rPr lang="tr-TR" sz="2400" dirty="0">
                <a:solidFill>
                  <a:srgbClr val="DA80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sevdiğimiz insanlar </a:t>
            </a:r>
            <a:r>
              <a:rPr lang="tr-TR" sz="2400" dirty="0" smtClean="0">
                <a:solidFill>
                  <a:srgbClr val="DA80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bize bu şekilde dokunur.</a:t>
            </a:r>
          </a:p>
          <a:p>
            <a:pPr marL="45720" indent="0" algn="ctr">
              <a:buNone/>
            </a:pPr>
            <a:endParaRPr lang="tr-TR" sz="2400" dirty="0">
              <a:solidFill>
                <a:srgbClr val="DA800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r>
              <a:rPr lang="tr-TR" sz="2400" dirty="0" smtClean="0">
                <a:solidFill>
                  <a:srgbClr val="DA80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tr-T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sıkışma, iyi geceler öpücüğü, sarılma iyi dokunuşlara örnek verilebilir. </a:t>
            </a:r>
          </a:p>
          <a:p>
            <a:pPr marL="0" indent="0">
              <a:buNone/>
            </a:pPr>
            <a:endParaRPr lang="tr-TR" dirty="0">
              <a:latin typeface="Calibri" panose="020F0502020204030204" pitchFamily="34" charset="0"/>
            </a:endParaRPr>
          </a:p>
        </p:txBody>
      </p:sp>
      <p:pic>
        <p:nvPicPr>
          <p:cNvPr id="8194" name="Picture 2" descr="Ä°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4869160"/>
            <a:ext cx="1587724" cy="158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Ä°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0599"/>
            <a:ext cx="1875756" cy="165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42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nne Ã§ocuk Ã§izim ile ilgili gÃ¶rsel sonucu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r="15549" b="3759"/>
          <a:stretch/>
        </p:blipFill>
        <p:spPr bwMode="auto">
          <a:xfrm>
            <a:off x="523897" y="476671"/>
            <a:ext cx="2463927" cy="2124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0" name="Picture 2" descr="Ä°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07433"/>
            <a:ext cx="2152650" cy="2124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aba Ã§ocuk Ã§izim ile ilgili gÃ¶rsel sonuc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8" b="9477"/>
          <a:stretch/>
        </p:blipFill>
        <p:spPr bwMode="auto">
          <a:xfrm>
            <a:off x="4366333" y="3356992"/>
            <a:ext cx="381642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" name="Picture 2" descr="Ä°lgili resi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9" r="-1443" b="11841"/>
          <a:stretch/>
        </p:blipFill>
        <p:spPr bwMode="auto">
          <a:xfrm>
            <a:off x="4355976" y="476671"/>
            <a:ext cx="2958776" cy="2254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1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Damla</Template>
  <TotalTime>429</TotalTime>
  <Words>284</Words>
  <Application>Microsoft Office PowerPoint</Application>
  <PresentationFormat>Ekran Gösterisi (4:3)</PresentationFormat>
  <Paragraphs>54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0" baseType="lpstr">
      <vt:lpstr>Batang</vt:lpstr>
      <vt:lpstr>Arial</vt:lpstr>
      <vt:lpstr>Arial Black</vt:lpstr>
      <vt:lpstr>Calibri</vt:lpstr>
      <vt:lpstr>Tw Cen MT</vt:lpstr>
      <vt:lpstr>Damla</vt:lpstr>
      <vt:lpstr>Mahremiyet Eğitimi</vt:lpstr>
      <vt:lpstr>Merhaba Arkadaşlar</vt:lpstr>
      <vt:lpstr>Özel Bölgeler</vt:lpstr>
      <vt:lpstr>PowerPoint Sunusu</vt:lpstr>
      <vt:lpstr>PowerPoint Sunusu</vt:lpstr>
      <vt:lpstr>PowerPoint Sunusu</vt:lpstr>
      <vt:lpstr>PowerPoint Sunusu</vt:lpstr>
      <vt:lpstr>İyi dokunuş nedir?</vt:lpstr>
      <vt:lpstr>PowerPoint Sunusu</vt:lpstr>
      <vt:lpstr>PowerPoint Sunusu</vt:lpstr>
      <vt:lpstr>Kötü dokunuş nedir?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İstemediğini söyle</vt:lpstr>
      <vt:lpstr>Karşı koy </vt:lpstr>
      <vt:lpstr>Saldıran kişiden koşarak uzaklaş</vt:lpstr>
      <vt:lpstr>Çığlık atabiliyor musunuz?</vt:lpstr>
      <vt:lpstr>Hemen güvendiğin bir büyüğe bu durumu anlat. 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Mahremiyet Eğitimi</dc:title>
  <dc:creator>msı</dc:creator>
  <cp:lastModifiedBy>msı</cp:lastModifiedBy>
  <cp:revision>45</cp:revision>
  <dcterms:created xsi:type="dcterms:W3CDTF">2019-09-25T07:33:32Z</dcterms:created>
  <dcterms:modified xsi:type="dcterms:W3CDTF">2019-10-01T07:38:29Z</dcterms:modified>
</cp:coreProperties>
</file>