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Algerian" pitchFamily="82" charset="0"/>
              </a:rPr>
              <a:t>ORTAOKUL MAHREMİYET EĞİTİMİ</a:t>
            </a:r>
            <a:endParaRPr lang="tr-TR" dirty="0">
              <a:latin typeface="Algerian" pitchFamily="82" charset="0"/>
            </a:endParaRPr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6958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 rot="600439">
            <a:off x="2550192" y="215585"/>
            <a:ext cx="2952328" cy="189021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«Eğer söylersen annenler sana kızar.»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ol Ok 7"/>
          <p:cNvSpPr/>
          <p:nvPr/>
        </p:nvSpPr>
        <p:spPr>
          <a:xfrm rot="20416162">
            <a:off x="5407548" y="4385860"/>
            <a:ext cx="2952328" cy="2376264"/>
          </a:xfrm>
          <a:prstGeom prst="lef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«Eğer söylersen seni sevmem.»</a:t>
            </a:r>
            <a:endParaRPr lang="tr-TR" dirty="0"/>
          </a:p>
        </p:txBody>
      </p:sp>
      <p:sp>
        <p:nvSpPr>
          <p:cNvPr id="11" name="Aşağı Ok 10"/>
          <p:cNvSpPr/>
          <p:nvPr/>
        </p:nvSpPr>
        <p:spPr>
          <a:xfrm rot="20538190">
            <a:off x="6228785" y="1644117"/>
            <a:ext cx="2539138" cy="281036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«Eğer söylersen başın derde girer.»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Sol Ok 11"/>
          <p:cNvSpPr/>
          <p:nvPr/>
        </p:nvSpPr>
        <p:spPr>
          <a:xfrm rot="1483995">
            <a:off x="1613494" y="4503185"/>
            <a:ext cx="2890953" cy="232537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«Sen istedin, hoşuna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gitt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.»i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Dikdörtgen Belirtme Çizgisi 12"/>
          <p:cNvSpPr/>
          <p:nvPr/>
        </p:nvSpPr>
        <p:spPr>
          <a:xfrm>
            <a:off x="3203848" y="2420888"/>
            <a:ext cx="3024336" cy="2088232"/>
          </a:xfrm>
          <a:prstGeom prst="wedgeRectCallout">
            <a:avLst>
              <a:gd name="adj1" fmla="val -24533"/>
              <a:gd name="adj2" fmla="val -753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BUNLARA </a:t>
            </a:r>
            <a:r>
              <a:rPr lang="tr-TR" dirty="0" smtClean="0"/>
              <a:t>İNANMA!!! </a:t>
            </a:r>
          </a:p>
          <a:p>
            <a:pPr algn="ctr"/>
            <a:r>
              <a:rPr lang="tr-TR" dirty="0" smtClean="0"/>
              <a:t>Hemen </a:t>
            </a:r>
            <a:r>
              <a:rPr lang="tr-TR" dirty="0"/>
              <a:t>bir yetişkine haber ver! </a:t>
            </a:r>
          </a:p>
        </p:txBody>
      </p:sp>
      <p:sp>
        <p:nvSpPr>
          <p:cNvPr id="14" name="13 Sağ Ok"/>
          <p:cNvSpPr/>
          <p:nvPr/>
        </p:nvSpPr>
        <p:spPr>
          <a:xfrm rot="15572881">
            <a:off x="114193" y="2200200"/>
            <a:ext cx="2782342" cy="24333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«Eğer sırrımızı saklarsan sana oyuncak alırım.»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40" y="0"/>
            <a:ext cx="10660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771800" y="0"/>
            <a:ext cx="6120680" cy="4331171"/>
          </a:xfrm>
          <a:prstGeom prst="wedgeEllipseCallout">
            <a:avLst>
              <a:gd name="adj1" fmla="val -51866"/>
              <a:gd name="adj2" fmla="val 4322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EĞER KÖTÜ BİR DOKUNUŞ YA DA BAKIŞLA KARŞILAŞIRSAN NE YAPMAN GEREKİYOR 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699792" cy="45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40" y="0"/>
            <a:ext cx="1066060" cy="73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3"/>
          <p:cNvSpPr/>
          <p:nvPr/>
        </p:nvSpPr>
        <p:spPr>
          <a:xfrm>
            <a:off x="251520" y="188640"/>
            <a:ext cx="8712967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  <a:endParaRPr lang="tr-TR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8856984" cy="432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tlama 1"/>
          <p:cNvSpPr/>
          <p:nvPr/>
        </p:nvSpPr>
        <p:spPr>
          <a:xfrm>
            <a:off x="0" y="0"/>
            <a:ext cx="8964488" cy="321297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BAĞIRABİLDİĞİN KADAR Y</a:t>
            </a:r>
            <a:r>
              <a:rPr lang="tr-TR" sz="28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Ü</a:t>
            </a:r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KSEK SESLE </a:t>
            </a:r>
            <a:r>
              <a:rPr lang="tr-TR" sz="28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Ç</a:t>
            </a:r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IĞLIK AT</a:t>
            </a:r>
            <a:endParaRPr lang="tr-T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831641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KOŞABİLDİĞİN KADAR HIZLI KOŞUP ORTAMDAN UZAKLAŞ</a:t>
            </a:r>
            <a:endParaRPr lang="tr-T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SHIBA\Desktop\4. sınıflar için\10308388_717756714986491_63381025672209675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Sır Saklama</a:t>
            </a:r>
            <a:endParaRPr lang="tr-TR" sz="8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600" dirty="0" smtClean="0"/>
              <a:t>  </a:t>
            </a:r>
            <a:r>
              <a:rPr lang="tr-TR" sz="5400" b="1" dirty="0" smtClean="0"/>
              <a:t>Bazı sırların saklanmaması gerekmektedir.</a:t>
            </a:r>
          </a:p>
          <a:p>
            <a:pPr>
              <a:buNone/>
            </a:pPr>
            <a:endParaRPr lang="tr-TR" sz="54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6358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32657"/>
            <a:ext cx="8316416" cy="2160239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Kendimizi Koruma Yolları ve </a:t>
            </a:r>
            <a:br>
              <a:rPr lang="tr-TR" sz="6600" b="1" dirty="0" smtClean="0"/>
            </a:br>
            <a:r>
              <a:rPr lang="tr-TR" sz="6600" b="1" dirty="0" smtClean="0"/>
              <a:t>Güvenli Yaşam</a:t>
            </a:r>
            <a:endParaRPr lang="tr-TR" sz="6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sevimli-kahramanlar-yapbo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GÜVENLİK HAKKI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Her çocuk güvende </a:t>
            </a:r>
            <a:r>
              <a:rPr lang="tr-TR" sz="3600" dirty="0"/>
              <a:t>olma </a:t>
            </a:r>
            <a:r>
              <a:rPr lang="tr-TR" sz="3600" dirty="0" smtClean="0"/>
              <a:t>hakkına sahiptir </a:t>
            </a:r>
            <a:r>
              <a:rPr lang="tr-TR" sz="3600" dirty="0"/>
              <a:t>ve </a:t>
            </a:r>
            <a:r>
              <a:rPr lang="tr-TR" sz="3600" dirty="0" smtClean="0"/>
              <a:t>hiç kimse bu hakkı sizin ellerinizden alamaz.</a:t>
            </a:r>
            <a:endParaRPr lang="tr-TR" sz="3600" dirty="0"/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4" name="3 Resim" descr="21032-fransiz-liderlere-cizgi-karakter-yakistir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424" y="3545632"/>
            <a:ext cx="5184576" cy="3312368"/>
          </a:xfrm>
          <a:prstGeom prst="rect">
            <a:avLst/>
          </a:prstGeom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/>
              <a:t>İnşaatlarda, boş, terk edilmiş evlerde, bodrumlarda, ailenizin bilgisi olmadan oynamamanız gerekir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b="1" dirty="0" smtClean="0"/>
              <a:t>Ailenizden izinsiz arkadaş ve komşu evlerine gitmemelisiniz.</a:t>
            </a:r>
          </a:p>
          <a:p>
            <a:endParaRPr lang="tr-TR" dirty="0"/>
          </a:p>
        </p:txBody>
      </p:sp>
      <p:pic>
        <p:nvPicPr>
          <p:cNvPr id="4" name="3 Resim" descr="depositphotos_4727741-Exclamation-Point-Character-Over-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224" y="2852936"/>
            <a:ext cx="3157552" cy="1584176"/>
          </a:xfrm>
          <a:prstGeom prst="rect">
            <a:avLst/>
          </a:prstGeom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sz="4800" b="1" i="1" dirty="0" smtClean="0"/>
              <a:t>DOKUNMA NEDİR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813" y="1935163"/>
            <a:ext cx="4014787" cy="43894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tr-TR" sz="2400" dirty="0" smtClean="0"/>
              <a:t>    Dokunmak birbirimizle iletişim kurmanın önemli bir yoludur. </a:t>
            </a:r>
          </a:p>
          <a:p>
            <a:pPr eaLnBrk="1" hangingPunct="1">
              <a:buFont typeface="Georgia" pitchFamily="18" charset="0"/>
              <a:buNone/>
            </a:pPr>
            <a:endParaRPr lang="tr-TR" sz="2400" dirty="0" smtClean="0"/>
          </a:p>
          <a:p>
            <a:pPr eaLnBrk="1" hangingPunct="1">
              <a:buFont typeface="Georgia" pitchFamily="18" charset="0"/>
              <a:buNone/>
            </a:pPr>
            <a:r>
              <a:rPr lang="tr-TR" sz="2400" dirty="0" smtClean="0"/>
              <a:t>    Dokunmanın </a:t>
            </a:r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iyi dokunma” </a:t>
            </a:r>
            <a:r>
              <a:rPr lang="tr-TR" sz="2400" dirty="0" smtClean="0"/>
              <a:t>ve </a:t>
            </a:r>
            <a:r>
              <a:rPr lang="tr-TR" sz="2400" b="1" i="1" dirty="0" smtClean="0">
                <a:solidFill>
                  <a:srgbClr val="FF0000"/>
                </a:solidFill>
              </a:rPr>
              <a:t>“kötü dokunma”  </a:t>
            </a:r>
            <a:r>
              <a:rPr lang="tr-TR" sz="2400" dirty="0" smtClean="0"/>
              <a:t>olmak üzere iki şekli vardır.</a:t>
            </a:r>
          </a:p>
          <a:p>
            <a:pPr eaLnBrk="1" hangingPunct="1">
              <a:buFont typeface="Georgia" pitchFamily="18" charset="0"/>
              <a:buNone/>
            </a:pPr>
            <a:endParaRPr lang="tr-TR" sz="2400" dirty="0" smtClean="0"/>
          </a:p>
          <a:p>
            <a:pPr eaLnBrk="1" hangingPunct="1">
              <a:buFont typeface="Georgia" pitchFamily="18" charset="0"/>
              <a:buNone/>
            </a:pPr>
            <a:r>
              <a:rPr lang="tr-TR" sz="2400" dirty="0" smtClean="0"/>
              <a:t>    </a:t>
            </a:r>
          </a:p>
        </p:txBody>
      </p:sp>
      <p:pic>
        <p:nvPicPr>
          <p:cNvPr id="4" name="Picture 5" descr="C:\Documents and Settings\Administrator\Desktop\Kopyası dokun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50" y="2722563"/>
            <a:ext cx="41084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Güvenliğimizi Nasıl Sağlayabiliriz?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6084168" cy="504056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2600" b="1" dirty="0" smtClean="0"/>
              <a:t>Çevrenizde kötü insanlar olabilir ve sizi kandırmak için çikolata, dondurma gibi çeşitli hediyeler verebilir veya çeşitli hikayeler anlatabilirler ama buna asla inanmamalısınız.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sz="2600" dirty="0" smtClean="0"/>
          </a:p>
          <a:p>
            <a:pPr marL="342900" lvl="1" indent="-342900">
              <a:buNone/>
            </a:pPr>
            <a:r>
              <a:rPr lang="tr-TR" sz="2600" dirty="0" smtClean="0"/>
              <a:t>  “</a:t>
            </a:r>
            <a:r>
              <a:rPr lang="tr-TR" sz="2600" b="1" dirty="0" smtClean="0"/>
              <a:t>Annen kaza geçirdi; ben doktorum,seni yanına götüreceğim” vb…</a:t>
            </a:r>
          </a:p>
          <a:p>
            <a:pPr marL="342900" lvl="1" indent="-342900">
              <a:buNone/>
            </a:pPr>
            <a:r>
              <a:rPr lang="tr-TR" sz="2600" b="1" dirty="0" smtClean="0"/>
              <a:t> “ İstersen sana dondurma alabilirim”…</a:t>
            </a:r>
          </a:p>
        </p:txBody>
      </p:sp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05"/>
          <a:stretch/>
        </p:blipFill>
        <p:spPr bwMode="auto">
          <a:xfrm>
            <a:off x="6156176" y="2355288"/>
            <a:ext cx="298782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Güvenliğimizi Nasıl Sağlayabiliriz?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tr-TR" sz="2800" dirty="0" smtClean="0"/>
              <a:t>İnternet ortamlarında tanımadığınız insanlarla arkadaşlık yapmayın.</a:t>
            </a:r>
          </a:p>
          <a:p>
            <a:pPr lvl="0"/>
            <a:r>
              <a:rPr lang="tr-TR" sz="2800" dirty="0" smtClean="0"/>
              <a:t>İnternette özel görüntülerinizi paylaşmayın tanımadığınız kişilerle görüntülü görüşme yapmayın. Fotoğrafınızı isteyen yabancı birine asla fotoğrafınızı göndermeyin.</a:t>
            </a:r>
          </a:p>
          <a:p>
            <a:pPr lvl="0">
              <a:buNone/>
            </a:pPr>
            <a:endParaRPr lang="tr-TR" sz="2800" dirty="0" smtClean="0"/>
          </a:p>
          <a:p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64087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Güvenliğimizi Nasıl Sağlayabiliriz?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Çok iyi tanımadığınız kişilerle baş başa vakit geçirmeyin.</a:t>
            </a:r>
          </a:p>
          <a:p>
            <a:pPr lvl="0"/>
            <a:r>
              <a:rPr lang="tr-TR" sz="2800" dirty="0" smtClean="0"/>
              <a:t>Ailenizin haberi olmadan </a:t>
            </a:r>
            <a:r>
              <a:rPr lang="tr-TR" sz="2800" dirty="0" err="1" smtClean="0"/>
              <a:t>kafelere</a:t>
            </a:r>
            <a:r>
              <a:rPr lang="tr-TR" sz="2800" dirty="0" smtClean="0"/>
              <a:t>,internet </a:t>
            </a:r>
            <a:r>
              <a:rPr lang="tr-TR" sz="2800" dirty="0" err="1" smtClean="0"/>
              <a:t>kafelere</a:t>
            </a:r>
            <a:r>
              <a:rPr lang="tr-TR" sz="2800" dirty="0" smtClean="0"/>
              <a:t>, oyun salonlarına gitmeyin.</a:t>
            </a:r>
          </a:p>
          <a:p>
            <a:pPr lvl="0"/>
            <a:r>
              <a:rPr lang="tr-TR" sz="2800" dirty="0" smtClean="0"/>
              <a:t>Ailenizin bilgisi dahilinde gittiğinizde de yediklerinize ve içtiklerinize dikkat edin.</a:t>
            </a:r>
          </a:p>
          <a:p>
            <a:pPr lvl="0"/>
            <a:r>
              <a:rPr lang="tr-TR" sz="2800" dirty="0" smtClean="0"/>
              <a:t>Tanımadığınız ve güvenmediğiniz kişilerden ağrı kesici vs. ilaç alıp içmeyin.</a:t>
            </a:r>
          </a:p>
          <a:p>
            <a:pPr lvl="0"/>
            <a:r>
              <a:rPr lang="tr-TR" sz="2800" dirty="0" smtClean="0"/>
              <a:t>Geceleri geç saatte sokakta yalnız başınıza kalmayın.</a:t>
            </a:r>
          </a:p>
          <a:p>
            <a:pPr lvl="0"/>
            <a:endParaRPr lang="tr-TR" sz="2800" dirty="0" smtClean="0"/>
          </a:p>
          <a:p>
            <a:endParaRPr lang="tr-TR" sz="2800" dirty="0"/>
          </a:p>
        </p:txBody>
      </p:sp>
      <p:pic>
        <p:nvPicPr>
          <p:cNvPr id="5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Algerian" pitchFamily="82" charset="0"/>
              </a:rPr>
              <a:t>DİNLEDİĞİNİZ İÇİN </a:t>
            </a:r>
            <a:endParaRPr lang="tr-TR" sz="54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Çerçeve 3"/>
          <p:cNvSpPr>
            <a:spLocks/>
          </p:cNvSpPr>
          <p:nvPr/>
        </p:nvSpPr>
        <p:spPr bwMode="auto">
          <a:xfrm>
            <a:off x="683568" y="404664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ut 4"/>
          <p:cNvSpPr>
            <a:spLocks/>
          </p:cNvSpPr>
          <p:nvPr/>
        </p:nvSpPr>
        <p:spPr bwMode="auto">
          <a:xfrm>
            <a:off x="400294" y="2204864"/>
            <a:ext cx="7992888" cy="4286234"/>
          </a:xfrm>
          <a:custGeom>
            <a:avLst/>
            <a:gdLst>
              <a:gd name="T0" fmla="*/ 734666 w 43200"/>
              <a:gd name="T1" fmla="*/ 2481816 h 43200"/>
              <a:gd name="T2" fmla="*/ 338138 w 43200"/>
              <a:gd name="T3" fmla="*/ 2406253 h 43200"/>
              <a:gd name="T4" fmla="*/ 1084545 w 43200"/>
              <a:gd name="T5" fmla="*/ 3308740 h 43200"/>
              <a:gd name="T6" fmla="*/ 911093 w 43200"/>
              <a:gd name="T7" fmla="*/ 3344863 h 43200"/>
              <a:gd name="T8" fmla="*/ 2579551 w 43200"/>
              <a:gd name="T9" fmla="*/ 3706085 h 43200"/>
              <a:gd name="T10" fmla="*/ 2474979 w 43200"/>
              <a:gd name="T11" fmla="*/ 3541117 h 43200"/>
              <a:gd name="T12" fmla="*/ 4512727 w 43200"/>
              <a:gd name="T13" fmla="*/ 3294709 h 43200"/>
              <a:gd name="T14" fmla="*/ 4470929 w 43200"/>
              <a:gd name="T15" fmla="*/ 3475699 h 43200"/>
              <a:gd name="T16" fmla="*/ 5342729 w 43200"/>
              <a:gd name="T17" fmla="*/ 2176246 h 43200"/>
              <a:gd name="T18" fmla="*/ 5851657 w 43200"/>
              <a:gd name="T19" fmla="*/ 2852804 h 43200"/>
              <a:gd name="T20" fmla="*/ 6543274 w 43200"/>
              <a:gd name="T21" fmla="*/ 1455698 h 43200"/>
              <a:gd name="T22" fmla="*/ 6316596 w 43200"/>
              <a:gd name="T23" fmla="*/ 1709407 h 43200"/>
              <a:gd name="T24" fmla="*/ 5999436 w 43200"/>
              <a:gd name="T25" fmla="*/ 514434 h 43200"/>
              <a:gd name="T26" fmla="*/ 6011333 w 43200"/>
              <a:gd name="T27" fmla="*/ 634272 h 43200"/>
              <a:gd name="T28" fmla="*/ 4552020 w 43200"/>
              <a:gd name="T29" fmla="*/ 374685 h 43200"/>
              <a:gd name="T30" fmla="*/ 4668176 w 43200"/>
              <a:gd name="T31" fmla="*/ 221853 h 43200"/>
              <a:gd name="T32" fmla="*/ 3466066 w 43200"/>
              <a:gd name="T33" fmla="*/ 447499 h 43200"/>
              <a:gd name="T34" fmla="*/ 3522266 w 43200"/>
              <a:gd name="T35" fmla="*/ 315714 h 43200"/>
              <a:gd name="T36" fmla="*/ 2191632 w 43200"/>
              <a:gd name="T37" fmla="*/ 492248 h 43200"/>
              <a:gd name="T38" fmla="*/ 2395141 w 43200"/>
              <a:gd name="T39" fmla="*/ 620051 h 43200"/>
              <a:gd name="T40" fmla="*/ 646062 w 43200"/>
              <a:gd name="T41" fmla="*/ 1496940 h 43200"/>
              <a:gd name="T42" fmla="*/ 610526 w 43200"/>
              <a:gd name="T43" fmla="*/ 13624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40C00"/>
          </a:solidFill>
          <a:ln w="25400">
            <a:solidFill>
              <a:srgbClr val="44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İyi dokunuşlar, kendimizi iyi ve güvende hissettirir. Annemiz babamız gibi sevdiğimiz ve güvendiğimiz insanlar bize bu şekilde dokunur.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43608" y="9087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Berlin Sans FB Demi" panose="020E0802020502020306" pitchFamily="34" charset="0"/>
                <a:cs typeface="Andalus" panose="02020603050405020304" pitchFamily="18" charset="-78"/>
              </a:rPr>
              <a:t>İYİ  DOKUNUŞ  NEDİR?</a:t>
            </a:r>
            <a:endParaRPr lang="tr-TR" sz="3600" b="1" dirty="0">
              <a:latin typeface="Berlin Sans FB Demi" panose="020E0802020502020306" pitchFamily="34" charset="0"/>
              <a:cs typeface="Andalus" panose="02020603050405020304" pitchFamily="18" charset="-78"/>
            </a:endParaRPr>
          </a:p>
        </p:txBody>
      </p:sp>
      <p:pic>
        <p:nvPicPr>
          <p:cNvPr id="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3089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6247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Autofit/>
          </a:bodyPr>
          <a:lstStyle/>
          <a:p>
            <a:r>
              <a:rPr lang="tr-TR" sz="2600" b="1" dirty="0" smtClean="0"/>
              <a:t>- Uyandığında annenin sana sarılması, seni öpmesi</a:t>
            </a:r>
            <a:br>
              <a:rPr lang="tr-TR" sz="2600" b="1" dirty="0" smtClean="0"/>
            </a:br>
            <a:r>
              <a:rPr lang="tr-TR" sz="2600" b="1" dirty="0" smtClean="0"/>
              <a:t>-Babanın iyi geceler dilemek için seni öpmesi</a:t>
            </a:r>
            <a:br>
              <a:rPr lang="tr-TR" sz="2600" b="1" dirty="0" smtClean="0"/>
            </a:br>
            <a:r>
              <a:rPr lang="tr-TR" sz="2600" b="1" dirty="0" smtClean="0"/>
              <a:t>- </a:t>
            </a:r>
            <a:r>
              <a:rPr lang="tr-TR" sz="2600" b="1" dirty="0" err="1" smtClean="0"/>
              <a:t>Anneane</a:t>
            </a:r>
            <a:r>
              <a:rPr lang="tr-TR" sz="2600" b="1" dirty="0" smtClean="0"/>
              <a:t>-babaanne ve dedenin bayramda elini öpmen, onların seni öpmesi gibi</a:t>
            </a:r>
            <a:endParaRPr lang="tr-TR" sz="2600" b="1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40" y="0"/>
            <a:ext cx="10660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erçeve 3"/>
          <p:cNvSpPr>
            <a:spLocks/>
          </p:cNvSpPr>
          <p:nvPr/>
        </p:nvSpPr>
        <p:spPr bwMode="auto">
          <a:xfrm>
            <a:off x="1403648" y="699401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91680" y="11334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Berlin Sans FB Demi" panose="020E0802020502020306" pitchFamily="34" charset="0"/>
                <a:cs typeface="Andalus" panose="02020603050405020304" pitchFamily="18" charset="-78"/>
              </a:rPr>
              <a:t>KÖTÜ  DOKUNUŞ  NEDİR?</a:t>
            </a:r>
            <a:endParaRPr lang="tr-TR" sz="3600" b="1" dirty="0">
              <a:latin typeface="Berlin Sans FB Demi" panose="020E0802020502020306" pitchFamily="34" charset="0"/>
              <a:cs typeface="Andalus" panose="02020603050405020304" pitchFamily="18" charset="-78"/>
            </a:endParaRPr>
          </a:p>
        </p:txBody>
      </p:sp>
      <p:sp>
        <p:nvSpPr>
          <p:cNvPr id="6" name="Bulut 16"/>
          <p:cNvSpPr>
            <a:spLocks/>
          </p:cNvSpPr>
          <p:nvPr/>
        </p:nvSpPr>
        <p:spPr bwMode="auto">
          <a:xfrm>
            <a:off x="505418" y="2319714"/>
            <a:ext cx="7883005" cy="4061614"/>
          </a:xfrm>
          <a:custGeom>
            <a:avLst/>
            <a:gdLst>
              <a:gd name="T0" fmla="*/ 757431 w 43200"/>
              <a:gd name="T1" fmla="*/ 2060484 h 43200"/>
              <a:gd name="T2" fmla="*/ 348615 w 43200"/>
              <a:gd name="T3" fmla="*/ 1997750 h 43200"/>
              <a:gd name="T4" fmla="*/ 1118150 w 43200"/>
              <a:gd name="T5" fmla="*/ 2747024 h 43200"/>
              <a:gd name="T6" fmla="*/ 939324 w 43200"/>
              <a:gd name="T7" fmla="*/ 2777014 h 43200"/>
              <a:gd name="T8" fmla="*/ 2659481 w 43200"/>
              <a:gd name="T9" fmla="*/ 3076912 h 43200"/>
              <a:gd name="T10" fmla="*/ 2551668 w 43200"/>
              <a:gd name="T11" fmla="*/ 2939951 h 43200"/>
              <a:gd name="T12" fmla="*/ 4652558 w 43200"/>
              <a:gd name="T13" fmla="*/ 2735374 h 43200"/>
              <a:gd name="T14" fmla="*/ 4609465 w 43200"/>
              <a:gd name="T15" fmla="*/ 2885638 h 43200"/>
              <a:gd name="T16" fmla="*/ 5508278 w 43200"/>
              <a:gd name="T17" fmla="*/ 1806791 h 43200"/>
              <a:gd name="T18" fmla="*/ 6032976 w 43200"/>
              <a:gd name="T19" fmla="*/ 2368490 h 43200"/>
              <a:gd name="T20" fmla="*/ 6746023 w 43200"/>
              <a:gd name="T21" fmla="*/ 1208568 h 43200"/>
              <a:gd name="T22" fmla="*/ 6512322 w 43200"/>
              <a:gd name="T23" fmla="*/ 1419205 h 43200"/>
              <a:gd name="T24" fmla="*/ 6185334 w 43200"/>
              <a:gd name="T25" fmla="*/ 427100 h 43200"/>
              <a:gd name="T26" fmla="*/ 6197600 w 43200"/>
              <a:gd name="T27" fmla="*/ 526594 h 43200"/>
              <a:gd name="T28" fmla="*/ 4693068 w 43200"/>
              <a:gd name="T29" fmla="*/ 311076 h 43200"/>
              <a:gd name="T30" fmla="*/ 4812824 w 43200"/>
              <a:gd name="T31" fmla="*/ 184190 h 43200"/>
              <a:gd name="T32" fmla="*/ 3573465 w 43200"/>
              <a:gd name="T33" fmla="*/ 371528 h 43200"/>
              <a:gd name="T34" fmla="*/ 3631406 w 43200"/>
              <a:gd name="T35" fmla="*/ 262116 h 43200"/>
              <a:gd name="T36" fmla="*/ 2259542 w 43200"/>
              <a:gd name="T37" fmla="*/ 408681 h 43200"/>
              <a:gd name="T38" fmla="*/ 2469356 w 43200"/>
              <a:gd name="T39" fmla="*/ 514787 h 43200"/>
              <a:gd name="T40" fmla="*/ 666081 w 43200"/>
              <a:gd name="T41" fmla="*/ 1242808 h 43200"/>
              <a:gd name="T42" fmla="*/ 629444 w 43200"/>
              <a:gd name="T43" fmla="*/ 11311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80C00"/>
          </a:solidFill>
          <a:ln w="38100">
            <a:solidFill>
              <a:srgbClr val="810C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Kötü dokunuşlar bize kendimizi kötü hissettirir. Hoşlanmadığımız her dokunuş kötü dokunuştur.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32" y="0"/>
            <a:ext cx="113806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7984" y="980728"/>
            <a:ext cx="4402832" cy="5098578"/>
          </a:xfrm>
        </p:spPr>
        <p:txBody>
          <a:bodyPr>
            <a:noAutofit/>
          </a:bodyPr>
          <a:lstStyle/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- Dokunmasını istemediğin halde birinin dokunması</a:t>
            </a:r>
            <a:br>
              <a:rPr lang="tr-TR" sz="2400" dirty="0" smtClean="0"/>
            </a:br>
            <a:r>
              <a:rPr lang="tr-TR" sz="2400" dirty="0" smtClean="0"/>
              <a:t>- Dokunma seni korkutuyor ve sinirlendiriyorsa</a:t>
            </a:r>
            <a:br>
              <a:rPr lang="tr-TR" sz="2400" dirty="0" smtClean="0"/>
            </a:br>
            <a:r>
              <a:rPr lang="tr-TR" sz="2400" dirty="0" smtClean="0"/>
              <a:t>- Kişi seni dokunmak için zorluyorsa</a:t>
            </a:r>
            <a:br>
              <a:rPr lang="tr-TR" sz="2400" dirty="0" smtClean="0"/>
            </a:br>
            <a:r>
              <a:rPr lang="tr-TR" sz="2400" dirty="0" smtClean="0"/>
              <a:t>- Bu dokunma canını acıtıyorsa</a:t>
            </a:r>
            <a:br>
              <a:rPr lang="tr-TR" sz="2400" dirty="0" smtClean="0"/>
            </a:br>
            <a:r>
              <a:rPr lang="tr-TR" sz="2400" dirty="0" smtClean="0"/>
              <a:t>- Dokunan kişi bunu </a:t>
            </a:r>
            <a:r>
              <a:rPr lang="tr-TR" sz="2400" dirty="0" err="1" smtClean="0"/>
              <a:t>hiçkimseye</a:t>
            </a:r>
            <a:r>
              <a:rPr lang="tr-TR" sz="2400" dirty="0" smtClean="0"/>
              <a:t> anlatmaman gerektiğini söylüyorsa</a:t>
            </a:r>
            <a:br>
              <a:rPr lang="tr-TR" sz="2400" dirty="0" smtClean="0"/>
            </a:br>
            <a:r>
              <a:rPr lang="tr-TR" sz="2400" dirty="0" smtClean="0"/>
              <a:t>- Bu dokunmanın aranızda sır olduğunu söylüyorsa</a:t>
            </a:r>
            <a:br>
              <a:rPr lang="tr-TR" sz="2400" dirty="0" smtClean="0"/>
            </a:br>
            <a:r>
              <a:rPr lang="tr-TR" sz="2400" dirty="0" smtClean="0"/>
              <a:t>- Başkasına söylediğinde sana ve ailene zarar vereceğini söylüyorsa, bu </a:t>
            </a:r>
            <a:r>
              <a:rPr lang="tr-TR" sz="2400" b="1" dirty="0" smtClean="0"/>
              <a:t>KÖTÜ DOKUNMADIR</a:t>
            </a:r>
            <a:r>
              <a:rPr lang="tr-TR" sz="2400" dirty="0" smtClean="0"/>
              <a:t>.</a:t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49999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56" y="0"/>
            <a:ext cx="9220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4624"/>
            <a:ext cx="9112665" cy="5114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</a:t>
            </a: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b566ecccee161cfb2d8b799d3ec9e1c9_thumb_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9" y="2178819"/>
            <a:ext cx="303825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259228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312368" cy="2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648224" cy="23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atay Kaydırma 6"/>
          <p:cNvSpPr>
            <a:spLocks noChangeArrowheads="1"/>
          </p:cNvSpPr>
          <p:nvPr/>
        </p:nvSpPr>
        <p:spPr bwMode="auto">
          <a:xfrm>
            <a:off x="132112" y="5059139"/>
            <a:ext cx="8848439" cy="1766960"/>
          </a:xfrm>
          <a:prstGeom prst="horizont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Kötü dokunuş kızgın, korkmuş, utanmış ve değersiz hissettirir.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4664"/>
            <a:ext cx="7787208" cy="6264696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“Böyle bir durum ne olursa olsun sizin suçunuz olamaz. </a:t>
            </a:r>
            <a:endParaRPr lang="tr-TR" dirty="0" smtClean="0"/>
          </a:p>
          <a:p>
            <a:pPr lvl="0"/>
            <a:r>
              <a:rPr lang="tr-TR" dirty="0" smtClean="0"/>
              <a:t>Yapılan </a:t>
            </a:r>
            <a:r>
              <a:rPr lang="tr-TR" dirty="0"/>
              <a:t>şey kısa bir süre insanda hoş duygular uyandırabilir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 </a:t>
            </a:r>
            <a:r>
              <a:rPr lang="tr-TR" dirty="0"/>
              <a:t>Bir an bundan hoşlansanız, hatta size söylenenleri bilmediğiniz bir nedenle yapsanız dahi BU SİZİ ASLA SUÇ ORTAĞI YAPMAZ. </a:t>
            </a:r>
            <a:endParaRPr lang="tr-TR" dirty="0" smtClean="0"/>
          </a:p>
          <a:p>
            <a:pPr lvl="0"/>
            <a:r>
              <a:rPr lang="tr-TR" dirty="0" smtClean="0"/>
              <a:t>Çünkü </a:t>
            </a:r>
            <a:r>
              <a:rPr lang="tr-TR" dirty="0"/>
              <a:t>SİZ ÇOCUKSUNUZ VE BÖYLE DURUMLARDA ASLA SUÇLU OLAMAZSINIZ. BUNUN DIŞINDA BAŞKA BİR GERÇEK YOKTUR” </a:t>
            </a:r>
          </a:p>
          <a:p>
            <a:endParaRPr lang="tr-TR" dirty="0"/>
          </a:p>
        </p:txBody>
      </p:sp>
      <p:pic>
        <p:nvPicPr>
          <p:cNvPr id="4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16491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4"/>
          <p:cNvSpPr/>
          <p:nvPr/>
        </p:nvSpPr>
        <p:spPr>
          <a:xfrm>
            <a:off x="179512" y="764704"/>
            <a:ext cx="8712968" cy="5832648"/>
          </a:xfrm>
          <a:prstGeom prst="roundRect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rgbClr val="0070C0"/>
                </a:solidFill>
              </a:rPr>
              <a:t>Bazen kötü bir sırrı saklaman için seni kandırmaya çalışabilirler.  </a:t>
            </a:r>
            <a:r>
              <a:rPr lang="tr-TR" sz="3600" dirty="0" smtClean="0">
                <a:solidFill>
                  <a:srgbClr val="0070C0"/>
                </a:solidFill>
              </a:rPr>
              <a:t>Okları </a:t>
            </a:r>
            <a:r>
              <a:rPr lang="tr-TR" sz="3600" dirty="0">
                <a:solidFill>
                  <a:srgbClr val="0070C0"/>
                </a:solidFill>
              </a:rPr>
              <a:t>takip et ve her cümleyi oku, bunlara ASLA inanma. </a:t>
            </a:r>
          </a:p>
        </p:txBody>
      </p:sp>
      <p:sp>
        <p:nvSpPr>
          <p:cNvPr id="5" name="4 Çentikli Sağ Ok"/>
          <p:cNvSpPr/>
          <p:nvPr/>
        </p:nvSpPr>
        <p:spPr>
          <a:xfrm rot="5400000">
            <a:off x="3605612" y="4395388"/>
            <a:ext cx="2016224" cy="2387704"/>
          </a:xfrm>
          <a:prstGeom prst="notchedRightArrow">
            <a:avLst>
              <a:gd name="adj1" fmla="val 50000"/>
              <a:gd name="adj2" fmla="val 4836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ŞAHİNBEY RAM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8" y="0"/>
            <a:ext cx="9940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418</TotalTime>
  <Words>451</Words>
  <Application>Microsoft Office PowerPoint</Application>
  <PresentationFormat>Ekran Gösterisi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Algerian</vt:lpstr>
      <vt:lpstr>Andalus</vt:lpstr>
      <vt:lpstr>Arial</vt:lpstr>
      <vt:lpstr>Berlin Sans FB Demi</vt:lpstr>
      <vt:lpstr>Calibri</vt:lpstr>
      <vt:lpstr>Comic Sans MS</vt:lpstr>
      <vt:lpstr>Georgia</vt:lpstr>
      <vt:lpstr>Times New Roman</vt:lpstr>
      <vt:lpstr>Ofis Teması</vt:lpstr>
      <vt:lpstr>ORTAOKUL MAHREMİYET EĞİTİMİ</vt:lpstr>
      <vt:lpstr>DOKUNMA NEDİR ?</vt:lpstr>
      <vt:lpstr>PowerPoint Sunusu</vt:lpstr>
      <vt:lpstr>- Uyandığında annenin sana sarılması, seni öpmesi -Babanın iyi geceler dilemek için seni öpmesi - Anneane-babaanne ve dedenin bayramda elini öpmen, onların seni öpmesi gibi</vt:lpstr>
      <vt:lpstr>PowerPoint Sunusu</vt:lpstr>
      <vt:lpstr>  - Dokunmasını istemediğin halde birinin dokunması - Dokunma seni korkutuyor ve sinirlendiriyorsa - Kişi seni dokunmak için zorluyorsa - Bu dokunma canını acıtıyorsa - Dokunan kişi bunu hiçkimseye anlatmaman gerektiğini söylüyorsa - Bu dokunmanın aranızda sır olduğunu söylüyorsa - Başkasına söylediğinde sana ve ailene zarar vereceğini söylüyorsa, bu KÖTÜ DOKUNMADIR.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Sır Saklama</vt:lpstr>
      <vt:lpstr>Kendimizi Koruma Yolları ve  Güvenli Yaşam</vt:lpstr>
      <vt:lpstr>GÜVENLİK HAKKI</vt:lpstr>
      <vt:lpstr>Güvenliğimizi Nasıl Sağlayabiliriz?</vt:lpstr>
      <vt:lpstr>Güvenliğimizi Nasıl Sağlayabiliriz?</vt:lpstr>
      <vt:lpstr>Güvenliğimizi Nasıl Sağlayabiliriz?</vt:lpstr>
      <vt:lpstr>Güvenliğimizi Nasıl Sağlayabiliriz?</vt:lpstr>
      <vt:lpstr>DİNLEDİĞİNİZ İÇİN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ORTAOKUL MAHREMİYET EĞİTİMİ</dc:title>
  <dc:creator>gun</dc:creator>
  <cp:lastModifiedBy>msı</cp:lastModifiedBy>
  <cp:revision>28</cp:revision>
  <dcterms:created xsi:type="dcterms:W3CDTF">2019-09-26T08:08:46Z</dcterms:created>
  <dcterms:modified xsi:type="dcterms:W3CDTF">2019-10-01T07:47:12Z</dcterms:modified>
</cp:coreProperties>
</file>