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1" r:id="rId34"/>
    <p:sldId id="302" r:id="rId35"/>
    <p:sldId id="303" r:id="rId36"/>
    <p:sldId id="304" r:id="rId37"/>
    <p:sldId id="289" r:id="rId38"/>
    <p:sldId id="290" r:id="rId39"/>
    <p:sldId id="291" r:id="rId40"/>
    <p:sldId id="305" r:id="rId41"/>
    <p:sldId id="293" r:id="rId42"/>
    <p:sldId id="299" r:id="rId43"/>
    <p:sldId id="300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C02B-F5CF-48BE-B844-1C64C249CB70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C7FBA-32F4-4984-A4C7-E265C5D40C0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B8-EED7-4E6C-8D8D-59D35B2D16B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B8-EED7-4E6C-8D8D-59D35B2D16B4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B8-EED7-4E6C-8D8D-59D35B2D16B4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573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tr-TR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B8-EED7-4E6C-8D8D-59D35B2D16B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B8-EED7-4E6C-8D8D-59D35B2D16B4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6656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latin typeface="Algerian" pitchFamily="82" charset="0"/>
              </a:rPr>
              <a:t>İhmal ve istismar</a:t>
            </a:r>
            <a:endParaRPr lang="tr-TR" sz="4800" dirty="0">
              <a:latin typeface="Algerian" pitchFamily="82" charset="0"/>
            </a:endParaRP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229600" cy="1350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İhmalin Çocuk Üzerindeki Etkileri Nelerdir?</a:t>
            </a:r>
            <a:endParaRPr lang="tr-TR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b="1" dirty="0" smtClean="0"/>
              <a:t>Gelişim geriliği</a:t>
            </a:r>
          </a:p>
          <a:p>
            <a:pPr eaLnBrk="1" hangingPunct="1"/>
            <a:r>
              <a:rPr lang="tr-TR" b="1" dirty="0" smtClean="0"/>
              <a:t>Ölümle sonuçlanabilecek sağlık problemleri</a:t>
            </a:r>
          </a:p>
          <a:p>
            <a:pPr eaLnBrk="1" hangingPunct="1"/>
            <a:r>
              <a:rPr lang="tr-TR" b="1" dirty="0" smtClean="0"/>
              <a:t>Davranış problemleri</a:t>
            </a:r>
          </a:p>
          <a:p>
            <a:pPr eaLnBrk="1" hangingPunct="1"/>
            <a:r>
              <a:rPr lang="tr-TR" b="1" dirty="0" smtClean="0"/>
              <a:t>İletişim problemleri</a:t>
            </a:r>
          </a:p>
          <a:p>
            <a:pPr eaLnBrk="1" hangingPunct="1"/>
            <a:r>
              <a:rPr lang="tr-TR" b="1" dirty="0" smtClean="0"/>
              <a:t>Yalnızlık ve korunmasızlık hissi</a:t>
            </a:r>
          </a:p>
          <a:p>
            <a:pPr eaLnBrk="1" hangingPunct="1"/>
            <a:r>
              <a:rPr lang="tr-TR" b="1" dirty="0" smtClean="0"/>
              <a:t>Eşya ve madde bağımlılığı</a:t>
            </a:r>
          </a:p>
          <a:p>
            <a:pPr eaLnBrk="1" hangingPunct="1"/>
            <a:r>
              <a:rPr lang="tr-TR" b="1" dirty="0" smtClean="0"/>
              <a:t>Suça yönelme riski</a:t>
            </a: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343400" cy="5262979"/>
          </a:xfrm>
          <a:prstGeom prst="rect">
            <a:avLst/>
          </a:prstGeom>
          <a:ln w="101600" cmpd="thickThin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Çocuk istismarı, </a:t>
            </a:r>
            <a:r>
              <a:rPr lang="tr-TR" sz="2800" b="1" dirty="0" smtClean="0"/>
              <a:t>çocukların </a:t>
            </a:r>
            <a:r>
              <a:rPr lang="tr-TR" sz="2800" b="1" u="sng" dirty="0">
                <a:solidFill>
                  <a:srgbClr val="FF0000"/>
                </a:solidFill>
              </a:rPr>
              <a:t>başta anne-babaları olmak üzere, kendilerine bakmakla yükümlü kimseler ve diğer yetişkinler tarafından </a:t>
            </a:r>
            <a:r>
              <a:rPr lang="tr-TR" sz="2800" b="1" dirty="0"/>
              <a:t>fiziksel,duygual,zihinsel veya cinsel gelişimlerini engelleyen yada bedenen veya ruh sağlığına zarar veren, kaza sonucu </a:t>
            </a:r>
            <a:r>
              <a:rPr lang="tr-TR" sz="2800" b="1" dirty="0" smtClean="0"/>
              <a:t>olmayan tutum ve davranışlardır.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6705600" cy="6461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bg1"/>
                </a:solidFill>
              </a:rPr>
              <a:t>ÇOCUK İSTİSMARI NE DEMEKTİR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4104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0002"/>
            <a:ext cx="8001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b="1" dirty="0" smtClean="0">
                <a:solidFill>
                  <a:srgbClr val="7030A0"/>
                </a:solidFill>
              </a:rPr>
              <a:t>İ</a:t>
            </a:r>
            <a:r>
              <a:rPr lang="en-GB" b="1" dirty="0" err="1" smtClean="0">
                <a:solidFill>
                  <a:srgbClr val="7030A0"/>
                </a:solidFill>
              </a:rPr>
              <a:t>stismar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tr-TR" b="1" dirty="0" smtClean="0">
                <a:solidFill>
                  <a:srgbClr val="7030A0"/>
                </a:solidFill>
              </a:rPr>
              <a:t>Çeşitleri Nelerdir?</a:t>
            </a:r>
            <a:endParaRPr lang="en-GB" b="1" dirty="0" smtClean="0">
              <a:solidFill>
                <a:srgbClr val="7030A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84338"/>
            <a:ext cx="4200525" cy="3690370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9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 smtClean="0">
              <a:latin typeface="Times New Roman" pitchFamily="18" charset="0"/>
            </a:endParaRPr>
          </a:p>
          <a:p>
            <a:pPr eaLnBrk="1" hangingPunct="1">
              <a:spcBef>
                <a:spcPts val="975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Fiziksel</a:t>
            </a:r>
            <a:r>
              <a:rPr lang="en-GB" dirty="0" smtClean="0"/>
              <a:t> </a:t>
            </a:r>
            <a:r>
              <a:rPr lang="en-GB" dirty="0" err="1" smtClean="0"/>
              <a:t>istismar</a:t>
            </a:r>
            <a:endParaRPr lang="en-GB" dirty="0" smtClean="0"/>
          </a:p>
          <a:p>
            <a:pPr eaLnBrk="1" hangingPunct="1">
              <a:spcBef>
                <a:spcPts val="975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/>
              <a:t>Duygusal </a:t>
            </a:r>
            <a:r>
              <a:rPr lang="en-GB" dirty="0" err="1" smtClean="0"/>
              <a:t>istismar</a:t>
            </a:r>
            <a:endParaRPr lang="en-GB" dirty="0" smtClean="0"/>
          </a:p>
          <a:p>
            <a:pPr eaLnBrk="1" hangingPunct="1">
              <a:spcBef>
                <a:spcPts val="975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/>
              <a:t>Ekonomik</a:t>
            </a:r>
            <a:r>
              <a:rPr lang="en-GB" dirty="0" smtClean="0"/>
              <a:t> </a:t>
            </a:r>
            <a:r>
              <a:rPr lang="en-GB" dirty="0" err="1" smtClean="0"/>
              <a:t>istismar</a:t>
            </a:r>
            <a:endParaRPr lang="en-GB" dirty="0" smtClean="0"/>
          </a:p>
          <a:p>
            <a:pPr eaLnBrk="1" hangingPunct="1">
              <a:spcBef>
                <a:spcPts val="975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Cinsel</a:t>
            </a:r>
            <a:r>
              <a:rPr lang="en-GB" dirty="0" smtClean="0"/>
              <a:t> </a:t>
            </a:r>
            <a:r>
              <a:rPr lang="en-GB" dirty="0" err="1" smtClean="0"/>
              <a:t>istismar</a:t>
            </a:r>
            <a:endParaRPr lang="en-GB" dirty="0" smtClean="0"/>
          </a:p>
          <a:p>
            <a:pPr eaLnBrk="1" hangingPunct="1">
              <a:spcBef>
                <a:spcPts val="975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4464"/>
            <a:ext cx="8001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Fiziksel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istismar</a:t>
            </a:r>
            <a:endParaRPr lang="en-GB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5832003" cy="468038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Çocuğun</a:t>
            </a:r>
            <a:r>
              <a:rPr lang="en-GB" dirty="0" smtClean="0"/>
              <a:t> </a:t>
            </a:r>
            <a:r>
              <a:rPr lang="en-GB" dirty="0" err="1" smtClean="0"/>
              <a:t>kaza</a:t>
            </a:r>
            <a:r>
              <a:rPr lang="en-GB" dirty="0" smtClean="0"/>
              <a:t> </a:t>
            </a:r>
            <a:r>
              <a:rPr lang="en-GB" dirty="0" err="1" smtClean="0"/>
              <a:t>dışı</a:t>
            </a:r>
            <a:r>
              <a:rPr lang="en-GB" dirty="0" smtClean="0"/>
              <a:t> </a:t>
            </a:r>
            <a:r>
              <a:rPr lang="en-GB" dirty="0" err="1" smtClean="0"/>
              <a:t>sebeple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yetişkin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yaralanması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örselenmesidir</a:t>
            </a:r>
            <a:endParaRPr lang="en-GB" dirty="0" smtClean="0"/>
          </a:p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cs typeface="Times New Roman" pitchFamily="18" charset="0"/>
              </a:rPr>
              <a:t>Bir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tokattan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başlayarak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çe</a:t>
            </a:r>
            <a:r>
              <a:rPr lang="tr-TR" dirty="0" smtClean="0">
                <a:cs typeface="Times New Roman" pitchFamily="18" charset="0"/>
              </a:rPr>
              <a:t>ş</a:t>
            </a:r>
            <a:r>
              <a:rPr lang="en-GB" dirty="0" err="1" smtClean="0">
                <a:cs typeface="Times New Roman" pitchFamily="18" charset="0"/>
              </a:rPr>
              <a:t>itli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aletlerin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kullanılmasına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kadar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devam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edebilir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cs typeface="Times New Roman" pitchFamily="18" charset="0"/>
              </a:rPr>
              <a:t>En </a:t>
            </a:r>
            <a:r>
              <a:rPr lang="en-GB" dirty="0" err="1" smtClean="0">
                <a:cs typeface="Times New Roman" pitchFamily="18" charset="0"/>
              </a:rPr>
              <a:t>yaygın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rastlan</a:t>
            </a:r>
            <a:r>
              <a:rPr lang="en-GB" dirty="0" err="1" smtClean="0"/>
              <a:t>ı</a:t>
            </a:r>
            <a:r>
              <a:rPr lang="en-GB" dirty="0" err="1" smtClean="0">
                <a:cs typeface="Times New Roman" pitchFamily="18" charset="0"/>
              </a:rPr>
              <a:t>lan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belirlenmesi</a:t>
            </a:r>
            <a:r>
              <a:rPr lang="en-GB" dirty="0" smtClean="0">
                <a:cs typeface="Times New Roman" pitchFamily="18" charset="0"/>
              </a:rPr>
              <a:t> en </a:t>
            </a:r>
            <a:r>
              <a:rPr lang="en-GB" dirty="0" err="1" smtClean="0">
                <a:cs typeface="Times New Roman" pitchFamily="18" charset="0"/>
              </a:rPr>
              <a:t>kolay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olan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istismar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tipidir</a:t>
            </a:r>
            <a:r>
              <a:rPr lang="en-GB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36912"/>
            <a:ext cx="30899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7010400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bg1"/>
                </a:solidFill>
              </a:rPr>
              <a:t>FİZİKSEL İSTİSMAR BULGULARI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47248" cy="1951303"/>
          </a:xfrm>
          <a:prstGeom prst="rect">
            <a:avLst/>
          </a:prstGeom>
          <a:noFill/>
          <a:ln w="133350" cmpd="thickThin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2400" dirty="0"/>
              <a:t>Genellikle </a:t>
            </a:r>
            <a:r>
              <a:rPr lang="tr-TR" altLang="tr-TR" sz="2400" dirty="0" smtClean="0"/>
              <a:t>başın aşağı kısmında, görünmeyen, </a:t>
            </a:r>
            <a:r>
              <a:rPr lang="tr-TR" altLang="tr-TR" sz="2400" dirty="0"/>
              <a:t>elbise altında kalan bölgelerde daha fazla olmak üzere;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</a:rPr>
              <a:t>Morluklar, yaralar, kırıklar, yanıklar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</a:rPr>
              <a:t>biçiminde olan bir istismar türüdür.</a:t>
            </a:r>
            <a:endParaRPr lang="tr-TR" altLang="tr-T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01008"/>
            <a:ext cx="8223448" cy="1951303"/>
          </a:xfrm>
          <a:prstGeom prst="rect">
            <a:avLst/>
          </a:prstGeom>
          <a:noFill/>
          <a:ln w="133350" cmpd="thickThin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2400" dirty="0">
                <a:latin typeface="Comic Sans MS" pitchFamily="66" charset="0"/>
              </a:rPr>
              <a:t>Yaralanmanın sıklığı, yaraların uzun süre iyileşmemesi,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2400" dirty="0">
                <a:latin typeface="Comic Sans MS" pitchFamily="66" charset="0"/>
              </a:rPr>
              <a:t>Yaralanmayla beraber çocuğun </a:t>
            </a:r>
            <a:r>
              <a:rPr lang="tr-TR" altLang="tr-TR" sz="2400" dirty="0" err="1">
                <a:latin typeface="Comic Sans MS" pitchFamily="66" charset="0"/>
              </a:rPr>
              <a:t>psiko</a:t>
            </a:r>
            <a:r>
              <a:rPr lang="tr-TR" altLang="tr-TR" sz="2400" dirty="0">
                <a:latin typeface="Comic Sans MS" pitchFamily="66" charset="0"/>
              </a:rPr>
              <a:t>-sosyal durumunda da gözlenebilir değişiklikler olması fiziksel istismara uğradığının en önemli belirtisidir.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/>
              <a:t>Fiziksel İstismarda Risk Faktörleri(Çocuk)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v"/>
            </a:pPr>
            <a:r>
              <a:rPr lang="en-AU" sz="2800" b="1" dirty="0" err="1" smtClean="0"/>
              <a:t>Hiperaktif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çocuk</a:t>
            </a:r>
            <a:endParaRPr lang="tr-TR" sz="2800" b="1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tr-TR" sz="2800" b="1" dirty="0" smtClean="0"/>
              <a:t>İstenmeyen bir gebelik sonrası dünyaya gelen çocuk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tr-TR" sz="2800" b="1" dirty="0" smtClean="0"/>
              <a:t>Engelli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çocuk</a:t>
            </a:r>
            <a:endParaRPr lang="en-AU" sz="2800" b="1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AU" sz="2800" b="1" dirty="0" err="1" smtClean="0"/>
              <a:t>Özel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bir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bakım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gerektiren</a:t>
            </a:r>
            <a:r>
              <a:rPr lang="en-AU" sz="2800" b="1" dirty="0" smtClean="0"/>
              <a:t> (</a:t>
            </a:r>
            <a:r>
              <a:rPr lang="en-AU" sz="2800" b="1" dirty="0" err="1" smtClean="0"/>
              <a:t>örn</a:t>
            </a:r>
            <a:r>
              <a:rPr lang="en-AU" sz="2800" b="1" dirty="0" smtClean="0"/>
              <a:t>: </a:t>
            </a:r>
            <a:r>
              <a:rPr lang="en-AU" sz="2800" b="1" dirty="0" err="1" smtClean="0"/>
              <a:t>çok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küçük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prematüre</a:t>
            </a:r>
            <a:r>
              <a:rPr lang="en-AU" sz="2800" b="1" dirty="0" smtClean="0"/>
              <a:t>, </a:t>
            </a:r>
            <a:r>
              <a:rPr lang="en-AU" sz="2800" b="1" dirty="0" err="1" smtClean="0"/>
              <a:t>hastalığı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olan</a:t>
            </a:r>
            <a:r>
              <a:rPr lang="en-AU" sz="2800" b="1" dirty="0" smtClean="0"/>
              <a:t>) </a:t>
            </a:r>
            <a:r>
              <a:rPr lang="en-AU" sz="2800" b="1" dirty="0" err="1" smtClean="0"/>
              <a:t>çocuk</a:t>
            </a:r>
            <a:endParaRPr lang="tr-TR" sz="2800" b="1" dirty="0" smtClean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/>
              <a:t>Fiziksel İstismarda Risk Faktörleri(Aile)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tr-TR" sz="2800" dirty="0" smtClean="0"/>
              <a:t>Psikiyatrik sorunu olan </a:t>
            </a:r>
            <a:r>
              <a:rPr lang="tr-TR" dirty="0" smtClean="0"/>
              <a:t>ebeveyn</a:t>
            </a:r>
            <a:endParaRPr lang="tr-TR" sz="2800" dirty="0" smtClean="0"/>
          </a:p>
          <a:p>
            <a:pPr lvl="1" eaLnBrk="1" hangingPunct="1"/>
            <a:r>
              <a:rPr lang="tr-TR" sz="2800" dirty="0" smtClean="0"/>
              <a:t>Üvey ebeveyn </a:t>
            </a:r>
          </a:p>
          <a:p>
            <a:pPr lvl="1" eaLnBrk="1" hangingPunct="1"/>
            <a:r>
              <a:rPr lang="tr-TR" sz="2800" dirty="0" smtClean="0"/>
              <a:t>Çocuk sayısının fazla olması </a:t>
            </a:r>
          </a:p>
          <a:p>
            <a:pPr lvl="1" eaLnBrk="1" hangingPunct="1"/>
            <a:r>
              <a:rPr lang="tr-TR" sz="2800" dirty="0" smtClean="0"/>
              <a:t>Küçük yaşta anne-baba olunması</a:t>
            </a:r>
          </a:p>
          <a:p>
            <a:pPr lvl="1" eaLnBrk="1" hangingPunct="1"/>
            <a:r>
              <a:rPr lang="tr-TR" sz="2800" dirty="0" smtClean="0"/>
              <a:t>Aile içi geçimsizlik ve şiddet </a:t>
            </a:r>
          </a:p>
          <a:p>
            <a:pPr lvl="1" eaLnBrk="1" hangingPunct="1"/>
            <a:r>
              <a:rPr lang="tr-TR" sz="2800" dirty="0" smtClean="0"/>
              <a:t>İşsizlik-Ekonomik sıkıntılar </a:t>
            </a:r>
          </a:p>
          <a:p>
            <a:pPr lvl="1" eaLnBrk="1" hangingPunct="1"/>
            <a:r>
              <a:rPr lang="tr-TR" sz="2800" dirty="0" smtClean="0"/>
              <a:t>Eğitimsizlik </a:t>
            </a:r>
          </a:p>
          <a:p>
            <a:pPr lvl="1"/>
            <a:r>
              <a:rPr lang="tr-TR" dirty="0" smtClean="0"/>
              <a:t>Alkol ve/veya uyuşturucu bağımlısı ebeveyn</a:t>
            </a:r>
          </a:p>
          <a:p>
            <a:pPr lvl="1" eaLnBrk="1" hangingPunct="1"/>
            <a:endParaRPr lang="tr-TR" sz="2800" dirty="0" smtClean="0"/>
          </a:p>
          <a:p>
            <a:pPr eaLnBrk="1" hangingPunct="1"/>
            <a:endParaRPr lang="tr-TR" dirty="0" smtClean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471439"/>
            <a:ext cx="8001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Duygusal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İstismar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8663" y="1812925"/>
            <a:ext cx="6795665" cy="3126113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8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cs typeface="Times New Roman" pitchFamily="18" charset="0"/>
              </a:rPr>
              <a:t>Çocuğun</a:t>
            </a:r>
            <a:r>
              <a:rPr lang="en-GB" b="1" dirty="0" smtClean="0">
                <a:cs typeface="Times New Roman" pitchFamily="18" charset="0"/>
              </a:rPr>
              <a:t>  </a:t>
            </a:r>
            <a:r>
              <a:rPr lang="en-GB" b="1" dirty="0" err="1" smtClean="0">
                <a:cs typeface="Times New Roman" pitchFamily="18" charset="0"/>
              </a:rPr>
              <a:t>gereksinim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duyduğu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ilgi</a:t>
            </a:r>
            <a:r>
              <a:rPr lang="en-GB" b="1" dirty="0" smtClean="0">
                <a:cs typeface="Times New Roman" pitchFamily="18" charset="0"/>
              </a:rPr>
              <a:t>, </a:t>
            </a:r>
            <a:r>
              <a:rPr lang="en-GB" b="1" dirty="0" err="1" smtClean="0">
                <a:cs typeface="Times New Roman" pitchFamily="18" charset="0"/>
              </a:rPr>
              <a:t>sevgi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ve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bakımdan</a:t>
            </a:r>
            <a:r>
              <a:rPr lang="en-GB" b="1" dirty="0" smtClean="0">
                <a:cs typeface="Times New Roman" pitchFamily="18" charset="0"/>
              </a:rPr>
              <a:t>  </a:t>
            </a:r>
            <a:r>
              <a:rPr lang="tr-TR" b="1" dirty="0" smtClean="0">
                <a:cs typeface="Times New Roman" pitchFamily="18" charset="0"/>
              </a:rPr>
              <a:t>mahrum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bırakılarak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psikolojik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hasara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uğratılmasıdır</a:t>
            </a:r>
            <a:r>
              <a:rPr lang="tr-TR" b="1" dirty="0" smtClean="0">
                <a:cs typeface="Times New Roman" pitchFamily="18" charset="0"/>
              </a:rPr>
              <a:t>.</a:t>
            </a:r>
            <a:endParaRPr lang="en-GB" b="1" dirty="0" smtClean="0">
              <a:cs typeface="Times New Roman" pitchFamily="18" charset="0"/>
            </a:endParaRPr>
          </a:p>
          <a:p>
            <a:pPr eaLnBrk="1" hangingPunct="1">
              <a:spcBef>
                <a:spcPts val="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cs typeface="Times New Roman" pitchFamily="18" charset="0"/>
              </a:rPr>
              <a:t>Tanımlanması</a:t>
            </a:r>
            <a:r>
              <a:rPr lang="en-GB" b="1" dirty="0" smtClean="0">
                <a:cs typeface="Times New Roman" pitchFamily="18" charset="0"/>
              </a:rPr>
              <a:t> en </a:t>
            </a:r>
            <a:r>
              <a:rPr lang="en-GB" b="1" dirty="0" err="1" smtClean="0">
                <a:cs typeface="Times New Roman" pitchFamily="18" charset="0"/>
              </a:rPr>
              <a:t>zor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ancak</a:t>
            </a:r>
            <a:r>
              <a:rPr lang="en-GB" b="1" dirty="0" smtClean="0">
                <a:cs typeface="Times New Roman" pitchFamily="18" charset="0"/>
              </a:rPr>
              <a:t> en </a:t>
            </a:r>
            <a:r>
              <a:rPr lang="en-GB" b="1" dirty="0" err="1" smtClean="0">
                <a:cs typeface="Times New Roman" pitchFamily="18" charset="0"/>
              </a:rPr>
              <a:t>sık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cs typeface="Times New Roman" pitchFamily="18" charset="0"/>
              </a:rPr>
              <a:t>gerçekleşen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istismar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tr-TR" b="1" dirty="0" err="1" smtClean="0">
                <a:cs typeface="Times New Roman" pitchFamily="18" charset="0"/>
              </a:rPr>
              <a:t>çeşitidir</a:t>
            </a:r>
            <a:r>
              <a:rPr lang="tr-TR" b="1" dirty="0" smtClean="0">
                <a:cs typeface="Times New Roman" pitchFamily="18" charset="0"/>
              </a:rPr>
              <a:t>.</a:t>
            </a:r>
            <a:endParaRPr lang="en-GB" b="1" dirty="0" smtClean="0">
              <a:cs typeface="Times New Roman" pitchFamily="18" charset="0"/>
            </a:endParaRP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001000" cy="143192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/>
              <a:t>Duygusal</a:t>
            </a:r>
            <a:r>
              <a:rPr lang="en-GB" b="1" dirty="0" smtClean="0"/>
              <a:t> </a:t>
            </a:r>
            <a:r>
              <a:rPr lang="en-GB" b="1" dirty="0" err="1" smtClean="0"/>
              <a:t>İstismar</a:t>
            </a:r>
            <a:r>
              <a:rPr lang="tr-TR" b="1" dirty="0" smtClean="0"/>
              <a:t> Çeşitleri Nelerdir?</a:t>
            </a:r>
            <a:endParaRPr lang="en-GB" b="1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4248472" cy="623260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Aşağılama</a:t>
            </a:r>
            <a:r>
              <a:rPr lang="en-GB" dirty="0" smtClean="0"/>
              <a:t>, </a:t>
            </a:r>
            <a:r>
              <a:rPr lang="en-GB" dirty="0" err="1" smtClean="0"/>
              <a:t>yalnız</a:t>
            </a:r>
            <a:r>
              <a:rPr lang="en-GB" dirty="0" smtClean="0"/>
              <a:t> </a:t>
            </a:r>
            <a:r>
              <a:rPr lang="en-GB" dirty="0" err="1" smtClean="0"/>
              <a:t>bırakma</a:t>
            </a:r>
            <a:r>
              <a:rPr lang="en-GB" dirty="0" smtClean="0"/>
              <a:t>, </a:t>
            </a:r>
            <a:r>
              <a:rPr lang="en-GB" dirty="0" err="1" smtClean="0"/>
              <a:t>ayırma</a:t>
            </a:r>
            <a:r>
              <a:rPr lang="en-GB" dirty="0" smtClean="0"/>
              <a:t>, </a:t>
            </a: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Korkutma</a:t>
            </a:r>
            <a:r>
              <a:rPr lang="en-GB" dirty="0" smtClean="0"/>
              <a:t>, </a:t>
            </a:r>
            <a:r>
              <a:rPr lang="en-GB" dirty="0" err="1" smtClean="0"/>
              <a:t>yıldırma</a:t>
            </a:r>
            <a:r>
              <a:rPr lang="en-GB" dirty="0" smtClean="0"/>
              <a:t>, </a:t>
            </a:r>
            <a:r>
              <a:rPr lang="en-GB" dirty="0" err="1" smtClean="0"/>
              <a:t>tehdit</a:t>
            </a:r>
            <a:r>
              <a:rPr lang="en-GB" dirty="0" smtClean="0"/>
              <a:t> </a:t>
            </a:r>
            <a:r>
              <a:rPr lang="en-GB" dirty="0" err="1" smtClean="0"/>
              <a:t>etme</a:t>
            </a:r>
            <a:r>
              <a:rPr lang="en-GB" dirty="0" smtClean="0"/>
              <a:t>, </a:t>
            </a:r>
            <a:r>
              <a:rPr lang="en-GB" dirty="0" err="1" smtClean="0"/>
              <a:t>suça</a:t>
            </a:r>
            <a:r>
              <a:rPr lang="en-GB" dirty="0" smtClean="0"/>
              <a:t> </a:t>
            </a:r>
            <a:r>
              <a:rPr lang="en-GB" dirty="0" err="1" smtClean="0"/>
              <a:t>yöneltme</a:t>
            </a:r>
            <a:r>
              <a:rPr lang="en-GB" dirty="0" smtClean="0"/>
              <a:t>, </a:t>
            </a: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Önemsememe</a:t>
            </a:r>
            <a:r>
              <a:rPr lang="en-GB" dirty="0" smtClean="0"/>
              <a:t>, </a:t>
            </a:r>
            <a:r>
              <a:rPr lang="en-GB" dirty="0" err="1" smtClean="0"/>
              <a:t>küçük</a:t>
            </a:r>
            <a:r>
              <a:rPr lang="en-GB" dirty="0" smtClean="0"/>
              <a:t> </a:t>
            </a:r>
            <a:r>
              <a:rPr lang="en-GB" dirty="0" err="1" smtClean="0"/>
              <a:t>düşürme</a:t>
            </a:r>
            <a:r>
              <a:rPr lang="en-GB" dirty="0" smtClean="0"/>
              <a:t>, </a:t>
            </a:r>
            <a:r>
              <a:rPr lang="en-GB" dirty="0" err="1" smtClean="0"/>
              <a:t>alaylı</a:t>
            </a:r>
            <a:r>
              <a:rPr lang="en-GB" dirty="0" smtClean="0"/>
              <a:t> </a:t>
            </a:r>
            <a:r>
              <a:rPr lang="en-GB" dirty="0" err="1" smtClean="0"/>
              <a:t>konuşma</a:t>
            </a:r>
            <a:r>
              <a:rPr lang="en-GB" dirty="0" smtClean="0"/>
              <a:t>, </a:t>
            </a:r>
          </a:p>
          <a:p>
            <a:pPr eaLnBrk="1" hangingPunct="1">
              <a:lnSpc>
                <a:spcPct val="90000"/>
              </a:lnSpc>
              <a:spcBef>
                <a:spcPts val="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Lakap</a:t>
            </a:r>
            <a:r>
              <a:rPr lang="en-GB" dirty="0" smtClean="0"/>
              <a:t> </a:t>
            </a:r>
            <a:r>
              <a:rPr lang="en-GB" dirty="0" err="1" smtClean="0"/>
              <a:t>takma</a:t>
            </a:r>
            <a:r>
              <a:rPr lang="en-GB" dirty="0" smtClean="0"/>
              <a:t>, </a:t>
            </a:r>
            <a:r>
              <a:rPr lang="en-GB" dirty="0" err="1" smtClean="0"/>
              <a:t>aşırı</a:t>
            </a:r>
            <a:r>
              <a:rPr lang="en-GB" dirty="0" smtClean="0"/>
              <a:t> </a:t>
            </a:r>
            <a:r>
              <a:rPr lang="en-GB" dirty="0" err="1" smtClean="0"/>
              <a:t>baskı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otorite</a:t>
            </a:r>
            <a:r>
              <a:rPr lang="en-GB" dirty="0" smtClean="0"/>
              <a:t> </a:t>
            </a:r>
            <a:r>
              <a:rPr lang="en-GB" dirty="0" err="1" smtClean="0"/>
              <a:t>kurma</a:t>
            </a:r>
            <a:endParaRPr lang="en-GB" dirty="0" smtClean="0"/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7416824" cy="707886"/>
          </a:xfrm>
          <a:prstGeom prst="rect">
            <a:avLst/>
          </a:prstGeom>
          <a:solidFill>
            <a:srgbClr val="88160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DUYGUSAL </a:t>
            </a:r>
            <a:r>
              <a:rPr lang="tr-TR" sz="4000" b="1" dirty="0" smtClean="0"/>
              <a:t>İSTİSMAR BELİRTİLERİ</a:t>
            </a:r>
            <a:endParaRPr lang="tr-TR" sz="4000" b="1" dirty="0"/>
          </a:p>
        </p:txBody>
      </p:sp>
      <p:sp>
        <p:nvSpPr>
          <p:cNvPr id="5" name="Rectangle 2"/>
          <p:cNvSpPr/>
          <p:nvPr/>
        </p:nvSpPr>
        <p:spPr>
          <a:xfrm>
            <a:off x="251520" y="1700808"/>
            <a:ext cx="7920880" cy="3785652"/>
          </a:xfrm>
          <a:prstGeom prst="rect">
            <a:avLst/>
          </a:prstGeom>
          <a:solidFill>
            <a:srgbClr val="0D364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altLang="tr-TR" sz="2400" b="1" dirty="0">
                <a:solidFill>
                  <a:schemeClr val="bg1"/>
                </a:solidFill>
                <a:latin typeface="Comic Sans MS" pitchFamily="66" charset="0"/>
              </a:rPr>
              <a:t>Genellikle</a:t>
            </a:r>
            <a:r>
              <a:rPr lang="tr-TR" altLang="tr-TR" sz="2400" b="1" dirty="0">
                <a:solidFill>
                  <a:schemeClr val="bg1"/>
                </a:solidFill>
              </a:rPr>
              <a:t> </a:t>
            </a:r>
            <a:r>
              <a:rPr lang="tr-TR" altLang="tr-TR" sz="2400" b="1" dirty="0">
                <a:solidFill>
                  <a:schemeClr val="bg1"/>
                </a:solidFill>
                <a:latin typeface="Comic Sans MS" pitchFamily="66" charset="0"/>
              </a:rPr>
              <a:t>diğer istismar türleriyle  birlikte gözlenir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 Yüksek</a:t>
            </a:r>
            <a:r>
              <a:rPr lang="tr-TR" altLang="tr-TR" sz="2400" dirty="0">
                <a:solidFill>
                  <a:schemeClr val="bg1"/>
                </a:solidFill>
              </a:rPr>
              <a:t> </a:t>
            </a: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depresyon ve kaygı düzeyi, düşük benlik saygısı, 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 Kendisine veya başkasına zarar verebilecek davranışlar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 Duygusal değişkenlik, uyku bozuklukları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itchFamily="66" charset="0"/>
              </a:rPr>
              <a:t>Aşırı </a:t>
            </a: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derecede utangaç, pasif ya da itaatkar olma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 İntihar girişimleri ya da intihardan söz etme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 Aşırı derecede bağımlı olma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400" dirty="0">
                <a:solidFill>
                  <a:schemeClr val="bg1"/>
                </a:solidFill>
                <a:latin typeface="Comic Sans MS" pitchFamily="66" charset="0"/>
              </a:rPr>
              <a:t> Kapasitenin altında </a:t>
            </a:r>
            <a:r>
              <a:rPr lang="tr-TR" altLang="tr-TR" sz="2400" dirty="0" smtClean="0">
                <a:solidFill>
                  <a:schemeClr val="bg1"/>
                </a:solidFill>
                <a:latin typeface="Comic Sans MS" pitchFamily="66" charset="0"/>
              </a:rPr>
              <a:t>başarı </a:t>
            </a:r>
            <a:endParaRPr lang="tr-TR" altLang="tr-T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63785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İHMAL ve İSTİSMAR NEDİR?</a:t>
            </a:r>
            <a:endParaRPr lang="tr-TR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00808"/>
            <a:ext cx="7600097" cy="4234987"/>
          </a:xfrm>
        </p:spPr>
        <p:txBody>
          <a:bodyPr>
            <a:noAutofit/>
          </a:bodyPr>
          <a:lstStyle/>
          <a:p>
            <a:r>
              <a:rPr lang="tr-TR" u="sng" dirty="0" smtClean="0">
                <a:solidFill>
                  <a:srgbClr val="00B0F0"/>
                </a:solidFill>
              </a:rPr>
              <a:t>İhmal </a:t>
            </a:r>
            <a:r>
              <a:rPr lang="tr-TR" dirty="0" smtClean="0">
                <a:solidFill>
                  <a:srgbClr val="00B0F0"/>
                </a:solidFill>
              </a:rPr>
              <a:t>, </a:t>
            </a:r>
            <a:r>
              <a:rPr lang="tr-TR" dirty="0" smtClean="0"/>
              <a:t>Pasiftir.</a:t>
            </a:r>
          </a:p>
          <a:p>
            <a:r>
              <a:rPr lang="tr-TR" dirty="0" smtClean="0"/>
              <a:t>İhmal , Yapılması gerekenin yapılmamasıdır.</a:t>
            </a:r>
          </a:p>
          <a:p>
            <a:endParaRPr lang="tr-TR" dirty="0"/>
          </a:p>
          <a:p>
            <a:r>
              <a:rPr lang="tr-TR" u="sng" dirty="0" smtClean="0">
                <a:solidFill>
                  <a:srgbClr val="FF0000"/>
                </a:solidFill>
              </a:rPr>
              <a:t>İstismar</a:t>
            </a:r>
            <a:r>
              <a:rPr lang="tr-TR" dirty="0" smtClean="0">
                <a:solidFill>
                  <a:srgbClr val="FF0000"/>
                </a:solidFill>
              </a:rPr>
              <a:t> , </a:t>
            </a:r>
            <a:r>
              <a:rPr lang="tr-TR" dirty="0" smtClean="0"/>
              <a:t>aktif bir davranıştır.</a:t>
            </a:r>
          </a:p>
          <a:p>
            <a:r>
              <a:rPr lang="tr-TR" dirty="0" smtClean="0"/>
              <a:t>Yapılmaması gerekenin yapılmasıdır. Şiddet gibi. </a:t>
            </a:r>
          </a:p>
          <a:p>
            <a:pPr marL="82296" indent="0">
              <a:buNone/>
            </a:pP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55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001000" cy="762000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smtClean="0"/>
              <a:t>Ekonomik İstismar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188" cy="2230438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625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2300" smtClean="0">
              <a:solidFill>
                <a:srgbClr val="003399"/>
              </a:solidFill>
            </a:endParaRPr>
          </a:p>
          <a:p>
            <a:pPr eaLnBrk="1" hangingPunct="1">
              <a:spcBef>
                <a:spcPts val="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Çocuğ</a:t>
            </a:r>
            <a:r>
              <a:rPr lang="tr-TR" smtClean="0"/>
              <a:t>un fiziksel ve zihinsel gelişimini olumsuz etkileyen, yaşı ve gücü ile orantılı olmayan işlerde ucuz emek olarak çalıştırılmasıdır.</a:t>
            </a:r>
            <a:endParaRPr lang="en-GB" smtClean="0"/>
          </a:p>
        </p:txBody>
      </p:sp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6514"/>
            <a:ext cx="5791200" cy="707886"/>
          </a:xfrm>
          <a:prstGeom prst="rect">
            <a:avLst/>
          </a:prstGeom>
          <a:solidFill>
            <a:srgbClr val="0D36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CİNSEL İSTİSMAR 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457200" y="1219200"/>
            <a:ext cx="3898776" cy="3539430"/>
          </a:xfrm>
          <a:prstGeom prst="rect">
            <a:avLst/>
          </a:prstGeom>
          <a:noFill/>
          <a:ln w="114300" cmpd="thinThick">
            <a:solidFill>
              <a:srgbClr val="8E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atin typeface="Calibri" pitchFamily="34" charset="0"/>
              </a:rPr>
              <a:t>Çocuğun bir erişkinin cinsel gereksinim ya da isteklerinin doyumu için </a:t>
            </a:r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cinsel nesne olarak kullanılması </a:t>
            </a:r>
            <a:r>
              <a:rPr lang="tr-TR" sz="3200" b="1" dirty="0" smtClean="0">
                <a:latin typeface="Calibri" pitchFamily="34" charset="0"/>
              </a:rPr>
              <a:t>şeklinde </a:t>
            </a:r>
            <a:r>
              <a:rPr lang="tr-TR" sz="3200" b="1" dirty="0">
                <a:latin typeface="Calibri" pitchFamily="34" charset="0"/>
              </a:rPr>
              <a:t>tanımlanmaktadır.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33571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6514"/>
            <a:ext cx="7363544" cy="1169551"/>
          </a:xfrm>
          <a:prstGeom prst="rect">
            <a:avLst/>
          </a:prstGeom>
          <a:solidFill>
            <a:srgbClr val="0D364B"/>
          </a:solidFill>
          <a:ln>
            <a:solidFill>
              <a:srgbClr val="0D364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/>
              <a:t>1. DOKUNMA OLMAKSIZIN YAPILAN İSTİSMAR</a:t>
            </a: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304800" y="1676400"/>
            <a:ext cx="7075512" cy="3539430"/>
          </a:xfrm>
          <a:prstGeom prst="rect">
            <a:avLst/>
          </a:prstGeom>
          <a:noFill/>
          <a:ln w="114300" cmpd="thinThick">
            <a:solidFill>
              <a:srgbClr val="8E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0099"/>
                </a:solidFill>
                <a:latin typeface="Calibri" pitchFamily="34" charset="0"/>
              </a:rPr>
              <a:t>Cinsel konularda konuşup,çocuğu </a:t>
            </a:r>
            <a:r>
              <a:rPr lang="tr-TR" sz="2800" b="1" dirty="0" smtClean="0">
                <a:solidFill>
                  <a:srgbClr val="000099"/>
                </a:solidFill>
                <a:latin typeface="Calibri" pitchFamily="34" charset="0"/>
              </a:rPr>
              <a:t>şaşırtmak, </a:t>
            </a:r>
            <a:r>
              <a:rPr lang="tr-TR" sz="2800" b="1" dirty="0">
                <a:solidFill>
                  <a:srgbClr val="000099"/>
                </a:solidFill>
                <a:latin typeface="Calibri" pitchFamily="34" charset="0"/>
              </a:rPr>
              <a:t>onda korku, bunalım, huzursuzluk yaratmak bu kapsamda ele alınmaktadır</a:t>
            </a:r>
            <a:r>
              <a:rPr lang="tr-TR" sz="2800" b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  <a:p>
            <a:r>
              <a:rPr lang="tr-TR" sz="2800" b="1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Çocukla cinsel içerikli, pornografik konuşmalar</a:t>
            </a:r>
            <a:endParaRPr lang="tr-TR" sz="28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Teşhircilik, </a:t>
            </a:r>
          </a:p>
          <a:p>
            <a:pPr>
              <a:buFont typeface="Wingdings" pitchFamily="2" charset="2"/>
              <a:buChar char="§"/>
            </a:pPr>
            <a:r>
              <a:rPr lang="tr-T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Röntgencilik</a:t>
            </a:r>
            <a:endParaRPr lang="tr-TR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6514"/>
            <a:ext cx="7363544" cy="1169551"/>
          </a:xfrm>
          <a:prstGeom prst="rect">
            <a:avLst/>
          </a:prstGeom>
          <a:solidFill>
            <a:srgbClr val="0D36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/>
              <a:t>2. DOKUNMANIN OLDUĞU CİNSEL İSTİSMAR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304800" y="1676400"/>
            <a:ext cx="3907160" cy="3539430"/>
          </a:xfrm>
          <a:prstGeom prst="rect">
            <a:avLst/>
          </a:prstGeom>
          <a:noFill/>
          <a:ln w="114300" cmpd="thinThick">
            <a:solidFill>
              <a:srgbClr val="8E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itchFamily="34" charset="0"/>
              </a:rPr>
              <a:t>Dokunarak yapılan cinsel istismarda genellikle bir yetişkinin bir çocuğun vücuduna cinsel amaçlı dokunması söz konusudur. </a:t>
            </a:r>
            <a:r>
              <a:rPr lang="tr-TR" sz="2800" b="1" dirty="0">
                <a:solidFill>
                  <a:srgbClr val="000099"/>
                </a:solidFill>
                <a:latin typeface="Calibri" pitchFamily="34" charset="0"/>
              </a:rPr>
              <a:t>Çocuğu cinsel amaçla doğrudan kullanma</a:t>
            </a:r>
            <a:r>
              <a:rPr lang="tr-TR" sz="2800" b="1" dirty="0">
                <a:latin typeface="Calibri" pitchFamily="34" charset="0"/>
              </a:rPr>
              <a:t>.</a:t>
            </a:r>
          </a:p>
        </p:txBody>
      </p:sp>
      <p:pic>
        <p:nvPicPr>
          <p:cNvPr id="19462" name="Picture 5" descr="C:\Documents and Settings\Administrator\Desktop\Kopyası dokun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08163"/>
            <a:ext cx="3379986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1439"/>
            <a:ext cx="8001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Cinsel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İstismar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İstatistiği</a:t>
            </a:r>
            <a:endParaRPr lang="en-GB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89888" cy="402272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/>
              <a:t>Yaşanılan vakaların sadece % 10 ile 15 i bildirilmektedir.</a:t>
            </a:r>
          </a:p>
          <a:p>
            <a:pPr algn="just" eaLnBrk="1" hangingPunct="1"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/>
              <a:t>Cinsel istismara uğrayanların %71 i kız, %29 u erkektir.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/>
              <a:t>İstismarcıların %96’sı erkek,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/>
              <a:t>İstismarcıların %80’i de çocuğun tanıdığı birisidir. </a:t>
            </a:r>
            <a:endParaRPr lang="en-GB" dirty="0" smtClean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tr-TR" altLang="tr-TR" sz="3000" b="1" dirty="0">
                <a:solidFill>
                  <a:srgbClr val="7030A0"/>
                </a:solidFill>
                <a:effectLst/>
                <a:latin typeface="Calibri"/>
              </a:rPr>
              <a:t/>
            </a:r>
            <a:br>
              <a:rPr lang="tr-TR" altLang="tr-TR" sz="3000" b="1" dirty="0">
                <a:solidFill>
                  <a:srgbClr val="7030A0"/>
                </a:solidFill>
                <a:effectLst/>
                <a:latin typeface="Calibri"/>
              </a:rPr>
            </a:br>
            <a:r>
              <a:rPr lang="tr-TR" altLang="tr-TR" sz="3000" b="1" dirty="0">
                <a:solidFill>
                  <a:srgbClr val="7030A0"/>
                </a:solidFill>
                <a:effectLst/>
                <a:latin typeface="Calibri"/>
              </a:rPr>
              <a:t>  </a:t>
            </a:r>
            <a:br>
              <a:rPr lang="tr-TR" altLang="tr-TR" sz="3000" b="1" dirty="0">
                <a:solidFill>
                  <a:srgbClr val="7030A0"/>
                </a:solidFill>
                <a:effectLst/>
                <a:latin typeface="Calibri"/>
              </a:rPr>
            </a:br>
            <a:r>
              <a:rPr lang="tr-TR" altLang="tr-TR" sz="3000" b="1" dirty="0">
                <a:solidFill>
                  <a:srgbClr val="7030A0"/>
                </a:solidFill>
                <a:effectLst/>
                <a:latin typeface="Calibri"/>
              </a:rPr>
              <a:t> </a:t>
            </a:r>
            <a:r>
              <a:rPr lang="tr-TR" altLang="tr-TR" sz="3000" b="1" dirty="0" smtClean="0">
                <a:solidFill>
                  <a:srgbClr val="7030A0"/>
                </a:solidFill>
                <a:latin typeface="Calibri"/>
              </a:rPr>
              <a:t>İ</a:t>
            </a:r>
            <a:r>
              <a:rPr lang="tr-TR" altLang="tr-TR" sz="3000" b="1" dirty="0" smtClean="0">
                <a:solidFill>
                  <a:srgbClr val="7030A0"/>
                </a:solidFill>
                <a:effectLst/>
                <a:latin typeface="Calibri"/>
              </a:rPr>
              <a:t>STİSMARA UĞRAYAN ÇOCUKLARDA GÖZLENEN DURUMLAR</a:t>
            </a:r>
            <a:endParaRPr lang="tr-TR" sz="30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lnSpcReduction="10000"/>
          </a:bodyPr>
          <a:lstStyle/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1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. Ağız, dudak ve </a:t>
            </a:r>
            <a:r>
              <a:rPr lang="tr-TR" altLang="tr-TR" sz="2400" dirty="0" err="1" smtClean="0">
                <a:solidFill>
                  <a:prstClr val="black"/>
                </a:solidFill>
                <a:latin typeface="Constantia"/>
              </a:rPr>
              <a:t>genital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bölgelerinde sağlık açısından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açıklanamayan rahatsızlıklar 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(kızartı, kaşıntı, ağrı vb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.),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2.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Dokunmaya aşırı 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tepki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gösterme,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3.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Fiziksel nedenlerle alakalı olmayan karın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ağrılarının başlaması,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4</a:t>
            </a: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Gece uykuları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bozulma, olayla ilgili kabuslar görme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5</a:t>
            </a: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Dışa atım bozuklukları(</a:t>
            </a:r>
            <a:r>
              <a:rPr lang="tr-TR" altLang="tr-TR" sz="2400" dirty="0" err="1">
                <a:solidFill>
                  <a:prstClr val="black"/>
                </a:solidFill>
                <a:latin typeface="Constantia"/>
              </a:rPr>
              <a:t>Enürezis-Enkoprezis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)</a:t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r>
              <a:rPr lang="tr-TR" altLang="tr-TR" sz="20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000" dirty="0">
                <a:solidFill>
                  <a:prstClr val="black"/>
                </a:solidFill>
                <a:latin typeface="Constantia"/>
              </a:rPr>
            </a:br>
            <a:endParaRPr lang="tr-TR" altLang="tr-TR" sz="2000" dirty="0">
              <a:solidFill>
                <a:prstClr val="black"/>
              </a:solidFill>
              <a:latin typeface="Constantia"/>
            </a:endParaRPr>
          </a:p>
          <a:p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66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tr-TR" sz="3000" b="1" dirty="0" smtClean="0">
                <a:solidFill>
                  <a:srgbClr val="7030A0"/>
                </a:solidFill>
                <a:latin typeface="Calibri"/>
              </a:rPr>
              <a:t>İS</a:t>
            </a:r>
            <a:r>
              <a:rPr lang="tr-TR" altLang="tr-TR" sz="3000" b="1" dirty="0" smtClean="0">
                <a:solidFill>
                  <a:srgbClr val="7030A0"/>
                </a:solidFill>
                <a:effectLst/>
                <a:latin typeface="Calibri"/>
              </a:rPr>
              <a:t>TİSMARA UĞRAYAN ÇOCUKLARDA GÖZLENEN DURUMLAR</a:t>
            </a:r>
            <a:endParaRPr lang="tr-TR" sz="30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800600"/>
          </a:xfrm>
        </p:spPr>
        <p:txBody>
          <a:bodyPr/>
          <a:lstStyle/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6</a:t>
            </a: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Banyo yapma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isteğinde artış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7</a:t>
            </a: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Yaşından büyük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cinsel içerikli sözler ifade etme ve davranışlar sergileme ( Mastürbasyon) </a:t>
            </a: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    </a:t>
            </a: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8.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Oyunlarında cinsel içerikli abartılı davranışlarda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bulunma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9. Evden kaçmayı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düşünme,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10.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İntihar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eğiliminde olma, maddeye yönelme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30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32656"/>
            <a:ext cx="8100392" cy="1143000"/>
          </a:xfrm>
        </p:spPr>
        <p:txBody>
          <a:bodyPr>
            <a:normAutofit/>
          </a:bodyPr>
          <a:lstStyle/>
          <a:p>
            <a:r>
              <a:rPr lang="tr-TR" altLang="tr-TR" sz="3000" b="1" dirty="0" smtClean="0">
                <a:solidFill>
                  <a:srgbClr val="7030A0"/>
                </a:solidFill>
                <a:latin typeface="Calibri"/>
              </a:rPr>
              <a:t>İ</a:t>
            </a:r>
            <a:r>
              <a:rPr lang="tr-TR" altLang="tr-TR" sz="3000" b="1" dirty="0" smtClean="0">
                <a:solidFill>
                  <a:srgbClr val="7030A0"/>
                </a:solidFill>
                <a:effectLst/>
                <a:latin typeface="Calibri"/>
              </a:rPr>
              <a:t>STİSMARA UĞRAYAN ÇOCUKLARDA GÖZLENEN DURUMLAR</a:t>
            </a:r>
            <a:endParaRPr lang="tr-TR" sz="30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844824"/>
            <a:ext cx="7858120" cy="4800600"/>
          </a:xfrm>
        </p:spPr>
        <p:txBody>
          <a:bodyPr/>
          <a:lstStyle/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11.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Yemek düzeninde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bozulmalar meydana gelmesi,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>
                <a:solidFill>
                  <a:prstClr val="black"/>
                </a:solidFill>
                <a:latin typeface="Constantia"/>
              </a:rPr>
              <a:t>12.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> İçine 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kapanma, eskiden yaptığı faaliyetlerden zevk almama</a:t>
            </a: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 13. Aile ve arkadaş çevresinden uzaklaşma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 smtClean="0">
                <a:solidFill>
                  <a:prstClr val="black"/>
                </a:solidFill>
                <a:latin typeface="Constantia"/>
              </a:rPr>
              <a:t>14.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 Davranış problemleri( ani öfke patlamaları, saldırganlık vb.)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 smtClean="0">
                <a:solidFill>
                  <a:prstClr val="black"/>
                </a:solidFill>
                <a:latin typeface="Constantia"/>
              </a:rPr>
              <a:t>15.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 Akademik başarısında gözle görünür düşüş yaşama,</a:t>
            </a:r>
            <a:r>
              <a:rPr lang="tr-TR" altLang="tr-TR" sz="2400" dirty="0">
                <a:solidFill>
                  <a:prstClr val="black"/>
                </a:solidFill>
                <a:latin typeface="Constantia"/>
              </a:rPr>
              <a:t/>
            </a:r>
            <a:br>
              <a:rPr lang="tr-TR" altLang="tr-TR" sz="2400" dirty="0">
                <a:solidFill>
                  <a:prstClr val="black"/>
                </a:solidFill>
                <a:latin typeface="Constantia"/>
              </a:rPr>
            </a:b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2400" b="1" dirty="0" smtClean="0">
                <a:solidFill>
                  <a:prstClr val="black"/>
                </a:solidFill>
                <a:latin typeface="Constantia"/>
              </a:rPr>
              <a:t>16.</a:t>
            </a:r>
            <a:r>
              <a:rPr lang="tr-TR" altLang="tr-TR" sz="2400" dirty="0" smtClean="0">
                <a:solidFill>
                  <a:prstClr val="black"/>
                </a:solidFill>
                <a:latin typeface="Constantia"/>
              </a:rPr>
              <a:t> İnsanlara karşı nefret duyma</a:t>
            </a: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tr-TR" altLang="tr-TR" sz="2400" dirty="0">
              <a:solidFill>
                <a:prstClr val="black"/>
              </a:solidFill>
              <a:latin typeface="Constantia"/>
            </a:endParaRPr>
          </a:p>
          <a:p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33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altLang="tr-TR" sz="3600" i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Cinsel</a:t>
            </a:r>
            <a:r>
              <a:rPr lang="en-AU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AU" altLang="tr-TR" sz="3600" i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İstismara</a:t>
            </a:r>
            <a:r>
              <a:rPr lang="en-AU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AU" altLang="tr-TR" sz="3600" i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Uğramış</a:t>
            </a:r>
            <a:r>
              <a:rPr lang="en-AU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tr-TR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en-AU" altLang="tr-TR" sz="3600" i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Çocuk</a:t>
            </a:r>
            <a:r>
              <a:rPr lang="en-AU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AU" altLang="tr-TR" sz="3600" i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ve</a:t>
            </a:r>
            <a:r>
              <a:rPr lang="en-AU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Gen</a:t>
            </a:r>
            <a:r>
              <a:rPr lang="tr-TR" altLang="tr-TR" sz="3600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cin Hissettiği </a:t>
            </a:r>
            <a:endParaRPr lang="tr-T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2014728"/>
            <a:ext cx="7498080" cy="4800600"/>
          </a:xfrm>
        </p:spPr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tr-TR" altLang="tr-TR" sz="3300" i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Korku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tr-TR" altLang="tr-TR" sz="3300" i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Öfke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tr-TR" altLang="tr-TR" sz="3300" i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Üzüntü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tr-TR" altLang="tr-TR" sz="3300" i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Suçluluk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tr-TR" altLang="tr-TR" sz="3300" i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Yalnızlık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tr-TR" altLang="tr-TR" sz="3300" i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Karmaşık Duygular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endParaRPr lang="tr-TR" altLang="tr-TR" sz="3300" i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27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Cinsel İstismar Karşısında </a:t>
            </a:r>
            <a:br>
              <a:rPr lang="tr-TR" altLang="tr-TR" sz="4400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AU" altLang="tr-TR" sz="4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Anne </a:t>
            </a:r>
            <a:r>
              <a:rPr lang="en-AU" altLang="tr-TR" sz="4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Babaların</a:t>
            </a:r>
            <a:r>
              <a:rPr lang="en-AU" altLang="tr-TR" sz="4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AU" altLang="tr-TR" sz="4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Duyguları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7498080" cy="537666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2400" i="1" dirty="0">
                <a:latin typeface="Comic Sans MS" panose="030F0702030302020204" pitchFamily="66" charset="0"/>
              </a:rPr>
              <a:t>Ş</a:t>
            </a:r>
            <a:r>
              <a:rPr lang="en-AU" altLang="tr-TR" sz="2400" i="1" dirty="0">
                <a:latin typeface="Comic Sans MS" panose="030F0702030302020204" pitchFamily="66" charset="0"/>
              </a:rPr>
              <a:t>ok, </a:t>
            </a:r>
            <a:r>
              <a:rPr lang="tr-TR" altLang="tr-TR" sz="2400" i="1" dirty="0">
                <a:latin typeface="Comic Sans MS" panose="030F0702030302020204" pitchFamily="66" charset="0"/>
              </a:rPr>
              <a:t>İ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nanamama</a:t>
            </a:r>
            <a:r>
              <a:rPr lang="tr-TR" altLang="tr-TR" sz="2400" i="1" dirty="0">
                <a:latin typeface="Comic Sans MS" panose="030F0702030302020204" pitchFamily="66" charset="0"/>
              </a:rPr>
              <a:t>, İsyan</a:t>
            </a:r>
            <a:endParaRPr lang="en-AU" altLang="tr-TR" sz="2400" i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AU" altLang="tr-TR" sz="2400" i="1" dirty="0" err="1">
                <a:latin typeface="Comic Sans MS" panose="030F0702030302020204" pitchFamily="66" charset="0"/>
              </a:rPr>
              <a:t>Kızgınlık</a:t>
            </a:r>
            <a:r>
              <a:rPr lang="tr-TR" altLang="tr-TR" sz="2400" i="1" dirty="0">
                <a:latin typeface="Comic Sans MS" panose="030F0702030302020204" pitchFamily="66" charset="0"/>
              </a:rPr>
              <a:t>, S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uçluluk</a:t>
            </a:r>
            <a:r>
              <a:rPr lang="en-AU" altLang="tr-TR" sz="2400" i="1" dirty="0">
                <a:latin typeface="Comic Sans MS" panose="030F0702030302020204" pitchFamily="66" charset="0"/>
              </a:rPr>
              <a:t>,</a:t>
            </a:r>
            <a:r>
              <a:rPr lang="tr-TR" altLang="tr-TR" sz="2400" i="1" dirty="0">
                <a:latin typeface="Comic Sans MS" panose="030F0702030302020204" pitchFamily="66" charset="0"/>
              </a:rPr>
              <a:t> Ö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fke</a:t>
            </a:r>
            <a:r>
              <a:rPr lang="tr-TR" altLang="tr-TR" sz="2400" i="1" dirty="0">
                <a:latin typeface="Comic Sans MS" panose="030F0702030302020204" pitchFamily="66" charset="0"/>
              </a:rPr>
              <a:t>, Keder</a:t>
            </a:r>
            <a:endParaRPr lang="en-AU" altLang="tr-TR" sz="2400" i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tr-TR" altLang="tr-TR" sz="2400" i="1" dirty="0">
                <a:latin typeface="Comic Sans MS" panose="030F0702030302020204" pitchFamily="66" charset="0"/>
              </a:rPr>
              <a:t>Ç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aresizlik</a:t>
            </a:r>
            <a:r>
              <a:rPr lang="tr-TR" altLang="tr-TR" sz="2400" i="1" dirty="0">
                <a:latin typeface="Comic Sans MS" panose="030F0702030302020204" pitchFamily="66" charset="0"/>
              </a:rPr>
              <a:t>,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Yas</a:t>
            </a:r>
            <a:r>
              <a:rPr lang="tr-TR" altLang="tr-TR" sz="2400" i="1" dirty="0">
                <a:latin typeface="Comic Sans MS" panose="030F0702030302020204" pitchFamily="66" charset="0"/>
              </a:rPr>
              <a:t>, A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ldatılmışlık</a:t>
            </a:r>
            <a:endParaRPr lang="en-AU" altLang="tr-TR" sz="2400" i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tr-TR" altLang="tr-TR" sz="2400" i="1" dirty="0">
                <a:latin typeface="Comic Sans MS" panose="030F0702030302020204" pitchFamily="66" charset="0"/>
              </a:rPr>
              <a:t>Ç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ocuktan</a:t>
            </a:r>
            <a:r>
              <a:rPr lang="en-AU" altLang="tr-TR" sz="2400" i="1" dirty="0">
                <a:latin typeface="Comic Sans MS" panose="030F0702030302020204" pitchFamily="66" charset="0"/>
              </a:rPr>
              <a:t>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uzaklaşma</a:t>
            </a:r>
            <a:r>
              <a:rPr lang="en-AU" altLang="tr-TR" sz="2400" i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AU" altLang="tr-TR" sz="2400" i="1" dirty="0" err="1">
                <a:latin typeface="Comic Sans MS" panose="030F0702030302020204" pitchFamily="66" charset="0"/>
              </a:rPr>
              <a:t>İntikam</a:t>
            </a:r>
            <a:r>
              <a:rPr lang="tr-TR" altLang="tr-TR" sz="2400" i="1" dirty="0">
                <a:latin typeface="Comic Sans MS" panose="030F0702030302020204" pitchFamily="66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tr-TR" altLang="tr-TR" sz="2400" i="1" dirty="0">
                <a:latin typeface="Comic Sans MS" panose="030F0702030302020204" pitchFamily="66" charset="0"/>
              </a:rPr>
              <a:t>A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şırı</a:t>
            </a:r>
            <a:r>
              <a:rPr lang="en-AU" altLang="tr-TR" sz="2400" i="1" dirty="0">
                <a:latin typeface="Comic Sans MS" panose="030F0702030302020204" pitchFamily="66" charset="0"/>
              </a:rPr>
              <a:t>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koruyucu</a:t>
            </a:r>
            <a:r>
              <a:rPr lang="en-AU" altLang="tr-TR" sz="2400" i="1" dirty="0">
                <a:latin typeface="Comic Sans MS" panose="030F0702030302020204" pitchFamily="66" charset="0"/>
              </a:rPr>
              <a:t>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ve</a:t>
            </a:r>
            <a:r>
              <a:rPr lang="en-AU" altLang="tr-TR" sz="2400" i="1" dirty="0">
                <a:latin typeface="Comic Sans MS" panose="030F0702030302020204" pitchFamily="66" charset="0"/>
              </a:rPr>
              <a:t>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kollayıcı</a:t>
            </a:r>
            <a:r>
              <a:rPr lang="en-AU" altLang="tr-TR" sz="2400" i="1" dirty="0">
                <a:latin typeface="Comic Sans MS" panose="030F0702030302020204" pitchFamily="66" charset="0"/>
              </a:rPr>
              <a:t>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tutumlar</a:t>
            </a:r>
            <a:endParaRPr lang="en-AU" altLang="tr-TR" sz="2400" i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AU" altLang="tr-TR" sz="2400" i="1" dirty="0" err="1">
                <a:latin typeface="Comic Sans MS" panose="030F0702030302020204" pitchFamily="66" charset="0"/>
              </a:rPr>
              <a:t>Utanç</a:t>
            </a:r>
            <a:endParaRPr lang="en-AU" altLang="tr-TR" sz="2400" i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AU" altLang="tr-TR" sz="2400" i="1" dirty="0" err="1">
                <a:latin typeface="Comic Sans MS" panose="030F0702030302020204" pitchFamily="66" charset="0"/>
              </a:rPr>
              <a:t>Olayın</a:t>
            </a:r>
            <a:r>
              <a:rPr lang="en-AU" altLang="tr-TR" sz="2400" i="1" dirty="0">
                <a:latin typeface="Comic Sans MS" panose="030F0702030302020204" pitchFamily="66" charset="0"/>
              </a:rPr>
              <a:t>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inkarı</a:t>
            </a:r>
            <a:endParaRPr lang="tr-TR" altLang="tr-TR" sz="2400" i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tr-TR" altLang="tr-TR" sz="2400" i="1" dirty="0">
                <a:latin typeface="Comic Sans MS" panose="030F0702030302020204" pitchFamily="66" charset="0"/>
              </a:rPr>
              <a:t>Çocuğu suçlama</a:t>
            </a:r>
          </a:p>
          <a:p>
            <a:pPr algn="ctr">
              <a:lnSpc>
                <a:spcPct val="80000"/>
              </a:lnSpc>
            </a:pPr>
            <a:r>
              <a:rPr lang="tr-TR" altLang="tr-TR" sz="2400" i="1" dirty="0">
                <a:latin typeface="Comic Sans MS" panose="030F0702030302020204" pitchFamily="66" charset="0"/>
              </a:rPr>
              <a:t>Evlilik sorunları</a:t>
            </a:r>
            <a:endParaRPr lang="en-AU" altLang="tr-TR" sz="2400" i="1" dirty="0">
              <a:latin typeface="Comic Sans MS" panose="030F0702030302020204" pitchFamily="66" charset="0"/>
            </a:endParaRPr>
          </a:p>
          <a:p>
            <a:endParaRPr lang="tr-TR" sz="2400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38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  <a:latin typeface="Bahnschrift SemiBold" pitchFamily="34" charset="0"/>
              </a:rPr>
              <a:t>ÇOCUK İHMALİ</a:t>
            </a:r>
            <a:endParaRPr lang="tr-TR" dirty="0">
              <a:solidFill>
                <a:srgbClr val="0070C0"/>
              </a:solidFill>
              <a:latin typeface="Bahnschrift SemiBol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00200"/>
            <a:ext cx="89644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4800" y="-2977"/>
            <a:ext cx="7651576" cy="19389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dirty="0" smtClean="0"/>
              <a:t>Çocukların Yaşadıkları Cinsel İstismarı Açıklayamamalarının Temel Nedenleri</a:t>
            </a:r>
            <a:endParaRPr lang="tr-TR" sz="4000" dirty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6629" name="Picture 2" descr="D:\Belgelerim\Çalışma Dosyası\SUNU ÇALIŞMA\Cinsel İstismar\861644_20223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564904"/>
            <a:ext cx="4992142" cy="41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68760"/>
            <a:ext cx="7920880" cy="4832092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b="1" dirty="0" smtClean="0"/>
              <a:t>Sonuçlardan Korkma: </a:t>
            </a:r>
            <a:r>
              <a:rPr lang="tr-TR" sz="2800" dirty="0" smtClean="0"/>
              <a:t>Çocuklar genellikle fiziksel şiddetten korkmaları, aileyi utandırmaktan çekinmeleri veya dışarıdaki sorunları ailelerine taşımakla suçlanacaklarına ilişkin inanca sahip olmaları nedeniyle istismarı bir yetişkine anlatmaktan kaçınırlar. </a:t>
            </a:r>
            <a:r>
              <a:rPr lang="tr-TR" sz="2800" dirty="0" smtClean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dirty="0" smtClean="0"/>
              <a:t> </a:t>
            </a:r>
            <a:r>
              <a:rPr lang="tr-TR" sz="2800" b="1" dirty="0" smtClean="0"/>
              <a:t>Reddedilme </a:t>
            </a:r>
            <a:r>
              <a:rPr lang="tr-TR" sz="2800" b="1" dirty="0" smtClean="0"/>
              <a:t>Korkusu: </a:t>
            </a:r>
            <a:r>
              <a:rPr lang="tr-TR" sz="2800" dirty="0" smtClean="0"/>
              <a:t>Çocuklar genellikle yetişkinlerin kendilerine inanmayacağından, iddialarını reddedeceğinden ve yardım etmeyi kabul etmeyeceklerinden korkarlar. </a:t>
            </a:r>
            <a:endParaRPr lang="tr-TR" sz="2800" b="1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79512" y="1124744"/>
            <a:ext cx="8686800" cy="452431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200" b="1" dirty="0" smtClean="0"/>
              <a:t>Kandırma: </a:t>
            </a:r>
            <a:r>
              <a:rPr lang="tr-TR" sz="3200" dirty="0" smtClean="0">
                <a:solidFill>
                  <a:schemeClr val="bg1"/>
                </a:solidFill>
              </a:rPr>
              <a:t>Fail, istismarı saklaması karşılığında çocuğa çeşitli hediyeler alarak suçun ortaya çıkmasını engelleyebilir. </a:t>
            </a:r>
            <a:endParaRPr lang="tr-TR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3200" b="1" dirty="0" smtClean="0"/>
              <a:t>Kendini </a:t>
            </a:r>
            <a:r>
              <a:rPr lang="tr-TR" sz="3200" b="1" dirty="0" smtClean="0"/>
              <a:t>Suçlama: </a:t>
            </a:r>
            <a:r>
              <a:rPr lang="tr-TR" sz="3200" dirty="0" smtClean="0">
                <a:solidFill>
                  <a:schemeClr val="bg1"/>
                </a:solidFill>
              </a:rPr>
              <a:t>Fail, çocuğu cinsel istismarın kendi hatası olduğuna ve istismarı hak ettiğine inandırabilir. Çocuk, istismarı engelleyemediği için kendini suçlu hissedebilir. </a:t>
            </a:r>
            <a:endParaRPr lang="tr-TR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3200" b="1" dirty="0" smtClean="0"/>
              <a:t>Koruma</a:t>
            </a:r>
            <a:r>
              <a:rPr lang="tr-TR" sz="3200" b="1" dirty="0" smtClean="0"/>
              <a:t>: </a:t>
            </a:r>
            <a:r>
              <a:rPr lang="tr-TR" sz="3200" dirty="0" smtClean="0">
                <a:solidFill>
                  <a:schemeClr val="bg1"/>
                </a:solidFill>
              </a:rPr>
              <a:t>Fail çocuğun ailesinden veya yakın çevresinden ise, çocuk ailesini korumak isteyebilir. </a:t>
            </a:r>
            <a:endParaRPr lang="tr-TR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764704"/>
            <a:ext cx="7571184" cy="560768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/>
              <a:t>Yaş: </a:t>
            </a:r>
            <a:r>
              <a:rPr lang="tr-TR" dirty="0" smtClean="0">
                <a:solidFill>
                  <a:schemeClr val="bg1"/>
                </a:solidFill>
              </a:rPr>
              <a:t>Küçük yaş grubu çocuklar, yaşadıklarının cinsel istismar olduğunun farkında olamayabilirler; özellikle de istismarcı çocuğun tanıdığı ve güvendiği biriyse, istismar normal bir davranış olarak kabul edilebilir. </a:t>
            </a:r>
            <a:endParaRPr lang="tr-T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Engel </a:t>
            </a:r>
            <a:r>
              <a:rPr lang="tr-TR" b="1" dirty="0" smtClean="0"/>
              <a:t>Durumu</a:t>
            </a:r>
            <a:r>
              <a:rPr lang="tr-TR" b="1" dirty="0" smtClean="0">
                <a:solidFill>
                  <a:schemeClr val="bg1"/>
                </a:solidFill>
              </a:rPr>
              <a:t>: </a:t>
            </a:r>
            <a:r>
              <a:rPr lang="tr-TR" dirty="0" smtClean="0">
                <a:solidFill>
                  <a:schemeClr val="bg1"/>
                </a:solidFill>
              </a:rPr>
              <a:t>Çocuğun yaşadığı cinsel istismarı anlayamayacak ve anlatamayacak düzeyde engelinin olması, istismarın ortaya çıkmasını geciktirebilir veya engelleyebilir. </a:t>
            </a:r>
            <a:endParaRPr lang="tr-TR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7030A0"/>
                </a:solidFill>
              </a:rPr>
              <a:t>İstismara </a:t>
            </a:r>
            <a:r>
              <a:rPr lang="tr-TR" b="1" i="1" dirty="0" smtClean="0">
                <a:solidFill>
                  <a:srgbClr val="7030A0"/>
                </a:solidFill>
              </a:rPr>
              <a:t>Maruz Kaldığını Açıklayan Çocukla Nasıl İletişim Kurulmalıdır?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• Konuşmanın bölünmeyeceği ve çocuğun kendini rahat hissedeceği bir mekânda görüşme yapın.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Çocuğun duyabileceği yumuşak bir ses tonu ile iletişim </a:t>
            </a:r>
            <a:r>
              <a:rPr lang="tr-TR" dirty="0" smtClean="0"/>
              <a:t>kurun.Çocuğa</a:t>
            </a:r>
            <a:r>
              <a:rPr lang="tr-TR" dirty="0" smtClean="0"/>
              <a:t>, yanında olma amacınızın “ona yardımcı olmak” olduğu duygusunu hissettirin.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Hiyerarşik bir oturma düzeninden kaçının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Ona inanın ve onu kabul edin.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Onunla sıcak ve içten bir ilişki kurun</a:t>
            </a: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7030A0"/>
                </a:solidFill>
              </a:rPr>
              <a:t>İstismara Maruz Kaldığını Açıklayan Çocukla Nasıl İletişim Kurulmalıdır?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• Kendini ifade etmesine izin verin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• Yorum yapmadan dinleyin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• Yönlendirici soru sormaktan kaçının.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Yaşadıklarını dramatize etmeyin veya küçümsemeyin.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Tüm ilginizi çocuğa yöneltin.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Tutamayacağınız sözler vermekten kaçının.</a:t>
            </a: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7030A0"/>
                </a:solidFill>
              </a:rPr>
              <a:t>İstismara Maruz Kaldığını Açıklayan Çocukla Nasıl İletişim Kurulmalıdır?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>• Bu bilginin ona yardım edebilecek kişilerle paylaşılacağını belirtin.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Çocuğu, olayı arkadaşlarına anlatmaması konusunda bilgilendirin.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Çocukla, ona dokunarak iletişim kurmaktan kaçının.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Olaya ilişkin bilgileri çocuğun cümleleri ile tutanaklaştırın.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• </a:t>
            </a:r>
            <a:r>
              <a:rPr lang="tr-TR" dirty="0" smtClean="0"/>
              <a:t>Adli süreç başladığında çocuğa kendisinin mahkemede dinleneceğini ve bu süreçte kendisinden olayı anlatmasının isteneceğini açıklayın.</a:t>
            </a: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468560" y="54868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ENSEST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altLang="tr-TR" sz="2400" i="1" dirty="0">
                <a:latin typeface="Comic Sans MS" panose="030F0702030302020204" pitchFamily="66" charset="0"/>
              </a:rPr>
              <a:t> </a:t>
            </a:r>
          </a:p>
          <a:p>
            <a:pPr algn="ctr">
              <a:buNone/>
            </a:pPr>
            <a:r>
              <a:rPr lang="tr-TR" altLang="tr-TR" sz="2400" i="1" dirty="0">
                <a:latin typeface="Comic Sans MS" panose="030F0702030302020204" pitchFamily="66" charset="0"/>
              </a:rPr>
              <a:t>   </a:t>
            </a:r>
            <a:r>
              <a:rPr lang="en-AU" altLang="tr-TR" sz="2400" i="1" dirty="0" err="1">
                <a:latin typeface="Comic Sans MS" panose="030F0702030302020204" pitchFamily="66" charset="0"/>
              </a:rPr>
              <a:t>Çocuğun</a:t>
            </a:r>
            <a:r>
              <a:rPr lang="en-AU" altLang="tr-TR" sz="2400" i="1" dirty="0">
                <a:latin typeface="Comic Sans MS" panose="030F0702030302020204" pitchFamily="66" charset="0"/>
              </a:rPr>
              <a:t>, </a:t>
            </a:r>
            <a:r>
              <a:rPr lang="tr-TR" altLang="tr-TR" sz="2400" i="1" dirty="0">
                <a:latin typeface="Comic Sans MS" panose="030F0702030302020204" pitchFamily="66" charset="0"/>
              </a:rPr>
              <a:t>kan bağı olan aile bireylerinden biri tarafından cinsel amaçla</a:t>
            </a:r>
          </a:p>
          <a:p>
            <a:pPr algn="ctr">
              <a:buNone/>
            </a:pPr>
            <a:r>
              <a:rPr lang="tr-TR" altLang="tr-TR" sz="2400" i="1" dirty="0">
                <a:latin typeface="Comic Sans MS" panose="030F0702030302020204" pitchFamily="66" charset="0"/>
              </a:rPr>
              <a:t>kötüye kullanılması	</a:t>
            </a:r>
            <a:endParaRPr lang="tr-TR" sz="2400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15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u="sng" dirty="0" err="1"/>
              <a:t>Ensest</a:t>
            </a:r>
            <a:r>
              <a:rPr lang="tr-TR" b="1" u="sng" dirty="0"/>
              <a:t> İçin Risk Faktörleri</a:t>
            </a:r>
            <a:r>
              <a:rPr lang="tr-TR" u="sng" dirty="0"/>
              <a:t>; </a:t>
            </a:r>
          </a:p>
          <a:p>
            <a:pPr marL="0" indent="0">
              <a:buNone/>
            </a:pPr>
            <a:r>
              <a:rPr lang="tr-TR" sz="2400" dirty="0">
                <a:sym typeface="Symbol"/>
              </a:rPr>
              <a:t></a:t>
            </a:r>
            <a:r>
              <a:rPr lang="tr-TR" sz="2400" dirty="0"/>
              <a:t> Alkolik baba, </a:t>
            </a:r>
          </a:p>
          <a:p>
            <a:pPr marL="0" indent="0">
              <a:buNone/>
            </a:pPr>
            <a:r>
              <a:rPr lang="tr-TR" sz="2400" dirty="0">
                <a:sym typeface="Symbol"/>
              </a:rPr>
              <a:t></a:t>
            </a:r>
            <a:r>
              <a:rPr lang="tr-TR" sz="2400" dirty="0"/>
              <a:t> Annenin hasta olması veya evi terk etmesi, </a:t>
            </a:r>
          </a:p>
          <a:p>
            <a:pPr marL="0" indent="0">
              <a:buNone/>
            </a:pPr>
            <a:r>
              <a:rPr lang="tr-TR" sz="2400" dirty="0">
                <a:sym typeface="Symbol"/>
              </a:rPr>
              <a:t></a:t>
            </a:r>
            <a:r>
              <a:rPr lang="tr-TR" sz="2400" dirty="0"/>
              <a:t> Yetişkinlerin çocukla aynı odayı ya da yatağı paylaşmaları, </a:t>
            </a:r>
          </a:p>
          <a:p>
            <a:pPr marL="0" indent="0">
              <a:buFont typeface="Symbol"/>
              <a:buChar char="·"/>
            </a:pPr>
            <a:r>
              <a:rPr lang="tr-TR" sz="2400" dirty="0" smtClean="0"/>
              <a:t>Kız </a:t>
            </a:r>
            <a:r>
              <a:rPr lang="tr-TR" sz="2400" dirty="0"/>
              <a:t>çocuklarının babalarından ayrı yaşamaları,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Aile bireylerinde görülen psikiyatrik bozukluklar, </a:t>
            </a:r>
          </a:p>
          <a:p>
            <a:pPr marL="0" indent="0">
              <a:buNone/>
            </a:pPr>
            <a:r>
              <a:rPr lang="tr-TR" sz="2400" dirty="0" smtClean="0">
                <a:sym typeface="Symbol"/>
              </a:rPr>
              <a:t></a:t>
            </a:r>
            <a:r>
              <a:rPr lang="tr-TR" sz="2400" dirty="0" smtClean="0"/>
              <a:t> Annenin gece çalışmak zorunda olması nedeni ile çocuklara baba ya da üvey babanın bakması, </a:t>
            </a:r>
          </a:p>
          <a:p>
            <a:pPr marL="0" indent="0">
              <a:buFont typeface="Symbol"/>
              <a:buChar char="·"/>
            </a:pPr>
            <a:r>
              <a:rPr lang="tr-TR" sz="2400" dirty="0" smtClean="0"/>
              <a:t>6 - 8 yaşlarında ve kız çocuk olmak,</a:t>
            </a:r>
          </a:p>
          <a:p>
            <a:pPr marL="0" indent="0">
              <a:buFont typeface="Symbol"/>
              <a:buChar char="·"/>
            </a:pPr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2008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00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749808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/>
              </a:rPr>
              <a:t>SAPTANMASINI </a:t>
            </a:r>
            <a:r>
              <a:rPr lang="tr-TR" b="1" dirty="0">
                <a:effectLst/>
              </a:rPr>
              <a:t/>
            </a:r>
            <a:br>
              <a:rPr lang="tr-TR" b="1" dirty="0">
                <a:effectLst/>
              </a:rPr>
            </a:br>
            <a:r>
              <a:rPr lang="tr-TR" b="1" dirty="0" smtClean="0">
                <a:effectLst/>
              </a:rPr>
              <a:t>ZORLAŞTIRAN </a:t>
            </a:r>
            <a:br>
              <a:rPr lang="tr-TR" b="1" dirty="0" smtClean="0">
                <a:effectLst/>
              </a:rPr>
            </a:br>
            <a:r>
              <a:rPr lang="tr-TR" b="1" u="sng" dirty="0" smtClean="0">
                <a:effectLst/>
              </a:rPr>
              <a:t>EN ÖNEMLİ NEDEN</a:t>
            </a:r>
            <a:br>
              <a:rPr lang="tr-TR" b="1" u="sng" dirty="0" smtClean="0">
                <a:effectLst/>
              </a:rPr>
            </a:br>
            <a:r>
              <a:rPr lang="tr-TR" b="1" u="sng" dirty="0" smtClean="0">
                <a:effectLst/>
              </a:rPr>
              <a:t>OLAYIN BİLDİRİLMEMESİ </a:t>
            </a:r>
            <a:br>
              <a:rPr lang="tr-TR" b="1" u="sng" dirty="0" smtClean="0">
                <a:effectLst/>
              </a:rPr>
            </a:br>
            <a:r>
              <a:rPr lang="tr-TR" b="1" u="sng" dirty="0" smtClean="0">
                <a:solidFill>
                  <a:srgbClr val="FF0000"/>
                </a:solidFill>
                <a:effectLst/>
              </a:rPr>
              <a:t>GİZLENMESİDİR</a:t>
            </a:r>
            <a:r>
              <a:rPr lang="tr-TR" b="1" u="sng" dirty="0" smtClean="0">
                <a:effectLst/>
              </a:rPr>
              <a:t>. </a:t>
            </a:r>
            <a:endParaRPr lang="tr-TR" b="1" u="sng" dirty="0">
              <a:effectLst/>
            </a:endParaRPr>
          </a:p>
        </p:txBody>
      </p:sp>
      <p:pic>
        <p:nvPicPr>
          <p:cNvPr id="3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56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bg2">
                    <a:lumMod val="50000"/>
                  </a:schemeClr>
                </a:solidFill>
              </a:rPr>
              <a:t>İHMAL</a:t>
            </a:r>
            <a:endParaRPr lang="tr-TR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Çocukların sağlık, eğitim, giyinme, barınma ilgi, sevgi, temel bakımları gibi </a:t>
            </a:r>
            <a:r>
              <a:rPr lang="tr-TR" b="1" dirty="0" smtClean="0"/>
              <a:t>ihtiyaçlarının</a:t>
            </a:r>
            <a:r>
              <a:rPr lang="tr-TR" dirty="0" smtClean="0"/>
              <a:t> ve bilişsel, psikolojik, fizyolojik açıdan </a:t>
            </a:r>
            <a:r>
              <a:rPr lang="tr-TR" b="1" dirty="0" smtClean="0"/>
              <a:t>gelişimlerinin</a:t>
            </a:r>
            <a:r>
              <a:rPr lang="tr-TR" dirty="0" smtClean="0"/>
              <a:t> ebeveynleri veya bakımından sorumlu kişi/kurumlar tarafından </a:t>
            </a:r>
            <a:r>
              <a:rPr lang="tr-TR" b="1" dirty="0" smtClean="0"/>
              <a:t>karşılanmamasıdır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827584" y="1772816"/>
            <a:ext cx="2448272" cy="22322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183</a:t>
            </a:r>
            <a:endParaRPr lang="tr-TR" sz="3600" b="1" dirty="0"/>
          </a:p>
        </p:txBody>
      </p:sp>
      <p:sp>
        <p:nvSpPr>
          <p:cNvPr id="5" name="4 Oval"/>
          <p:cNvSpPr/>
          <p:nvPr/>
        </p:nvSpPr>
        <p:spPr>
          <a:xfrm>
            <a:off x="3635896" y="1772816"/>
            <a:ext cx="2376264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155</a:t>
            </a:r>
            <a:endParaRPr lang="tr-TR" sz="3600" b="1" dirty="0"/>
          </a:p>
        </p:txBody>
      </p:sp>
      <p:sp>
        <p:nvSpPr>
          <p:cNvPr id="6" name="5 Oval"/>
          <p:cNvSpPr/>
          <p:nvPr/>
        </p:nvSpPr>
        <p:spPr>
          <a:xfrm>
            <a:off x="6228184" y="1772816"/>
            <a:ext cx="2448272" cy="23042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156</a:t>
            </a:r>
            <a:endParaRPr lang="tr-TR" sz="3200" b="1" dirty="0"/>
          </a:p>
        </p:txBody>
      </p:sp>
      <p:sp>
        <p:nvSpPr>
          <p:cNvPr id="7" name="6 Dikdörtgen"/>
          <p:cNvSpPr/>
          <p:nvPr/>
        </p:nvSpPr>
        <p:spPr>
          <a:xfrm>
            <a:off x="1043608" y="4077072"/>
            <a:ext cx="216024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Aile Ve Sosyal Politikalar Bakanlığı </a:t>
            </a:r>
          </a:p>
          <a:p>
            <a:pPr algn="ctr"/>
            <a:r>
              <a:rPr lang="tr-TR" sz="1200" b="1" dirty="0" smtClean="0"/>
              <a:t>Sosyal Destek Hattı</a:t>
            </a:r>
            <a:endParaRPr lang="tr-TR" sz="1200" b="1" dirty="0"/>
          </a:p>
        </p:txBody>
      </p:sp>
      <p:sp>
        <p:nvSpPr>
          <p:cNvPr id="8" name="7 Dikdörtgen"/>
          <p:cNvSpPr/>
          <p:nvPr/>
        </p:nvSpPr>
        <p:spPr>
          <a:xfrm>
            <a:off x="4139952" y="4221088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Polis İmdat</a:t>
            </a:r>
            <a:endParaRPr lang="tr-TR" b="1" dirty="0"/>
          </a:p>
        </p:txBody>
      </p:sp>
      <p:sp>
        <p:nvSpPr>
          <p:cNvPr id="9" name="8 Dikdörtgen"/>
          <p:cNvSpPr/>
          <p:nvPr/>
        </p:nvSpPr>
        <p:spPr>
          <a:xfrm>
            <a:off x="6444208" y="4221088"/>
            <a:ext cx="185050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Jandarma İmdat</a:t>
            </a:r>
            <a:endParaRPr lang="tr-TR" b="1" dirty="0"/>
          </a:p>
        </p:txBody>
      </p:sp>
      <p:pic>
        <p:nvPicPr>
          <p:cNvPr id="10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Cinsel İstismar Durumlarında Nereye Başvurmalıyım?</a:t>
            </a:r>
            <a:endParaRPr lang="tr-T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/>
                </a:solidFill>
              </a:rPr>
              <a:t>Cinsel İstismar Durumlarında Nereye Başvurmalıyım?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2132856"/>
            <a:ext cx="6196405" cy="403244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- Polis </a:t>
            </a:r>
            <a:r>
              <a:rPr lang="tr-TR" sz="2400" dirty="0"/>
              <a:t>Merkezleri, Jandarma Karakolları</a:t>
            </a:r>
          </a:p>
          <a:p>
            <a:r>
              <a:rPr lang="tr-TR" sz="2400" dirty="0" smtClean="0"/>
              <a:t>- Cumhuriyet </a:t>
            </a:r>
            <a:r>
              <a:rPr lang="tr-TR" sz="2400" dirty="0"/>
              <a:t>Savcılığı</a:t>
            </a:r>
          </a:p>
          <a:p>
            <a:r>
              <a:rPr lang="tr-TR" sz="2400" dirty="0" smtClean="0"/>
              <a:t>- Aile ve Sosyal Politikalar İl Müdürlükleri</a:t>
            </a:r>
            <a:endParaRPr lang="tr-TR" sz="2400" dirty="0"/>
          </a:p>
          <a:p>
            <a:r>
              <a:rPr lang="tr-TR" sz="2400" dirty="0" smtClean="0"/>
              <a:t>- Alo 183 </a:t>
            </a:r>
          </a:p>
          <a:p>
            <a:r>
              <a:rPr lang="tr-TR" sz="2400" dirty="0" smtClean="0"/>
              <a:t>- Sağlık Kuruluşları</a:t>
            </a:r>
          </a:p>
          <a:p>
            <a:r>
              <a:rPr lang="tr-TR" sz="2400" dirty="0"/>
              <a:t>- Çocuk İzlem Merkezleri (ÇİM)</a:t>
            </a:r>
          </a:p>
          <a:p>
            <a:r>
              <a:rPr lang="tr-TR" sz="2400" dirty="0" smtClean="0"/>
              <a:t>-Baroların (Çocuk ve Kadın </a:t>
            </a:r>
            <a:r>
              <a:rPr lang="tr-TR" sz="2400" dirty="0"/>
              <a:t>Danışma Merkezleri ve Adli Yardım </a:t>
            </a:r>
            <a:r>
              <a:rPr lang="tr-TR" sz="2400" dirty="0" smtClean="0"/>
              <a:t>Kuruluşları)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6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5023" y="1500174"/>
            <a:ext cx="6965245" cy="928694"/>
          </a:xfrm>
        </p:spPr>
        <p:txBody>
          <a:bodyPr>
            <a:normAutofit/>
          </a:bodyPr>
          <a:lstStyle/>
          <a:p>
            <a:r>
              <a:rPr lang="tr-TR" b="1" dirty="0" smtClean="0"/>
              <a:t>En </a:t>
            </a:r>
            <a:r>
              <a:rPr lang="tr-TR" b="1" dirty="0"/>
              <a:t>Önemli </a:t>
            </a:r>
            <a:r>
              <a:rPr lang="tr-TR" b="1" dirty="0" smtClean="0"/>
              <a:t>Nokta…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1604" y="2714620"/>
            <a:ext cx="6196405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b="1" dirty="0" smtClean="0"/>
              <a:t>“</a:t>
            </a:r>
            <a:r>
              <a:rPr lang="tr-TR" b="1" dirty="0"/>
              <a:t>o daha çocuk, yanlış mı anladı acaba?” denmemesidir !</a:t>
            </a:r>
          </a:p>
          <a:p>
            <a:pPr marL="0" indent="0" algn="ctr">
              <a:buNone/>
            </a:pPr>
            <a:r>
              <a:rPr lang="tr-TR" b="1" dirty="0"/>
              <a:t>TÜM ÇOCUKLAR;</a:t>
            </a:r>
          </a:p>
          <a:p>
            <a:pPr marL="0" indent="0" algn="ctr">
              <a:buNone/>
            </a:pPr>
            <a:r>
              <a:rPr lang="tr-TR" b="1" dirty="0"/>
              <a:t>Cinsel istismarı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HİSSEDER, FARK EDER, BİLİR, ANLAR, ANLATABİLİR VEYA TARİF EDEBİLİR.</a:t>
            </a:r>
            <a:endParaRPr lang="tr-TR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b="1" dirty="0" smtClean="0"/>
              <a:t>BUNA </a:t>
            </a:r>
            <a:r>
              <a:rPr lang="tr-TR" b="1" dirty="0"/>
              <a:t>İNANIN VE CİDDİYE ALIN </a:t>
            </a:r>
            <a:r>
              <a:rPr lang="tr-TR" b="1" dirty="0" smtClean="0"/>
              <a:t>!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65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1700808"/>
            <a:ext cx="764319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5400" b="1" i="1" dirty="0" smtClean="0">
                <a:solidFill>
                  <a:srgbClr val="FFFF00"/>
                </a:solidFill>
              </a:rPr>
              <a:t>TEŞEKKÜR </a:t>
            </a:r>
            <a:r>
              <a:rPr lang="tr-TR" sz="5400" b="1" i="1" dirty="0" smtClean="0">
                <a:solidFill>
                  <a:srgbClr val="FFFF00"/>
                </a:solidFill>
              </a:rPr>
              <a:t>EDERİZ </a:t>
            </a:r>
            <a:r>
              <a:rPr lang="tr-TR" sz="5400" b="1" i="1" dirty="0" smtClean="0">
                <a:solidFill>
                  <a:srgbClr val="FFFF00"/>
                </a:solidFill>
                <a:sym typeface="Wingdings" pitchFamily="2" charset="2"/>
              </a:rPr>
              <a:t> </a:t>
            </a:r>
            <a:endParaRPr lang="tr-TR" sz="5400" b="1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3810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bg1"/>
                </a:solidFill>
              </a:rPr>
              <a:t>ÇOCUK İHMALİ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7943800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A) FİZİKSEL İHMAL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828800"/>
            <a:ext cx="8375848" cy="2062103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smtClean="0"/>
              <a:t>Çocuğun bakımlarının, beslenmesinin, giyiminin, sağlık ihtiyaçlarının anne-babalar veya bakımından sorumlu kişi/kurumlar tarafından yapılmaması</a:t>
            </a:r>
            <a:endParaRPr lang="tr-TR" sz="3000" b="1" dirty="0"/>
          </a:p>
        </p:txBody>
      </p:sp>
      <p:sp>
        <p:nvSpPr>
          <p:cNvPr id="8" name="Bent Arrow 7"/>
          <p:cNvSpPr/>
          <p:nvPr/>
        </p:nvSpPr>
        <p:spPr>
          <a:xfrm rot="5400000">
            <a:off x="5105400" y="-685800"/>
            <a:ext cx="762000" cy="2590800"/>
          </a:xfrm>
          <a:prstGeom prst="bentArrow">
            <a:avLst>
              <a:gd name="adj1" fmla="val 19545"/>
              <a:gd name="adj2" fmla="val 25000"/>
              <a:gd name="adj3" fmla="val 25000"/>
              <a:gd name="adj4" fmla="val 4375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4725144"/>
            <a:ext cx="88392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Beslenme-giyim ve temizliğinin yeterince sağlanmaması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5517232"/>
            <a:ext cx="88392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Güvenliğinin sağlanmaması ,</a:t>
            </a:r>
            <a:r>
              <a:rPr lang="tr-TR" sz="2800" b="1" dirty="0" smtClean="0"/>
              <a:t> tehlikelere </a:t>
            </a:r>
            <a:r>
              <a:rPr lang="tr-TR" sz="2800" b="1" dirty="0"/>
              <a:t>maruz bırakılması</a:t>
            </a:r>
          </a:p>
        </p:txBody>
      </p:sp>
      <p:pic>
        <p:nvPicPr>
          <p:cNvPr id="9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3810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bg1"/>
                </a:solidFill>
              </a:rPr>
              <a:t>ÇOCUK İHMALİ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124744"/>
            <a:ext cx="8458200" cy="553998"/>
          </a:xfrm>
          <a:prstGeom prst="rect">
            <a:avLst/>
          </a:prstGeom>
          <a:solidFill>
            <a:srgbClr val="88160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B) EĞİTİMSEL İHMAL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5105400" y="-685800"/>
            <a:ext cx="762000" cy="2590800"/>
          </a:xfrm>
          <a:prstGeom prst="bentArrow">
            <a:avLst>
              <a:gd name="adj1" fmla="val 19545"/>
              <a:gd name="adj2" fmla="val 25000"/>
              <a:gd name="adj3" fmla="val 25000"/>
              <a:gd name="adj4" fmla="val 4375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988840"/>
            <a:ext cx="4343400" cy="2523768"/>
          </a:xfrm>
          <a:prstGeom prst="rect">
            <a:avLst/>
          </a:prstGeom>
          <a:ln w="76200">
            <a:solidFill>
              <a:srgbClr val="8816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b="1" dirty="0" smtClean="0"/>
              <a:t>Çocuğun zorunlu eğitim çağına gelmesine rağmen okula gönderilmemesi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161656" cy="30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3810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bg1"/>
                </a:solidFill>
              </a:rPr>
              <a:t>ÇOCUK İHMALİ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24744"/>
            <a:ext cx="8458200" cy="553998"/>
          </a:xfrm>
          <a:prstGeom prst="rect">
            <a:avLst/>
          </a:prstGeom>
          <a:solidFill>
            <a:srgbClr val="18501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C) DUYGUSAL İHMAL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752600"/>
            <a:ext cx="4114800" cy="1477963"/>
          </a:xfrm>
          <a:prstGeom prst="rect">
            <a:avLst/>
          </a:prstGeom>
          <a:ln w="76200">
            <a:solidFill>
              <a:srgbClr val="1850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Anne yada babanın yeterli sevgiyi göstermemesi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5105400" y="-685800"/>
            <a:ext cx="762000" cy="2590800"/>
          </a:xfrm>
          <a:prstGeom prst="bentArrow">
            <a:avLst>
              <a:gd name="adj1" fmla="val 19545"/>
              <a:gd name="adj2" fmla="val 25000"/>
              <a:gd name="adj3" fmla="val 25000"/>
              <a:gd name="adj4" fmla="val 4375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200400"/>
            <a:ext cx="4114800" cy="1477963"/>
          </a:xfrm>
          <a:prstGeom prst="rect">
            <a:avLst/>
          </a:prstGeom>
          <a:ln w="76200">
            <a:solidFill>
              <a:srgbClr val="1850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Çocuğun ruhsal bakımının sağlanmasının reddedilmesi.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5108575"/>
            <a:ext cx="8686800" cy="892552"/>
          </a:xfrm>
          <a:prstGeom prst="rect">
            <a:avLst/>
          </a:prstGeom>
          <a:ln w="76200">
            <a:solidFill>
              <a:srgbClr val="0D3F1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00" b="1" dirty="0" smtClean="0"/>
              <a:t>Eşlerden </a:t>
            </a:r>
            <a:r>
              <a:rPr lang="tr-TR" sz="2600" b="1" dirty="0"/>
              <a:t>birinin çocuğu kötüye kullanması, diğerinin izin vermesi.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888432" cy="309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Bir Çocuğun İhmal Edildiğini Nasıl Anlarız?</a:t>
            </a:r>
            <a:endParaRPr lang="tr-T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7056784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dirty="0" smtClean="0"/>
              <a:t>Okul devamsızlığı çok fazlaysa</a:t>
            </a:r>
          </a:p>
          <a:p>
            <a:pPr eaLnBrk="1" hangingPunct="1"/>
            <a:r>
              <a:rPr lang="tr-TR" dirty="0" smtClean="0"/>
              <a:t>Sürekli kirli giyiniyor ve kötü kokuyorsa</a:t>
            </a:r>
          </a:p>
          <a:p>
            <a:pPr eaLnBrk="1" hangingPunct="1"/>
            <a:r>
              <a:rPr lang="tr-TR" dirty="0" smtClean="0"/>
              <a:t>Vücudu aşırı derecede zayıf düşmüşse</a:t>
            </a:r>
          </a:p>
          <a:p>
            <a:pPr eaLnBrk="1" hangingPunct="1"/>
            <a:r>
              <a:rPr lang="tr-TR" dirty="0" smtClean="0"/>
              <a:t>Yemek veya para için dilencilik yapıyor veya çalışıyorsa</a:t>
            </a:r>
          </a:p>
          <a:p>
            <a:pPr eaLnBrk="1" hangingPunct="1"/>
            <a:r>
              <a:rPr lang="tr-TR" dirty="0" smtClean="0"/>
              <a:t>Tıbbi destekten mahrumsa</a:t>
            </a:r>
          </a:p>
          <a:p>
            <a:pPr eaLnBrk="1" hangingPunct="1"/>
            <a:r>
              <a:rPr lang="tr-TR" dirty="0" smtClean="0"/>
              <a:t>Madde kullanımı,kendine zarar verme gibi alışkanlıkları varsa çocuğun ihmale maruz kaldığını düşünebiliriz.</a:t>
            </a: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96752"/>
            <a:ext cx="18002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rgbClr val="7030A0"/>
                </a:solidFill>
              </a:rPr>
              <a:t>Çocuk İhmalinde Risk Faktörleri Nelerdir?</a:t>
            </a:r>
            <a:endParaRPr lang="tr-TR" b="1" dirty="0" smtClean="0">
              <a:solidFill>
                <a:srgbClr val="7030A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tr-TR" dirty="0" smtClean="0"/>
              <a:t>Yetersiz </a:t>
            </a:r>
            <a:r>
              <a:rPr lang="tr-TR" dirty="0" err="1" smtClean="0"/>
              <a:t>sosyo</a:t>
            </a:r>
            <a:r>
              <a:rPr lang="tr-TR" dirty="0" smtClean="0"/>
              <a:t>-ekonomik şartlar</a:t>
            </a:r>
          </a:p>
          <a:p>
            <a:pPr eaLnBrk="1" hangingPunct="1"/>
            <a:r>
              <a:rPr lang="tr-TR" dirty="0" smtClean="0"/>
              <a:t>Aile içi şiddetin varlığı</a:t>
            </a:r>
          </a:p>
          <a:p>
            <a:pPr eaLnBrk="1" hangingPunct="1"/>
            <a:r>
              <a:rPr lang="tr-TR" dirty="0" smtClean="0"/>
              <a:t>Ebeveynlerin geçmişte gördükleri kötü muamele</a:t>
            </a:r>
          </a:p>
          <a:p>
            <a:r>
              <a:rPr lang="tr-TR" dirty="0" smtClean="0"/>
              <a:t>Cehalet,bilgi eksikliği</a:t>
            </a:r>
          </a:p>
          <a:p>
            <a:pPr eaLnBrk="1" hangingPunct="1"/>
            <a:r>
              <a:rPr lang="tr-TR" dirty="0" smtClean="0"/>
              <a:t>Ebeveynlerin veya aile fertlerinden birinin maddeyi kötüye kullanımı</a:t>
            </a:r>
          </a:p>
          <a:p>
            <a:pPr eaLnBrk="1" hangingPunct="1"/>
            <a:r>
              <a:rPr lang="tr-TR" dirty="0" smtClean="0"/>
              <a:t>Çocuğun tek bir ebeveyn ile yaşaması</a:t>
            </a:r>
          </a:p>
          <a:p>
            <a:pPr eaLnBrk="1" hangingPunct="1"/>
            <a:r>
              <a:rPr lang="tr-TR" dirty="0" smtClean="0"/>
              <a:t>Yetersiz sosyal destek</a:t>
            </a: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</TotalTime>
  <Words>1349</Words>
  <Application>Microsoft Office PowerPoint</Application>
  <PresentationFormat>Ekran Gösterisi (4:3)</PresentationFormat>
  <Paragraphs>223</Paragraphs>
  <Slides>43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İhmal ve istismar</vt:lpstr>
      <vt:lpstr>İHMAL ve İSTİSMAR NEDİR?</vt:lpstr>
      <vt:lpstr>ÇOCUK İHMALİ</vt:lpstr>
      <vt:lpstr>İHMAL</vt:lpstr>
      <vt:lpstr>Slayt 5</vt:lpstr>
      <vt:lpstr>Slayt 6</vt:lpstr>
      <vt:lpstr>Slayt 7</vt:lpstr>
      <vt:lpstr>Bir Çocuğun İhmal Edildiğini Nasıl Anlarız?</vt:lpstr>
      <vt:lpstr>Çocuk İhmalinde Risk Faktörleri Nelerdir?</vt:lpstr>
      <vt:lpstr>İhmalin Çocuk Üzerindeki Etkileri Nelerdir?</vt:lpstr>
      <vt:lpstr>Slayt 11</vt:lpstr>
      <vt:lpstr>İstismar Çeşitleri Nelerdir?</vt:lpstr>
      <vt:lpstr>Fiziksel istismar</vt:lpstr>
      <vt:lpstr>Slayt 14</vt:lpstr>
      <vt:lpstr>Fiziksel İstismarda Risk Faktörleri(Çocuk)</vt:lpstr>
      <vt:lpstr>Fiziksel İstismarda Risk Faktörleri(Aile)</vt:lpstr>
      <vt:lpstr>Duygusal İstismar</vt:lpstr>
      <vt:lpstr>Duygusal İstismar Çeşitleri Nelerdir?</vt:lpstr>
      <vt:lpstr>DUYGUSAL İSTİSMAR BELİRTİLERİ</vt:lpstr>
      <vt:lpstr>Ekonomik İstismar</vt:lpstr>
      <vt:lpstr>Slayt 21</vt:lpstr>
      <vt:lpstr>Slayt 22</vt:lpstr>
      <vt:lpstr>Slayt 23</vt:lpstr>
      <vt:lpstr>Cinsel İstismar İstatistiği</vt:lpstr>
      <vt:lpstr>     İSTİSMARA UĞRAYAN ÇOCUKLARDA GÖZLENEN DURUMLAR</vt:lpstr>
      <vt:lpstr>İSTİSMARA UĞRAYAN ÇOCUKLARDA GÖZLENEN DURUMLAR</vt:lpstr>
      <vt:lpstr>İSTİSMARA UĞRAYAN ÇOCUKLARDA GÖZLENEN DURUMLAR</vt:lpstr>
      <vt:lpstr>Cinsel İstismara Uğramış  Çocuk ve Gencin Hissettiği </vt:lpstr>
      <vt:lpstr>Cinsel İstismar Karşısında  Anne Babaların Duyguları</vt:lpstr>
      <vt:lpstr>Slayt 30</vt:lpstr>
      <vt:lpstr>Slayt 31</vt:lpstr>
      <vt:lpstr>Slayt 32</vt:lpstr>
      <vt:lpstr>Slayt 33</vt:lpstr>
      <vt:lpstr>İstismara Maruz Kaldığını Açıklayan Çocukla Nasıl İletişim Kurulmalıdır?</vt:lpstr>
      <vt:lpstr>İstismara Maruz Kaldığını Açıklayan Çocukla Nasıl İletişim Kurulmalıdır?</vt:lpstr>
      <vt:lpstr>İstismara Maruz Kaldığını Açıklayan Çocukla Nasıl İletişim Kurulmalıdır?</vt:lpstr>
      <vt:lpstr>ENSEST</vt:lpstr>
      <vt:lpstr>Slayt 38</vt:lpstr>
      <vt:lpstr>SAPTANMASINI  ZORLAŞTIRAN  EN ÖNEMLİ NEDEN OLAYIN BİLDİRİLMEMESİ  GİZLENMESİDİR. </vt:lpstr>
      <vt:lpstr>Cinsel İstismar Durumlarında Nereye Başvurmalıyım?</vt:lpstr>
      <vt:lpstr>Cinsel İstismar Durumlarında Nereye Başvurmalıyım?</vt:lpstr>
      <vt:lpstr>En Önemli Nokta…</vt:lpstr>
      <vt:lpstr>Slayt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İhmal ve istismar</dc:title>
  <dc:creator>gun</dc:creator>
  <cp:lastModifiedBy>gun</cp:lastModifiedBy>
  <cp:revision>25</cp:revision>
  <dcterms:created xsi:type="dcterms:W3CDTF">2019-09-30T06:37:07Z</dcterms:created>
  <dcterms:modified xsi:type="dcterms:W3CDTF">2019-09-30T12:54:51Z</dcterms:modified>
</cp:coreProperties>
</file>