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85" r:id="rId35"/>
    <p:sldId id="291" r:id="rId36"/>
    <p:sldId id="292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orgm.meb.gov.tr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3528391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T.C</a:t>
            </a:r>
            <a:r>
              <a:rPr lang="tr-TR" sz="2800" b="1" dirty="0"/>
              <a:t>.</a:t>
            </a:r>
            <a:br>
              <a:rPr lang="tr-TR" sz="2800" b="1" dirty="0"/>
            </a:br>
            <a:r>
              <a:rPr lang="tr-TR" sz="2800" b="1" dirty="0" smtClean="0"/>
              <a:t>MİLLÎ </a:t>
            </a:r>
            <a:r>
              <a:rPr lang="tr-TR" sz="2800" b="1" dirty="0"/>
              <a:t>EĞİTİM BAKANLIĞI</a:t>
            </a:r>
            <a:br>
              <a:rPr lang="tr-TR" sz="2800" b="1" dirty="0"/>
            </a:br>
            <a:r>
              <a:rPr lang="tr-TR" sz="2800" b="1" dirty="0"/>
              <a:t>ÖZEL EĞİTİM VE REHBERLİK HİZMETLERİ</a:t>
            </a:r>
            <a:br>
              <a:rPr lang="tr-TR" sz="2800" b="1" dirty="0"/>
            </a:br>
            <a:r>
              <a:rPr lang="tr-TR" sz="2800" b="1" dirty="0"/>
              <a:t>GENEL </a:t>
            </a:r>
            <a:r>
              <a:rPr lang="tr-TR" sz="2800" b="1" dirty="0" smtClean="0"/>
              <a:t>MÜDÜRLÜĞÜ</a:t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>BİLİM VE SANAT MERKEZLERİ ÖĞRENCİ</a:t>
            </a:r>
            <a:br>
              <a:rPr lang="tr-TR" sz="2800" b="1" dirty="0"/>
            </a:br>
            <a:r>
              <a:rPr lang="tr-TR" sz="2800" b="1" dirty="0"/>
              <a:t>TANILAMA VE YERLEŞTİRME </a:t>
            </a:r>
            <a:r>
              <a:rPr lang="tr-TR" sz="2800" b="1" dirty="0" smtClean="0"/>
              <a:t>KILAVUZU</a:t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2022-2023</a:t>
            </a:r>
            <a:br>
              <a:rPr lang="tr-TR" sz="2800" b="1" dirty="0" smtClean="0"/>
            </a:br>
            <a:endParaRPr lang="tr-T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01" y="5589240"/>
            <a:ext cx="999921" cy="99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2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c</a:t>
            </a:r>
            <a:r>
              <a:rPr lang="tr-TR" dirty="0"/>
              <a:t>) Ön değerlendirme ve bireysel değerlendirme uygulama sonuçlarına ilişkin </a:t>
            </a:r>
            <a:r>
              <a:rPr lang="tr-TR" dirty="0" smtClean="0"/>
              <a:t>itirazları değerlendirerek </a:t>
            </a:r>
            <a:r>
              <a:rPr lang="tr-TR" dirty="0"/>
              <a:t>maddi hata içermeyen itirazları karara bağlamak, maddi hata </a:t>
            </a:r>
            <a:r>
              <a:rPr lang="tr-TR" dirty="0" smtClean="0"/>
              <a:t>içeren itirazları </a:t>
            </a:r>
            <a:r>
              <a:rPr lang="tr-TR" dirty="0"/>
              <a:t>ise karara bağlanmak üzere Merkez Tanılama Sınav Komisyonuna göndermek,</a:t>
            </a:r>
          </a:p>
          <a:p>
            <a:pPr marL="0" indent="0">
              <a:buNone/>
            </a:pPr>
            <a:r>
              <a:rPr lang="tr-TR" dirty="0" smtClean="0"/>
              <a:t>	ç</a:t>
            </a:r>
            <a:r>
              <a:rPr lang="tr-TR" dirty="0"/>
              <a:t>) Bireysel değerlendirme itiraz sürecinde; genel zihinsel yetenek alanı </a:t>
            </a:r>
            <a:r>
              <a:rPr lang="tr-TR" dirty="0" smtClean="0"/>
              <a:t>bireysel değerlendirme </a:t>
            </a:r>
            <a:r>
              <a:rPr lang="tr-TR" dirty="0"/>
              <a:t>uygulamalarında görev yapmış en az bir (1) uygulayıcının, resim ve </a:t>
            </a:r>
            <a:r>
              <a:rPr lang="tr-TR" dirty="0" smtClean="0"/>
              <a:t>müzik yetenek </a:t>
            </a:r>
            <a:r>
              <a:rPr lang="tr-TR" dirty="0"/>
              <a:t>alanları için ise alanlarının uygulamalarında görev yapmış en az ikişer (</a:t>
            </a:r>
            <a:r>
              <a:rPr lang="tr-TR" dirty="0" smtClean="0"/>
              <a:t>2) komisyon </a:t>
            </a:r>
            <a:r>
              <a:rPr lang="tr-TR" dirty="0"/>
              <a:t>üyesinin görevlendirilmesini sağlamak.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İl Tanılama Sınav Komisyonunun Görevleri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1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	</a:t>
            </a:r>
            <a:r>
              <a:rPr lang="tr-TR" dirty="0" smtClean="0"/>
              <a:t>a</a:t>
            </a:r>
            <a:r>
              <a:rPr lang="tr-TR" dirty="0"/>
              <a:t>) Sınıf öğretmenleri tarafından </a:t>
            </a:r>
            <a:r>
              <a:rPr lang="tr-TR" dirty="0" smtClean="0"/>
              <a:t>aday gösterilmek </a:t>
            </a:r>
            <a:r>
              <a:rPr lang="tr-TR" dirty="0"/>
              <a:t>üzere </a:t>
            </a:r>
            <a:r>
              <a:rPr lang="tr-TR" dirty="0" smtClean="0"/>
              <a:t>önerilen öğrenci/öğrencilerin gözlem </a:t>
            </a:r>
            <a:r>
              <a:rPr lang="tr-TR" dirty="0"/>
              <a:t>formlarını değerlendirerek </a:t>
            </a:r>
            <a:r>
              <a:rPr lang="tr-TR" b="1" dirty="0"/>
              <a:t>aday gösterilecek öğrenci/öğrencileri belirlemek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	b</a:t>
            </a:r>
            <a:r>
              <a:rPr lang="tr-TR" dirty="0"/>
              <a:t>) Aday gösterilmesine karar </a:t>
            </a:r>
            <a:r>
              <a:rPr lang="tr-TR" dirty="0" smtClean="0"/>
              <a:t>verilen öğrenci/öğrencilerin </a:t>
            </a:r>
            <a:r>
              <a:rPr lang="tr-TR" dirty="0"/>
              <a:t>sınıf/şube bazlı listelerini </a:t>
            </a:r>
            <a:r>
              <a:rPr lang="tr-TR" dirty="0" smtClean="0"/>
              <a:t>ve “</a:t>
            </a:r>
            <a:r>
              <a:rPr lang="tr-TR" b="1" dirty="0" smtClean="0"/>
              <a:t>EK-1 </a:t>
            </a:r>
            <a:r>
              <a:rPr lang="tr-TR" b="1" dirty="0"/>
              <a:t>Gözlem </a:t>
            </a:r>
            <a:r>
              <a:rPr lang="tr-TR" b="1" dirty="0" err="1"/>
              <a:t>Formları</a:t>
            </a:r>
            <a:r>
              <a:rPr lang="tr-TR" dirty="0" err="1"/>
              <a:t>”nı</a:t>
            </a:r>
            <a:r>
              <a:rPr lang="tr-TR" dirty="0"/>
              <a:t> ilgili sınıf öğretmenlerine tebliğ etmek,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Okul </a:t>
            </a:r>
            <a:r>
              <a:rPr lang="tr-TR" b="1" dirty="0" smtClean="0"/>
              <a:t>Yönlendirme </a:t>
            </a:r>
            <a:r>
              <a:rPr lang="tr-TR" b="1" dirty="0"/>
              <a:t>K</a:t>
            </a:r>
            <a:r>
              <a:rPr lang="tr-TR" b="1" dirty="0" smtClean="0"/>
              <a:t>omisyonunun </a:t>
            </a:r>
            <a:r>
              <a:rPr lang="tr-TR" b="1" dirty="0"/>
              <a:t>G</a:t>
            </a:r>
            <a:r>
              <a:rPr lang="tr-TR" b="1" dirty="0" smtClean="0"/>
              <a:t>örevleri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184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	c</a:t>
            </a:r>
            <a:r>
              <a:rPr lang="tr-TR" dirty="0"/>
              <a:t>) Aday gösterilen öğrenci bilgilerinin </a:t>
            </a:r>
            <a:r>
              <a:rPr lang="tr-TR" b="1" dirty="0"/>
              <a:t>( T.C. kimlik numarası, okul numarası, ad </a:t>
            </a:r>
            <a:r>
              <a:rPr lang="tr-TR" b="1" dirty="0" err="1" smtClean="0"/>
              <a:t>soyad</a:t>
            </a:r>
            <a:r>
              <a:rPr lang="tr-TR" b="1" dirty="0" smtClean="0"/>
              <a:t>, aday </a:t>
            </a:r>
            <a:r>
              <a:rPr lang="tr-TR" b="1" dirty="0"/>
              <a:t>gösterilen yetenek alanı) </a:t>
            </a:r>
            <a:r>
              <a:rPr lang="tr-TR" dirty="0"/>
              <a:t>kontrol edilmesi ve varsa gerekli düzeltme </a:t>
            </a:r>
            <a:r>
              <a:rPr lang="tr-TR" dirty="0" smtClean="0"/>
              <a:t>işlemlerinin, gözlem </a:t>
            </a:r>
            <a:r>
              <a:rPr lang="tr-TR" dirty="0"/>
              <a:t>formlarının doldurulma süresi içinde, sınıf öğretmenleri tarafından </a:t>
            </a:r>
            <a:r>
              <a:rPr lang="tr-TR" dirty="0" smtClean="0"/>
              <a:t>MEBBİS/e- Okul Yönetim Bilgi Sistemi Modülü üzerinden yapılmasını sağlamak,</a:t>
            </a:r>
          </a:p>
          <a:p>
            <a:pPr marL="0" indent="0">
              <a:buNone/>
            </a:pPr>
            <a:r>
              <a:rPr lang="tr-TR" dirty="0" smtClean="0"/>
              <a:t>	ç</a:t>
            </a:r>
            <a:r>
              <a:rPr lang="tr-TR" dirty="0"/>
              <a:t>) Resim ve müzik yetenek alanları ön değerlendirme uygulamaları için gerekli </a:t>
            </a:r>
            <a:r>
              <a:rPr lang="tr-TR" b="1" dirty="0"/>
              <a:t>fiziki </a:t>
            </a:r>
            <a:r>
              <a:rPr lang="tr-TR" b="1" dirty="0" smtClean="0"/>
              <a:t>ortamı ve </a:t>
            </a:r>
            <a:r>
              <a:rPr lang="tr-TR" b="1" dirty="0"/>
              <a:t>şartları </a:t>
            </a:r>
            <a:r>
              <a:rPr lang="tr-TR" dirty="0"/>
              <a:t>sağlamak.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Okul Yönlendirme Komisyonunun Görevleri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0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!!! Okul </a:t>
            </a:r>
            <a:r>
              <a:rPr lang="tr-TR" dirty="0"/>
              <a:t>yönlendirme komisyonları tarafından aday gösterilmesine karar verilen </a:t>
            </a:r>
            <a:r>
              <a:rPr lang="tr-TR" b="1" dirty="0"/>
              <a:t>özel </a:t>
            </a:r>
            <a:r>
              <a:rPr lang="tr-TR" b="1" dirty="0" smtClean="0"/>
              <a:t>eğitim ihtiyacı </a:t>
            </a:r>
            <a:r>
              <a:rPr lang="tr-TR" dirty="0"/>
              <a:t>olan öğrencilerden; </a:t>
            </a:r>
            <a:r>
              <a:rPr lang="tr-TR" b="1" dirty="0"/>
              <a:t>total görme yetersizliğine, total işitme yetersizliğine </a:t>
            </a:r>
            <a:r>
              <a:rPr lang="tr-TR" b="1" dirty="0" smtClean="0"/>
              <a:t>ve otizm </a:t>
            </a:r>
            <a:r>
              <a:rPr lang="tr-TR" b="1" dirty="0"/>
              <a:t>spektrum bozukluğuna</a:t>
            </a:r>
            <a:r>
              <a:rPr lang="tr-TR" dirty="0"/>
              <a:t> ilişkin Engelli Sağlık Kurulu Raporu / Çocuklar İçin </a:t>
            </a:r>
            <a:r>
              <a:rPr lang="tr-TR" dirty="0" smtClean="0"/>
              <a:t>Özel Gereksinim </a:t>
            </a:r>
            <a:r>
              <a:rPr lang="tr-TR" dirty="0"/>
              <a:t>Raporu (ÇÖZGER) ile durumlarını belgeleyenler ön değerlendirme </a:t>
            </a:r>
            <a:r>
              <a:rPr lang="tr-TR" dirty="0" smtClean="0"/>
              <a:t>sürecine katılmayacaktır</a:t>
            </a:r>
            <a:r>
              <a:rPr lang="tr-TR" dirty="0"/>
              <a:t>. İl tanılama sınav komisyonları tarafından söz konusu öğrencilere </a:t>
            </a:r>
            <a:r>
              <a:rPr lang="tr-TR" dirty="0" smtClean="0"/>
              <a:t>ait bilgiler </a:t>
            </a:r>
            <a:r>
              <a:rPr lang="tr-TR" b="1" dirty="0"/>
              <a:t>Merkez Tanılama Sınav Komisyonuna</a:t>
            </a:r>
            <a:r>
              <a:rPr lang="tr-TR" dirty="0"/>
              <a:t> bildirilecektir.</a:t>
            </a:r>
            <a:endParaRPr lang="tr-TR" dirty="0"/>
          </a:p>
        </p:txBody>
      </p:sp>
      <p:pic>
        <p:nvPicPr>
          <p:cNvPr id="1026" name="Picture 2" descr="C:\Users\meltem\Desktop\Dikkat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279"/>
            <a:ext cx="1697508" cy="16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5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a</a:t>
            </a:r>
            <a:r>
              <a:rPr lang="tr-TR" dirty="0"/>
              <a:t>) Aday gösterilen öğrencilerin “</a:t>
            </a:r>
            <a:r>
              <a:rPr lang="tr-TR" b="1" dirty="0"/>
              <a:t>Uygulama Giriş Belgeleri</a:t>
            </a:r>
            <a:r>
              <a:rPr lang="tr-TR" dirty="0"/>
              <a:t>” e-Okul Yönetim </a:t>
            </a:r>
            <a:r>
              <a:rPr lang="tr-TR" dirty="0" smtClean="0"/>
              <a:t>Bilgi Sistemi/İlkokul </a:t>
            </a:r>
            <a:r>
              <a:rPr lang="tr-TR" dirty="0"/>
              <a:t>Ortaokul Kurum İşlemleri/Sınav İşlemleri </a:t>
            </a:r>
            <a:r>
              <a:rPr lang="tr-TR" dirty="0" err="1" smtClean="0"/>
              <a:t>Modülü’nde</a:t>
            </a:r>
            <a:r>
              <a:rPr lang="tr-TR" dirty="0" smtClean="0"/>
              <a:t> yayımlanacaktır. Yayım </a:t>
            </a:r>
            <a:r>
              <a:rPr lang="tr-TR" dirty="0"/>
              <a:t>tarihinden itibaren fotoğraflı giriş belgeleri okul müdürlükleri </a:t>
            </a:r>
            <a:r>
              <a:rPr lang="tr-TR" dirty="0" smtClean="0"/>
              <a:t>tarafından onaylanarak </a:t>
            </a:r>
            <a:r>
              <a:rPr lang="tr-TR" dirty="0"/>
              <a:t>öğrenci velilerine imza karşılığında teslim edilecektir.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Genel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5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b) Uygulama giriş belgelerinin yayımlandığını duyurma sorumluluğu okul </a:t>
            </a:r>
            <a:r>
              <a:rPr lang="tr-TR" dirty="0" smtClean="0"/>
              <a:t>müdürlüklerine, imza </a:t>
            </a:r>
            <a:r>
              <a:rPr lang="tr-TR" dirty="0"/>
              <a:t>karşılığı teslim alma sorumluluğu ise öğrenci velilerine aittir. </a:t>
            </a:r>
            <a:r>
              <a:rPr lang="tr-TR" b="1" dirty="0"/>
              <a:t>Belgelerin </a:t>
            </a:r>
            <a:r>
              <a:rPr lang="tr-TR" b="1" dirty="0" smtClean="0"/>
              <a:t>imza karşılığı </a:t>
            </a:r>
            <a:r>
              <a:rPr lang="tr-TR" b="1" dirty="0"/>
              <a:t>velilere teslim edilmesi zorunlu olup bu sürecin sorumluluğu </a:t>
            </a:r>
            <a:r>
              <a:rPr lang="tr-TR" b="1" dirty="0" smtClean="0"/>
              <a:t>okul müdürlüklerine </a:t>
            </a:r>
            <a:r>
              <a:rPr lang="tr-TR" b="1" dirty="0"/>
              <a:t>aittir.</a:t>
            </a:r>
            <a:endParaRPr lang="tr-TR" b="1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Genel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7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c</a:t>
            </a:r>
            <a:r>
              <a:rPr lang="tr-TR" dirty="0"/>
              <a:t>) Ön değerlendirme ve bireysel değerlendirme uygulamalarında görev alacak </a:t>
            </a:r>
            <a:r>
              <a:rPr lang="tr-TR" dirty="0" smtClean="0"/>
              <a:t>uygulayıcılara beyanlarına </a:t>
            </a:r>
            <a:r>
              <a:rPr lang="tr-TR" dirty="0"/>
              <a:t>bağlı olarak kendileri ile üçüncü dereceye kadar akrabalık bağı </a:t>
            </a:r>
            <a:r>
              <a:rPr lang="tr-TR" dirty="0" smtClean="0"/>
              <a:t>bulunan öğrencilerin </a:t>
            </a:r>
            <a:r>
              <a:rPr lang="tr-TR" dirty="0"/>
              <a:t>uygulamalarında görev verilmeyecektir.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Genel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48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ç</a:t>
            </a:r>
            <a:r>
              <a:rPr lang="tr-TR" dirty="0"/>
              <a:t>) Ön değerlendirme ve bireysel değerlendirme uygulamalarında; öğretmen ve </a:t>
            </a:r>
            <a:r>
              <a:rPr lang="tr-TR" dirty="0" smtClean="0"/>
              <a:t>öğrencilerin uygulamaya </a:t>
            </a:r>
            <a:r>
              <a:rPr lang="tr-TR" b="1" dirty="0"/>
              <a:t>telsiz, radyo, cep telefonu gibi haberleşme araçları ile veri bank, </a:t>
            </a:r>
            <a:r>
              <a:rPr lang="tr-TR" b="1" dirty="0" smtClean="0"/>
              <a:t>dizüstü bilgisayar</a:t>
            </a:r>
            <a:r>
              <a:rPr lang="tr-TR" b="1" dirty="0"/>
              <a:t>, saat dışında fonksiyonu bulunan saat vb. her türlü bilgisayar özelliği olan, </a:t>
            </a:r>
            <a:r>
              <a:rPr lang="tr-TR" b="1" dirty="0" smtClean="0"/>
              <a:t>özel elektronik </a:t>
            </a:r>
            <a:r>
              <a:rPr lang="tr-TR" b="1" dirty="0"/>
              <a:t>donanımlı aletler, hesap makinesi, fotoğraf makinesi, kamera vb. </a:t>
            </a:r>
            <a:r>
              <a:rPr lang="tr-TR" dirty="0" smtClean="0"/>
              <a:t>cihazlarla gelmeleri </a:t>
            </a:r>
            <a:r>
              <a:rPr lang="tr-TR" dirty="0"/>
              <a:t>yasaktır.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Genel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8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d) Genel zihinsel, resim ve müzik yetenek alanı ön değerlendirme ve bireysel </a:t>
            </a:r>
            <a:r>
              <a:rPr lang="tr-TR" dirty="0" smtClean="0"/>
              <a:t>değerlendirme uygulamalarına </a:t>
            </a:r>
            <a:r>
              <a:rPr lang="tr-TR" dirty="0"/>
              <a:t>ilişkin sonuçlar takvimde belirtilen tarihlerde </a:t>
            </a:r>
            <a:r>
              <a:rPr lang="tr-TR" b="1" dirty="0"/>
              <a:t>http://meb.gov.tr </a:t>
            </a:r>
            <a:r>
              <a:rPr lang="tr-TR" dirty="0" smtClean="0"/>
              <a:t>adresinden yayımlanacaktır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Genel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74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a</a:t>
            </a:r>
            <a:r>
              <a:rPr lang="tr-TR" dirty="0"/>
              <a:t>) Ön değerlendirme uygulamaları genel zihinsel yetenek alanı için il tanılama </a:t>
            </a:r>
            <a:r>
              <a:rPr lang="tr-TR" dirty="0" smtClean="0"/>
              <a:t>sınav komisyonları </a:t>
            </a:r>
            <a:r>
              <a:rPr lang="tr-TR" dirty="0"/>
              <a:t>tarafından belirlenen uygulama merkezlerinde tablet bilgisayarlar </a:t>
            </a:r>
            <a:r>
              <a:rPr lang="tr-TR" dirty="0" smtClean="0"/>
              <a:t>üzerinden, resim </a:t>
            </a:r>
            <a:r>
              <a:rPr lang="tr-TR" dirty="0"/>
              <a:t>ve müzik yetenek alanları için ise öğrencilerin kayıtlı bulundukları </a:t>
            </a:r>
            <a:r>
              <a:rPr lang="tr-TR" dirty="0" smtClean="0"/>
              <a:t>okullarda elektronik </a:t>
            </a:r>
            <a:r>
              <a:rPr lang="tr-TR" dirty="0"/>
              <a:t>ortamda </a:t>
            </a:r>
            <a:r>
              <a:rPr lang="tr-TR" b="1" dirty="0"/>
              <a:t>14 Ocak - 09 Nisan 2023 </a:t>
            </a:r>
            <a:r>
              <a:rPr lang="tr-TR" dirty="0"/>
              <a:t>tarihleri arasında yapılacaktır.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Ön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7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608731"/>
              </p:ext>
            </p:extLst>
          </p:nvPr>
        </p:nvGraphicFramePr>
        <p:xfrm>
          <a:off x="251520" y="315640"/>
          <a:ext cx="8568952" cy="557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TARİH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İŞLEM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05-09 Aralık 2022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İl tanılama sınav komisyonlarının oluşturulması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12-16 Aralık 2022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Bilgilendirme toplantılarının yapılması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19-30 Aralık 2022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Gözlem formlarının doldurulması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02-06 Ocak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Ön değerlendirme randevularının oluşturulması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7467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Ocak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Ön değerlendirme uygulamalarına alınacak öğrencilerin giriş belgelerinin e-Okul Yönetim Bilgi Sistemi üzerinden</a:t>
                      </a:r>
                    </a:p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yayımlanması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9693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Ocak 2023</a:t>
                      </a:r>
                    </a:p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 Nisan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Öğrencilerin yetenek alanlarına göre ön değerlendirme</a:t>
                      </a:r>
                    </a:p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uygulamalarına alınması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Nisan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Bireysel değerlendirmeye hak kazanan öğrencilerin ilan edilmesi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24-28 Nisan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İtiraz başvurularının alınması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02-05 Mayıs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İtirazların değerlendirilmesi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9693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Nisan 2023</a:t>
                      </a:r>
                    </a:p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 Mayıs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Bireysel değerlendirme randevularının oluşturulması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7467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 Mayıs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Bireysel değerlendirme uygulamalarına alınacak öğrencilerin giriş belgelerinin e-Okul Yönetim Bilgi Sistemi üzerinden yayımlanması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9693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Mayıs 2023</a:t>
                      </a:r>
                    </a:p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Temmuz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Bireysel değerlendirme uygulamalarının yapılması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 Ağustos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Kayıt hakkı kazanan öğrencilerin ilan edilmesi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824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07-11 Ağustos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Bireysel değerlendirme sonuçlarına itiraz başvurularının alınması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2143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14-18 Ağustos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Bireysel değerlendirme sonuçlarına yapılan itirazların</a:t>
                      </a:r>
                    </a:p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Değerlendirilmesi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62143">
                <a:tc>
                  <a:txBody>
                    <a:bodyPr/>
                    <a:lstStyle/>
                    <a:p>
                      <a:pPr algn="ctr"/>
                      <a:r>
                        <a:rPr lang="tr-TR" sz="105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14-31 Ağustos 2023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Kayıt hakkı kazanan öğrencilerin kayıt işlemlerinin</a:t>
                      </a:r>
                    </a:p>
                    <a:p>
                      <a:pPr algn="ctr"/>
                      <a:r>
                        <a:rPr lang="tr-TR" sz="105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gerçekleştirilmesi</a:t>
                      </a:r>
                      <a:endParaRPr lang="tr-TR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9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b</a:t>
            </a:r>
            <a:r>
              <a:rPr lang="tr-TR" dirty="0"/>
              <a:t>) Genel zihinsel yetenek alanı ön değerlendirme uygulamalarına girecek </a:t>
            </a:r>
            <a:r>
              <a:rPr lang="tr-TR" dirty="0" smtClean="0"/>
              <a:t>öğrencilerin randevuları</a:t>
            </a:r>
            <a:r>
              <a:rPr lang="tr-TR" dirty="0"/>
              <a:t>, il tanılama sınav komisyonları tarafından MEBBİS/BİLSEM </a:t>
            </a:r>
            <a:r>
              <a:rPr lang="tr-TR" dirty="0" smtClean="0"/>
              <a:t>Modülü üzerinden </a:t>
            </a:r>
            <a:r>
              <a:rPr lang="tr-TR" dirty="0"/>
              <a:t>verilecektir. </a:t>
            </a:r>
            <a:r>
              <a:rPr lang="tr-TR" b="1" dirty="0"/>
              <a:t>Uygulamalar, cumartesi ve pazar günleri; 9.00, 10.15, </a:t>
            </a:r>
            <a:r>
              <a:rPr lang="tr-TR" b="1" dirty="0" smtClean="0"/>
              <a:t>11.30, 13.30</a:t>
            </a:r>
            <a:r>
              <a:rPr lang="tr-TR" b="1" dirty="0"/>
              <a:t>, 14.45, 16.00 saatlerinde olmak üzere günlük altı (6) oturum olacak </a:t>
            </a:r>
            <a:r>
              <a:rPr lang="tr-TR" b="1" dirty="0" smtClean="0"/>
              <a:t>şekilde planlanacaktır</a:t>
            </a:r>
            <a:r>
              <a:rPr lang="tr-TR" b="1" dirty="0"/>
              <a:t>.</a:t>
            </a:r>
            <a:endParaRPr lang="tr-TR" b="1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Ön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53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c) </a:t>
            </a:r>
            <a:r>
              <a:rPr lang="tr-TR" dirty="0"/>
              <a:t>Resim ve müzik yetenek alanları ön değerlendirme uygulamaları elektronik ortamda </a:t>
            </a:r>
            <a:r>
              <a:rPr lang="tr-TR" dirty="0" smtClean="0"/>
              <a:t>sınıf öğretmenleri </a:t>
            </a:r>
            <a:r>
              <a:rPr lang="tr-TR" dirty="0"/>
              <a:t>tarafından gerçekleştirilecektir. “Bilim ve Sanat Merkezleri Müzik ve </a:t>
            </a:r>
            <a:r>
              <a:rPr lang="tr-TR" dirty="0" smtClean="0"/>
              <a:t>Resim Yetenek </a:t>
            </a:r>
            <a:r>
              <a:rPr lang="tr-TR" dirty="0"/>
              <a:t>Alanları Ön Değerlendirme Uygulayıcı Kılavuzu” sınıf öğretmenlerinin </a:t>
            </a:r>
            <a:r>
              <a:rPr lang="tr-TR" dirty="0" smtClean="0"/>
              <a:t>kişisel MEBBİS </a:t>
            </a:r>
            <a:r>
              <a:rPr lang="tr-TR" dirty="0"/>
              <a:t>sayfalarında yer alan “</a:t>
            </a:r>
            <a:r>
              <a:rPr lang="tr-TR" b="1" dirty="0"/>
              <a:t>MEBBİS BİLSEM İşlemleri Modülü</a:t>
            </a:r>
            <a:r>
              <a:rPr lang="tr-TR" dirty="0"/>
              <a:t>” </a:t>
            </a:r>
            <a:r>
              <a:rPr lang="tr-TR" dirty="0" smtClean="0"/>
              <a:t>üzerinden paylaşılacaktır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Ön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5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Ön </a:t>
            </a:r>
            <a:r>
              <a:rPr lang="tr-TR" dirty="0"/>
              <a:t>değerlendirme uygulamaları tamamlandıktan sonra Bakanlık tarafından </a:t>
            </a:r>
            <a:r>
              <a:rPr lang="tr-TR" dirty="0" smtClean="0"/>
              <a:t>belirlenecek puanları </a:t>
            </a:r>
            <a:r>
              <a:rPr lang="tr-TR" dirty="0"/>
              <a:t>geçen öğrenciler yetenek alanlarına göre bireysel değerlendirme </a:t>
            </a:r>
            <a:r>
              <a:rPr lang="tr-TR" dirty="0" smtClean="0"/>
              <a:t>uygulamalarına alınacaktır.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/>
              <a:t>Genel </a:t>
            </a:r>
            <a:r>
              <a:rPr lang="tr-TR" b="1" dirty="0"/>
              <a:t>zihinsel yetenek alanındaki uygulamalar RAM’larda, resim ve müzik </a:t>
            </a:r>
            <a:r>
              <a:rPr lang="tr-TR" b="1" dirty="0" smtClean="0"/>
              <a:t>yetenek  alanındaki </a:t>
            </a:r>
            <a:r>
              <a:rPr lang="tr-TR" b="1" dirty="0"/>
              <a:t>uygulamalar ise </a:t>
            </a:r>
            <a:r>
              <a:rPr lang="tr-TR" b="1" dirty="0" err="1"/>
              <a:t>BİLSEM’lerde</a:t>
            </a:r>
            <a:r>
              <a:rPr lang="tr-TR" b="1" dirty="0"/>
              <a:t> </a:t>
            </a:r>
            <a:r>
              <a:rPr lang="tr-TR" b="1" dirty="0" smtClean="0"/>
              <a:t>yapılacaktır.</a:t>
            </a:r>
            <a:endParaRPr lang="tr-TR" b="1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Bireysel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Resim </a:t>
            </a:r>
            <a:r>
              <a:rPr lang="tr-TR" dirty="0"/>
              <a:t>ve müzik yetenek alanlarında uygulamaya alınacak öğrenciler giriş </a:t>
            </a:r>
            <a:r>
              <a:rPr lang="tr-TR" dirty="0" smtClean="0"/>
              <a:t>belgelerinde belirtilen </a:t>
            </a:r>
            <a:r>
              <a:rPr lang="tr-TR" dirty="0"/>
              <a:t>saatten </a:t>
            </a:r>
            <a:r>
              <a:rPr lang="tr-TR" b="1" dirty="0"/>
              <a:t>otuz (30) dakika önce</a:t>
            </a:r>
            <a:r>
              <a:rPr lang="tr-TR" dirty="0"/>
              <a:t>; genel zihinsel yetenek alanında </a:t>
            </a:r>
            <a:r>
              <a:rPr lang="tr-TR" dirty="0" smtClean="0"/>
              <a:t>uygulamaya alınacak </a:t>
            </a:r>
            <a:r>
              <a:rPr lang="tr-TR" dirty="0"/>
              <a:t>öğrenciler ise </a:t>
            </a:r>
            <a:r>
              <a:rPr lang="tr-TR" b="1" dirty="0"/>
              <a:t>giriş belgelerinde yer alan saatte </a:t>
            </a:r>
            <a:r>
              <a:rPr lang="tr-TR" dirty="0"/>
              <a:t>uygulama merkezlerinde </a:t>
            </a:r>
            <a:r>
              <a:rPr lang="tr-TR" dirty="0" smtClean="0"/>
              <a:t>hazır bulunacaklardır</a:t>
            </a:r>
            <a:r>
              <a:rPr lang="tr-TR" dirty="0"/>
              <a:t>. Öğrenciler giriş belgelerindeki randevu saatinden en fazla </a:t>
            </a:r>
            <a:r>
              <a:rPr lang="tr-TR" b="1" dirty="0"/>
              <a:t>on beş (</a:t>
            </a:r>
            <a:r>
              <a:rPr lang="tr-TR" b="1" dirty="0" smtClean="0"/>
              <a:t>15)</a:t>
            </a:r>
            <a:r>
              <a:rPr lang="tr-TR" b="1" dirty="0"/>
              <a:t> </a:t>
            </a:r>
            <a:r>
              <a:rPr lang="tr-TR" b="1" dirty="0" smtClean="0"/>
              <a:t>dakikaya </a:t>
            </a:r>
            <a:r>
              <a:rPr lang="tr-TR" b="1" dirty="0"/>
              <a:t>kadar yaşanan gecikmelerde </a:t>
            </a:r>
            <a:r>
              <a:rPr lang="tr-TR" dirty="0"/>
              <a:t>değerlendirmeye alınacak olup bu </a:t>
            </a:r>
            <a:r>
              <a:rPr lang="tr-TR" dirty="0" smtClean="0"/>
              <a:t>sürenin aşılmasından </a:t>
            </a:r>
            <a:r>
              <a:rPr lang="tr-TR" dirty="0"/>
              <a:t>sonra değerlendirmeye alınmayacaklardır.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Bireysel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5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Değerlendirme </a:t>
            </a:r>
            <a:r>
              <a:rPr lang="tr-TR" dirty="0"/>
              <a:t>sonuçlarının uygulayıcılar tarafından elektronik ortamda </a:t>
            </a:r>
            <a:r>
              <a:rPr lang="tr-TR" dirty="0" smtClean="0"/>
              <a:t>sisteme işlenebilmesi </a:t>
            </a:r>
            <a:r>
              <a:rPr lang="tr-TR" dirty="0"/>
              <a:t>için, değerlendirmenin yapıldığı kurum müdürlüklerince, </a:t>
            </a:r>
            <a:r>
              <a:rPr lang="tr-TR" dirty="0" smtClean="0"/>
              <a:t>öğrencilerin </a:t>
            </a:r>
            <a:r>
              <a:rPr lang="tr-TR" b="1" dirty="0" smtClean="0"/>
              <a:t>“MEBBİS/BİLSEM </a:t>
            </a:r>
            <a:r>
              <a:rPr lang="tr-TR" b="1" dirty="0"/>
              <a:t>Modülü/Bireysel Değerlendirme İşlemleri/Bireysel </a:t>
            </a:r>
            <a:r>
              <a:rPr lang="tr-TR" b="1" dirty="0" smtClean="0"/>
              <a:t>Değerlendirme Öğrenci </a:t>
            </a:r>
            <a:r>
              <a:rPr lang="tr-TR" b="1" dirty="0"/>
              <a:t>Yoklama Girişi” </a:t>
            </a:r>
            <a:r>
              <a:rPr lang="tr-TR" dirty="0"/>
              <a:t>ekranında “GİRDİ” olarak işaretlenmeleri gerekmektedir.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Bireysel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5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Uygulayıcılar, öğrencilerin değerlendirme sonuçlarını kendilerine tanımlı </a:t>
            </a:r>
            <a:r>
              <a:rPr lang="tr-TR" dirty="0" smtClean="0"/>
              <a:t>bulunan </a:t>
            </a:r>
            <a:r>
              <a:rPr lang="tr-TR" b="1" dirty="0" smtClean="0"/>
              <a:t>“MEBBİS/BİLSEM </a:t>
            </a:r>
            <a:r>
              <a:rPr lang="tr-TR" b="1" dirty="0"/>
              <a:t>Modülü/Bireysel Değerlendirme İşlemleri/Bireysel </a:t>
            </a:r>
            <a:r>
              <a:rPr lang="tr-TR" b="1" dirty="0" smtClean="0"/>
              <a:t>Değerlendirme Aday </a:t>
            </a:r>
            <a:r>
              <a:rPr lang="tr-TR" b="1" dirty="0"/>
              <a:t>Not Girişi” </a:t>
            </a:r>
            <a:r>
              <a:rPr lang="tr-TR" dirty="0"/>
              <a:t>ekranı üzerinden sisteme işleyeceklerdir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Bireysel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8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Bireysel </a:t>
            </a:r>
            <a:r>
              <a:rPr lang="tr-TR" dirty="0"/>
              <a:t>değerlendirme uygulamaları sonucunda Bakanlık tarafından yetenek </a:t>
            </a:r>
            <a:r>
              <a:rPr lang="tr-TR" dirty="0" smtClean="0"/>
              <a:t>alanlarına göre </a:t>
            </a:r>
            <a:r>
              <a:rPr lang="tr-TR" dirty="0"/>
              <a:t>belirlenecek puanı geçen öğrenciler kayıtlı oldukları okulların kayıt </a:t>
            </a:r>
            <a:r>
              <a:rPr lang="tr-TR" dirty="0" smtClean="0"/>
              <a:t>bölgelerindeki </a:t>
            </a:r>
            <a:r>
              <a:rPr lang="tr-TR" dirty="0" err="1" smtClean="0"/>
              <a:t>BİLSEM’lere</a:t>
            </a:r>
            <a:r>
              <a:rPr lang="tr-TR" dirty="0" smtClean="0"/>
              <a:t> </a:t>
            </a:r>
            <a:r>
              <a:rPr lang="tr-TR" dirty="0"/>
              <a:t>kayıt hakkı kazanacaktır.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Bireysel Değerlendirme Uygulama Esasları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2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Bireysel </a:t>
            </a:r>
            <a:r>
              <a:rPr lang="tr-TR" dirty="0"/>
              <a:t>değerlendirme </a:t>
            </a:r>
            <a:r>
              <a:rPr lang="tr-TR" dirty="0" smtClean="0"/>
              <a:t>uygulamalarında </a:t>
            </a:r>
            <a:r>
              <a:rPr lang="tr-TR" b="1" u="sng" dirty="0" smtClean="0"/>
              <a:t>Bakanlıkça </a:t>
            </a:r>
            <a:r>
              <a:rPr lang="tr-TR" b="1" u="sng" dirty="0"/>
              <a:t>belirlenen zekâ </a:t>
            </a:r>
            <a:r>
              <a:rPr lang="tr-TR" b="1" u="sng" dirty="0" smtClean="0"/>
              <a:t>ölçeği/ölçekleri</a:t>
            </a:r>
            <a:r>
              <a:rPr lang="tr-TR" dirty="0" smtClean="0"/>
              <a:t> kullanılacaktır.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Öğrencilerin </a:t>
            </a:r>
            <a:r>
              <a:rPr lang="tr-TR" dirty="0"/>
              <a:t>randevuları; RAM’ların sorumluluk bölgelerinde bulunan </a:t>
            </a:r>
            <a:r>
              <a:rPr lang="tr-TR" dirty="0" smtClean="0"/>
              <a:t>öğrenci, uygulayıcı </a:t>
            </a:r>
            <a:r>
              <a:rPr lang="tr-TR" dirty="0"/>
              <a:t>sayısı ile RAM’larda bulunan test bataryalarına göre ve takvimde </a:t>
            </a:r>
            <a:r>
              <a:rPr lang="tr-TR" dirty="0" smtClean="0"/>
              <a:t>öngörülen tarih </a:t>
            </a:r>
            <a:r>
              <a:rPr lang="tr-TR" dirty="0"/>
              <a:t>aralığında, resmî tatil günleri dışında, en kısa sürede tamamlanacak </a:t>
            </a:r>
            <a:r>
              <a:rPr lang="tr-TR" dirty="0" smtClean="0"/>
              <a:t>şekilde oluşturulacaktır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Genel Zihinsel Yetenek Alanı Bireysel Değerlendirme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27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Uygulamalar</a:t>
            </a:r>
            <a:r>
              <a:rPr lang="tr-TR" dirty="0"/>
              <a:t>, öğrenci velileri ile uygulayıcıların, değerlendirme öncesinde ve </a:t>
            </a:r>
            <a:r>
              <a:rPr lang="tr-TR" dirty="0" smtClean="0"/>
              <a:t>sonrasında karşılaşmayacağı </a:t>
            </a:r>
            <a:r>
              <a:rPr lang="tr-TR" dirty="0"/>
              <a:t>şekilde planlanacaktır. Öğrencinin uygulamaya alınmasından </a:t>
            </a:r>
            <a:r>
              <a:rPr lang="tr-TR" dirty="0" smtClean="0"/>
              <a:t>ve uygulama </a:t>
            </a:r>
            <a:r>
              <a:rPr lang="tr-TR" dirty="0"/>
              <a:t>sonrasında veliye tesliminden kurum müdürlükleri sorumlu olacaklardır.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Genel Zihinsel Yetenek Alanı Bireysel Değerlendirme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5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Değerlendirmeler </a:t>
            </a:r>
            <a:r>
              <a:rPr lang="tr-TR" dirty="0"/>
              <a:t>Bakanlıkça belirlenen ölçütler doğrultusunda yapılacaktır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Öğrencilerin </a:t>
            </a:r>
            <a:r>
              <a:rPr lang="tr-TR" dirty="0"/>
              <a:t>randevuları, takvimde öngörülen tarih aralığında Merkez Tanılama </a:t>
            </a:r>
            <a:r>
              <a:rPr lang="tr-TR" dirty="0" smtClean="0"/>
              <a:t>Sınav Komisyonunun </a:t>
            </a:r>
            <a:r>
              <a:rPr lang="tr-TR" dirty="0"/>
              <a:t>belirleyeceği değerlendirme tarihleri için oluşturulacaktır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Resim Yetenek Alanı Bireysel Değerlendirme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2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564904"/>
            <a:ext cx="8229600" cy="36724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Aday </a:t>
            </a:r>
            <a:r>
              <a:rPr lang="tr-TR" dirty="0"/>
              <a:t>gösterme süreci okul yönlendirme komisyonları tarafından </a:t>
            </a:r>
            <a:r>
              <a:rPr lang="tr-TR" dirty="0" smtClean="0"/>
              <a:t>yürütülecektir.</a:t>
            </a:r>
          </a:p>
          <a:p>
            <a:pPr marL="514350" indent="-514350">
              <a:buAutoNum type="arabicPeriod"/>
            </a:pPr>
            <a:r>
              <a:rPr lang="tr-TR" b="1" dirty="0" smtClean="0"/>
              <a:t>Okul Yönlendirme Komisyonu Üyeleri;</a:t>
            </a:r>
          </a:p>
          <a:p>
            <a:pPr>
              <a:buFont typeface="Arial" charset="0"/>
              <a:buChar char="•"/>
            </a:pPr>
            <a:r>
              <a:rPr lang="tr-TR" u="sng" dirty="0" smtClean="0"/>
              <a:t>Okul Müdür( Komisyon Başkanı)</a:t>
            </a:r>
          </a:p>
          <a:p>
            <a:pPr>
              <a:buFont typeface="Arial" charset="0"/>
              <a:buChar char="•"/>
            </a:pPr>
            <a:r>
              <a:rPr lang="tr-TR" u="sng" dirty="0" smtClean="0"/>
              <a:t>Müdür Yardımcıları</a:t>
            </a:r>
          </a:p>
          <a:p>
            <a:pPr>
              <a:buFont typeface="Arial" charset="0"/>
              <a:buChar char="•"/>
            </a:pPr>
            <a:r>
              <a:rPr lang="tr-TR" u="sng" dirty="0" smtClean="0"/>
              <a:t>Okul Psikolojik Danışmanı/Rehber Öğretmen</a:t>
            </a:r>
          </a:p>
          <a:p>
            <a:pPr>
              <a:buFont typeface="Arial" charset="0"/>
              <a:buChar char="•"/>
            </a:pPr>
            <a:r>
              <a:rPr lang="tr-TR" u="sng" dirty="0" smtClean="0"/>
              <a:t>1,2 ve 3. sınıfların her seviyesinden en az 1 sınıf öğretmenleri</a:t>
            </a:r>
            <a:r>
              <a:rPr lang="tr-TR" dirty="0" smtClean="0"/>
              <a:t>.</a:t>
            </a:r>
          </a:p>
          <a:p>
            <a:pPr>
              <a:buFont typeface="Arial" charset="0"/>
              <a:buChar char="•"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ADAY GÖSTERME SÜRECİ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153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Değerlendirmeler </a:t>
            </a:r>
            <a:r>
              <a:rPr lang="tr-TR" dirty="0"/>
              <a:t>belirlenen tarihlerde yer alan </a:t>
            </a:r>
            <a:r>
              <a:rPr lang="tr-TR" b="1" dirty="0"/>
              <a:t>her bir gün için iki (2) oturumdan </a:t>
            </a:r>
            <a:r>
              <a:rPr lang="tr-TR" dirty="0"/>
              <a:t>oluşacaktır. Değerlendirmeye girecek adaylar için gerekli materyaller uygulama merkezlerinde hazır bulundurulacaktır.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Resim Yetenek Alanı Bireysel Değerlendirme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0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Değerlendirmeler </a:t>
            </a:r>
            <a:r>
              <a:rPr lang="tr-TR" dirty="0"/>
              <a:t>Bakanlıkça belirlenen ölçütler doğrultusunda yapılacaktır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Öğrencilerin </a:t>
            </a:r>
            <a:r>
              <a:rPr lang="tr-TR" dirty="0"/>
              <a:t>randevuları, takvimde öngörülen tarih aralığında (resmî tatil </a:t>
            </a:r>
            <a:r>
              <a:rPr lang="tr-TR" dirty="0" smtClean="0"/>
              <a:t>günlerinin dışında</a:t>
            </a:r>
            <a:r>
              <a:rPr lang="tr-TR" dirty="0"/>
              <a:t>) randevu verilmeyen gün bırakılmaksızın oluşturulacaktır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Değerlendirmeler </a:t>
            </a:r>
            <a:r>
              <a:rPr lang="tr-TR" b="1" dirty="0"/>
              <a:t>her gün için dört (4) oturum </a:t>
            </a:r>
            <a:r>
              <a:rPr lang="tr-TR" dirty="0"/>
              <a:t>şeklinde gerçekleştirilecektir.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Müzik Yetenek Alanı Bireysel Değerlendirme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Değerlendirmeye </a:t>
            </a:r>
            <a:r>
              <a:rPr lang="tr-TR" dirty="0"/>
              <a:t>yönelik hazırlanan “Örnek Uygulama Videosu”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orgm.meb.gov.tr</a:t>
            </a:r>
            <a:r>
              <a:rPr lang="tr-TR" dirty="0" smtClean="0"/>
              <a:t> adresi </a:t>
            </a:r>
            <a:r>
              <a:rPr lang="tr-TR" dirty="0"/>
              <a:t>üzerinden izlenebilecektir. İlgili videonun her oturum öncesinde </a:t>
            </a:r>
            <a:r>
              <a:rPr lang="tr-TR" dirty="0" smtClean="0"/>
              <a:t>öğrencilere uygulama </a:t>
            </a:r>
            <a:r>
              <a:rPr lang="tr-TR" dirty="0"/>
              <a:t>merkezi müdürlüklerince izletilmesi zorunludur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NOT: Müzik yetenek alanı </a:t>
            </a:r>
            <a:r>
              <a:rPr lang="tr-TR" b="1" dirty="0" smtClean="0"/>
              <a:t>‘Örnek Uygulama Videosu’ </a:t>
            </a:r>
            <a:r>
              <a:rPr lang="tr-TR" dirty="0" smtClean="0"/>
              <a:t>ileriki tarihlerde yayımlandığında duyurusu yapılacaktır.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Müzik Yetenek Alanı Bireysel Değerlendirme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3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Ön Değerlendirme Uygulamasına </a:t>
            </a:r>
            <a:r>
              <a:rPr lang="tr-TR" b="1" dirty="0" smtClean="0"/>
              <a:t>İtiraz</a:t>
            </a:r>
          </a:p>
          <a:p>
            <a:pPr marL="0" indent="0">
              <a:buNone/>
            </a:pPr>
            <a:r>
              <a:rPr lang="tr-TR" dirty="0" smtClean="0"/>
              <a:t>	Genel </a:t>
            </a:r>
            <a:r>
              <a:rPr lang="tr-TR" dirty="0"/>
              <a:t>zihinsel, resim ve müzik yetenek alanı ön değerlendirme uygulamalarına </a:t>
            </a:r>
            <a:r>
              <a:rPr lang="tr-TR" dirty="0" smtClean="0"/>
              <a:t>ilişkin itirazlar </a:t>
            </a:r>
            <a:r>
              <a:rPr lang="tr-TR" dirty="0"/>
              <a:t>takvimde belirtilen tarih aralığında öğrenci velisi </a:t>
            </a:r>
            <a:r>
              <a:rPr lang="tr-TR" b="1" dirty="0"/>
              <a:t>tarafından e-İtiraz </a:t>
            </a:r>
            <a:r>
              <a:rPr lang="tr-TR" b="1" dirty="0" smtClean="0"/>
              <a:t>Modülü </a:t>
            </a:r>
            <a:r>
              <a:rPr lang="tr-TR" dirty="0" smtClean="0"/>
              <a:t>üzerinden </a:t>
            </a:r>
            <a:r>
              <a:rPr lang="tr-TR" dirty="0"/>
              <a:t>yapılacaktır. İtirazlar, il tanılama sınav komisyonlarınca takvimde </a:t>
            </a:r>
            <a:r>
              <a:rPr lang="tr-TR" dirty="0" smtClean="0"/>
              <a:t>belirtilen tarih </a:t>
            </a:r>
            <a:r>
              <a:rPr lang="tr-TR" dirty="0"/>
              <a:t>aralığında değerlendirilerek e-İtiraz Modülü üzerinden cevaplanacaktır.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İTİRAZLAR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78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Bireysel </a:t>
            </a:r>
            <a:r>
              <a:rPr lang="tr-TR" b="1" dirty="0"/>
              <a:t>Değerlendirme Uygulamasına </a:t>
            </a:r>
            <a:r>
              <a:rPr lang="tr-TR" b="1" dirty="0" smtClean="0"/>
              <a:t>İtiraz</a:t>
            </a:r>
          </a:p>
          <a:p>
            <a:pPr marL="0" indent="0">
              <a:buNone/>
            </a:pPr>
            <a:r>
              <a:rPr lang="tr-TR" dirty="0"/>
              <a:t>Genel zihinsel, resim ve müzik yetenek alanı bireysel değerlendirme </a:t>
            </a:r>
            <a:r>
              <a:rPr lang="tr-TR" dirty="0" smtClean="0"/>
              <a:t>uygulama sonuçlarına </a:t>
            </a:r>
            <a:r>
              <a:rPr lang="tr-TR" dirty="0"/>
              <a:t>ilişkin itirazlar takvimde belirtilen tarih aralığında öğrenci velisi </a:t>
            </a:r>
            <a:r>
              <a:rPr lang="tr-TR" dirty="0" smtClean="0"/>
              <a:t>tarafından </a:t>
            </a:r>
            <a:r>
              <a:rPr lang="tr-TR" b="1" dirty="0" smtClean="0"/>
              <a:t>“EK-2 </a:t>
            </a:r>
            <a:r>
              <a:rPr lang="tr-TR" b="1" dirty="0"/>
              <a:t>İtiraz Başvuru Formu” </a:t>
            </a:r>
            <a:r>
              <a:rPr lang="tr-TR" dirty="0"/>
              <a:t>doldurularak il tanılama sınav komisyonlarına </a:t>
            </a:r>
            <a:r>
              <a:rPr lang="tr-TR" dirty="0" smtClean="0"/>
              <a:t>yapılacaktır. İtirazlar </a:t>
            </a:r>
            <a:r>
              <a:rPr lang="tr-TR" dirty="0"/>
              <a:t>il tanılama sınav komisyonlarınca takvimde belirtilen tarih </a:t>
            </a:r>
            <a:r>
              <a:rPr lang="tr-TR" dirty="0" smtClean="0"/>
              <a:t>aralığında değerlendirilecektir</a:t>
            </a:r>
            <a:r>
              <a:rPr lang="tr-TR" dirty="0"/>
              <a:t>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İTİRAZLAR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06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Bireysel Değerlendirme Uygulamasına İtiraz</a:t>
            </a:r>
          </a:p>
          <a:p>
            <a:pPr marL="0" indent="0">
              <a:buNone/>
            </a:pPr>
            <a:r>
              <a:rPr lang="tr-TR" dirty="0" smtClean="0"/>
              <a:t>	Yapılan </a:t>
            </a:r>
            <a:r>
              <a:rPr lang="tr-TR" dirty="0"/>
              <a:t>ön değerlendirme ve bireysel değerlendirme içeriklerine ilişkin herhangi </a:t>
            </a:r>
            <a:r>
              <a:rPr lang="tr-TR" dirty="0" smtClean="0"/>
              <a:t>bir belge yayımlanmayacak </a:t>
            </a:r>
            <a:r>
              <a:rPr lang="tr-TR" dirty="0"/>
              <a:t>ve paylaşılmayacaktır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EK belgeleri ve kılavuz için; </a:t>
            </a:r>
          </a:p>
          <a:p>
            <a:pPr marL="0" indent="0">
              <a:buNone/>
            </a:pPr>
            <a:r>
              <a:rPr lang="tr-TR" sz="1200" dirty="0"/>
              <a:t>https://orgm.meb.gov.tr/meb_iys_dosyalar/2022_12/06120245_2022-2023_BIYLIYM_VE_SANAT_MERKEZLERIY_OYGYRENCIY_TANILAMA_VE_YERLESYTIYRME_KILAVUZU.pdf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İTİRAZLAR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7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2088232"/>
          </a:xfrm>
        </p:spPr>
        <p:txBody>
          <a:bodyPr>
            <a:normAutofit/>
          </a:bodyPr>
          <a:lstStyle/>
          <a:p>
            <a:r>
              <a:rPr lang="tr-TR" sz="8000" dirty="0" smtClean="0">
                <a:solidFill>
                  <a:schemeClr val="accent1"/>
                </a:solidFill>
              </a:rPr>
              <a:t>TEŞEKKÜRLER</a:t>
            </a:r>
            <a:endParaRPr lang="tr-TR" sz="80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meltem\Desktop\resul pdr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793" y="4941168"/>
            <a:ext cx="1540595" cy="154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225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3</a:t>
            </a:r>
            <a:r>
              <a:rPr lang="tr-TR" b="1" dirty="0"/>
              <a:t>. </a:t>
            </a:r>
            <a:r>
              <a:rPr lang="tr-TR" dirty="0"/>
              <a:t>Her okulda 1, 2 ve 3. sınıf düzeylerinden her bir yetenek alanı için belirtilen her bir </a:t>
            </a:r>
            <a:r>
              <a:rPr lang="tr-TR" dirty="0" smtClean="0"/>
              <a:t>sınıf düzeyindeki </a:t>
            </a:r>
            <a:r>
              <a:rPr lang="tr-TR" dirty="0"/>
              <a:t>toplam öğrenci sayısının </a:t>
            </a:r>
            <a:r>
              <a:rPr lang="tr-TR" b="1" dirty="0"/>
              <a:t>en fazla %20’si </a:t>
            </a:r>
            <a:r>
              <a:rPr lang="tr-TR" dirty="0"/>
              <a:t>aday gösterilebilecektir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4</a:t>
            </a:r>
            <a:r>
              <a:rPr lang="tr-TR" b="1" dirty="0"/>
              <a:t>. </a:t>
            </a:r>
            <a:r>
              <a:rPr lang="tr-TR" dirty="0"/>
              <a:t>Bir öğrenci </a:t>
            </a:r>
            <a:r>
              <a:rPr lang="tr-TR" b="1" dirty="0"/>
              <a:t>en fazla iki yetenek </a:t>
            </a:r>
            <a:r>
              <a:rPr lang="tr-TR" dirty="0"/>
              <a:t>alanından aday </a:t>
            </a:r>
            <a:r>
              <a:rPr lang="tr-TR" dirty="0" smtClean="0"/>
              <a:t>gösterilebilecektir.</a:t>
            </a:r>
          </a:p>
          <a:p>
            <a:pPr marL="0" indent="0">
              <a:buNone/>
            </a:pPr>
            <a:r>
              <a:rPr lang="tr-TR" b="1" dirty="0" smtClean="0"/>
              <a:t>5</a:t>
            </a:r>
            <a:r>
              <a:rPr lang="tr-TR" b="1" dirty="0"/>
              <a:t>. </a:t>
            </a:r>
            <a:r>
              <a:rPr lang="tr-TR" dirty="0"/>
              <a:t>Sınıf öğretmenleri tarafından aday gösterilmek üzere önerilen öğrenci/öğrenciler </a:t>
            </a:r>
            <a:r>
              <a:rPr lang="tr-TR" dirty="0" smtClean="0"/>
              <a:t>için “</a:t>
            </a:r>
            <a:r>
              <a:rPr lang="tr-TR" b="1" dirty="0" smtClean="0"/>
              <a:t>EK-1 </a:t>
            </a:r>
            <a:r>
              <a:rPr lang="tr-TR" b="1" dirty="0"/>
              <a:t>Gözlem </a:t>
            </a:r>
            <a:r>
              <a:rPr lang="tr-TR" b="1" dirty="0" err="1"/>
              <a:t>Formu</a:t>
            </a:r>
            <a:r>
              <a:rPr lang="tr-TR" dirty="0" err="1"/>
              <a:t>”nun</a:t>
            </a:r>
            <a:r>
              <a:rPr lang="tr-TR" dirty="0"/>
              <a:t> çıktısı doldurulduktan sonra okul yönlendirme </a:t>
            </a:r>
            <a:r>
              <a:rPr lang="tr-TR" dirty="0" smtClean="0"/>
              <a:t>komisyonuna teslim </a:t>
            </a:r>
            <a:r>
              <a:rPr lang="tr-TR" dirty="0"/>
              <a:t>edilecektir.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ADAY GÖSTERME SÜRECİ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468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07506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6</a:t>
            </a:r>
            <a:r>
              <a:rPr lang="tr-TR" b="1" dirty="0"/>
              <a:t>. </a:t>
            </a:r>
            <a:r>
              <a:rPr lang="tr-TR" dirty="0"/>
              <a:t>Okul yönlendirme komisyonu tarafından aday gösterilmesine karar </a:t>
            </a:r>
            <a:r>
              <a:rPr lang="tr-TR" dirty="0" smtClean="0"/>
              <a:t>verilen öğrenci/öğrencilere </a:t>
            </a:r>
            <a:r>
              <a:rPr lang="tr-TR" dirty="0"/>
              <a:t>ait gözlem formları ilgili öğretmenlere imza karşılığında </a:t>
            </a:r>
            <a:r>
              <a:rPr lang="tr-TR" dirty="0" smtClean="0"/>
              <a:t>tebliğ edilecektir</a:t>
            </a:r>
            <a:r>
              <a:rPr lang="tr-TR" dirty="0"/>
              <a:t>. Sınıf öğretmenleri, komisyon tarafından tebliğ edilen gözlem </a:t>
            </a:r>
            <a:r>
              <a:rPr lang="tr-TR" dirty="0" smtClean="0"/>
              <a:t>formlarını </a:t>
            </a:r>
            <a:r>
              <a:rPr lang="tr-TR" b="1" dirty="0" smtClean="0"/>
              <a:t>MEBBİS/e-Okul </a:t>
            </a:r>
            <a:r>
              <a:rPr lang="tr-TR" b="1" dirty="0"/>
              <a:t>Yönetim Bilgi Sistemi Modülüne </a:t>
            </a:r>
            <a:r>
              <a:rPr lang="tr-TR" dirty="0"/>
              <a:t>işleyerek kaydedeceklerdir.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ADAY GÖSTERME SÜRECİ</a:t>
            </a:r>
            <a:endParaRPr lang="tr-TR" sz="2400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4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2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sz="4400" b="1" dirty="0" smtClean="0"/>
              <a:t>Merkez </a:t>
            </a:r>
            <a:r>
              <a:rPr lang="tr-TR" sz="4400" b="1" dirty="0"/>
              <a:t>Tanılama Sınav </a:t>
            </a:r>
            <a:r>
              <a:rPr lang="tr-TR" sz="4400" b="1" dirty="0" smtClean="0"/>
              <a:t>Komisyonu</a:t>
            </a:r>
          </a:p>
          <a:p>
            <a:pPr marL="0" indent="0">
              <a:buNone/>
            </a:pPr>
            <a:endParaRPr lang="tr-TR" sz="4400" b="1" dirty="0" smtClean="0"/>
          </a:p>
          <a:p>
            <a:pPr marL="0" indent="0">
              <a:buNone/>
            </a:pPr>
            <a:r>
              <a:rPr lang="tr-TR" sz="4400" b="1" dirty="0"/>
              <a:t>İl Tanılama Sınav </a:t>
            </a:r>
            <a:r>
              <a:rPr lang="tr-TR" sz="4400" b="1" dirty="0" smtClean="0"/>
              <a:t>Komisyonu</a:t>
            </a:r>
          </a:p>
          <a:p>
            <a:pPr marL="0" indent="0">
              <a:buNone/>
            </a:pPr>
            <a:endParaRPr lang="tr-TR" sz="4400" b="1" dirty="0" smtClean="0"/>
          </a:p>
          <a:p>
            <a:pPr marL="0" indent="0">
              <a:buNone/>
            </a:pPr>
            <a:r>
              <a:rPr lang="tr-TR" sz="4400" b="1" dirty="0"/>
              <a:t>Okul </a:t>
            </a:r>
            <a:r>
              <a:rPr lang="tr-TR" sz="4400" b="1" dirty="0"/>
              <a:t>Y</a:t>
            </a:r>
            <a:r>
              <a:rPr lang="tr-TR" sz="4400" b="1" dirty="0" smtClean="0"/>
              <a:t>önlendirme Komisyonu</a:t>
            </a:r>
            <a:endParaRPr lang="tr-TR" sz="4400" b="1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BİLSEM KOMİSYONLARI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53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a</a:t>
            </a:r>
            <a:r>
              <a:rPr lang="tr-TR" dirty="0"/>
              <a:t>) BİLSEM öğrenci tanılama ve yerleştirme </a:t>
            </a:r>
            <a:r>
              <a:rPr lang="tr-TR" dirty="0" smtClean="0"/>
              <a:t>sürecini </a:t>
            </a:r>
            <a:r>
              <a:rPr lang="tr-TR" dirty="0"/>
              <a:t>ülke genelinde planlamak,</a:t>
            </a:r>
          </a:p>
          <a:p>
            <a:pPr marL="0" indent="0">
              <a:buNone/>
            </a:pPr>
            <a:r>
              <a:rPr lang="tr-TR" dirty="0" smtClean="0"/>
              <a:t>	b</a:t>
            </a:r>
            <a:r>
              <a:rPr lang="tr-TR" dirty="0"/>
              <a:t>) Alt komisyon oluşturulması ve çalışması ile ilgili iş ve işlemleri yürütmek,</a:t>
            </a:r>
          </a:p>
          <a:p>
            <a:pPr marL="0" indent="0">
              <a:buNone/>
            </a:pPr>
            <a:r>
              <a:rPr lang="tr-TR" dirty="0" smtClean="0"/>
              <a:t>	c</a:t>
            </a:r>
            <a:r>
              <a:rPr lang="tr-TR" dirty="0"/>
              <a:t>) Alt komisyonlardan gelen görüşleri karara bağlamak</a:t>
            </a:r>
            <a:r>
              <a:rPr lang="tr-TR" dirty="0" smtClean="0"/>
              <a:t>,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Merkez Tanılama Sınav Komisyonun Görevleri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9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ç</a:t>
            </a:r>
            <a:r>
              <a:rPr lang="tr-TR" dirty="0"/>
              <a:t>) BİLSEM öğrenci tanılama ve yerleştirme sürecinin ülke genelinde sağlıklı yürütülmesi için gerekli önlemleri almak,</a:t>
            </a:r>
          </a:p>
          <a:p>
            <a:pPr marL="0" indent="0">
              <a:buNone/>
            </a:pPr>
            <a:r>
              <a:rPr lang="tr-TR" dirty="0" smtClean="0"/>
              <a:t>	d</a:t>
            </a:r>
            <a:r>
              <a:rPr lang="tr-TR" dirty="0"/>
              <a:t>) İl tanılama sınav komisyonlarında karara bağlanamayan itirazları karara bağlamaktır.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Merkez Tanılama Sınav Komisyonun Görevleri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57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	a</a:t>
            </a:r>
            <a:r>
              <a:rPr lang="tr-TR" dirty="0"/>
              <a:t>) BİLSEM öğrenci tanılama ve yerleştirme sürecinde 1, 2 ve 3. sınıf seviyelerinde </a:t>
            </a:r>
            <a:r>
              <a:rPr lang="tr-TR" dirty="0" smtClean="0"/>
              <a:t>derse giren </a:t>
            </a:r>
            <a:r>
              <a:rPr lang="tr-TR" dirty="0"/>
              <a:t>sınıf öğretmenlerine, rehber öğretmen/psikolojik danışmanlara ve </a:t>
            </a:r>
            <a:r>
              <a:rPr lang="tr-TR" dirty="0" smtClean="0"/>
              <a:t>okul yöneticilerine </a:t>
            </a:r>
            <a:r>
              <a:rPr lang="tr-TR" dirty="0"/>
              <a:t>12-16 Aralık 2022 tarihleri arasında özel yetenekli öğrencilerin </a:t>
            </a:r>
            <a:r>
              <a:rPr lang="tr-TR" dirty="0" smtClean="0"/>
              <a:t>özellikleri, özel </a:t>
            </a:r>
            <a:r>
              <a:rPr lang="tr-TR" dirty="0"/>
              <a:t>yetenekli öğrencilere sunulan özel eğitim hizmetleri, </a:t>
            </a:r>
            <a:r>
              <a:rPr lang="tr-TR" dirty="0" err="1"/>
              <a:t>BİLSEM’lere</a:t>
            </a:r>
            <a:r>
              <a:rPr lang="tr-TR" dirty="0"/>
              <a:t> öğrenci </a:t>
            </a:r>
            <a:r>
              <a:rPr lang="tr-TR" dirty="0" smtClean="0"/>
              <a:t>tanılama sürecine </a:t>
            </a:r>
            <a:r>
              <a:rPr lang="tr-TR" dirty="0"/>
              <a:t>yönelik bilgilendirme toplantılarını planlamak ve gerçekleştirilmesini sağlamak,</a:t>
            </a:r>
          </a:p>
          <a:p>
            <a:pPr marL="0" indent="0">
              <a:buNone/>
            </a:pPr>
            <a:r>
              <a:rPr lang="tr-TR" dirty="0" smtClean="0"/>
              <a:t>	b</a:t>
            </a:r>
            <a:r>
              <a:rPr lang="tr-TR" dirty="0"/>
              <a:t>) Ön değerlendirme ve bireysel değerlendirme uygulamalarındaki iş ve işlemleri </a:t>
            </a:r>
            <a:r>
              <a:rPr lang="tr-TR" dirty="0" smtClean="0"/>
              <a:t>planlamak ve </a:t>
            </a:r>
            <a:r>
              <a:rPr lang="tr-TR" dirty="0"/>
              <a:t>yürütmek,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İl Tanılama Sınav Komisyonunun Görevleri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1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646</Words>
  <Application>Microsoft Office PowerPoint</Application>
  <PresentationFormat>Ekran Gösterisi (4:3)</PresentationFormat>
  <Paragraphs>138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Dalga Biçimi</vt:lpstr>
      <vt:lpstr>T.C. MİLLÎ EĞİTİM BAKANLIĞI ÖZEL EĞİTİM VE REHBERLİK HİZMETLERİ GENEL MÜDÜRLÜĞÜ   BİLİM VE SANAT MERKEZLERİ ÖĞRENCİ TANILAMA VE YERLEŞTİRME KILAVUZU   2022-2023 </vt:lpstr>
      <vt:lpstr>PowerPoint Sunusu</vt:lpstr>
      <vt:lpstr>ADAY GÖSTERME SÜRECİ</vt:lpstr>
      <vt:lpstr>ADAY GÖSTERME SÜRECİ</vt:lpstr>
      <vt:lpstr>ADAY GÖSTERME SÜRECİ</vt:lpstr>
      <vt:lpstr>BİLSEM KOMİSYONLARI</vt:lpstr>
      <vt:lpstr>Merkez Tanılama Sınav Komisyonun Görevleri</vt:lpstr>
      <vt:lpstr>Merkez Tanılama Sınav Komisyonun Görevleri</vt:lpstr>
      <vt:lpstr>İl Tanılama Sınav Komisyonunun Görevleri</vt:lpstr>
      <vt:lpstr>İl Tanılama Sınav Komisyonunun Görevleri</vt:lpstr>
      <vt:lpstr>Okul Yönlendirme Komisyonunun Görevleri</vt:lpstr>
      <vt:lpstr>Okul Yönlendirme Komisyonunun Görevleri</vt:lpstr>
      <vt:lpstr>PowerPoint Sunusu</vt:lpstr>
      <vt:lpstr>Genel Uygulama Esasları</vt:lpstr>
      <vt:lpstr>Genel Uygulama Esasları</vt:lpstr>
      <vt:lpstr>Genel Uygulama Esasları</vt:lpstr>
      <vt:lpstr>Genel Uygulama Esasları</vt:lpstr>
      <vt:lpstr>Genel Uygulama Esasları</vt:lpstr>
      <vt:lpstr>Ön Değerlendirme Uygulama Esasları</vt:lpstr>
      <vt:lpstr>Ön Değerlendirme Uygulama Esasları</vt:lpstr>
      <vt:lpstr>Ön Değerlendirme Uygulama Esasları</vt:lpstr>
      <vt:lpstr>Bireysel Değerlendirme Uygulama Esasları</vt:lpstr>
      <vt:lpstr>Bireysel Değerlendirme Uygulama Esasları</vt:lpstr>
      <vt:lpstr>Bireysel Değerlendirme Uygulama Esasları</vt:lpstr>
      <vt:lpstr>Bireysel Değerlendirme Uygulama Esasları</vt:lpstr>
      <vt:lpstr>Bireysel Değerlendirme Uygulama Esasları</vt:lpstr>
      <vt:lpstr>Genel Zihinsel Yetenek Alanı Bireysel Değerlendirme Uygulamaları</vt:lpstr>
      <vt:lpstr>Genel Zihinsel Yetenek Alanı Bireysel Değerlendirme Uygulamaları</vt:lpstr>
      <vt:lpstr>Resim Yetenek Alanı Bireysel Değerlendirme Uygulamaları</vt:lpstr>
      <vt:lpstr>Resim Yetenek Alanı Bireysel Değerlendirme Uygulamaları</vt:lpstr>
      <vt:lpstr>Müzik Yetenek Alanı Bireysel Değerlendirme Uygulamaları</vt:lpstr>
      <vt:lpstr>Müzik Yetenek Alanı Bireysel Değerlendirme Uygulamaları</vt:lpstr>
      <vt:lpstr>İTİRAZLAR</vt:lpstr>
      <vt:lpstr>İTİRAZLAR</vt:lpstr>
      <vt:lpstr>İTİRAZLAR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MİLLÎ EĞİTİM BAKANLIĞI ÖZEL EĞİTİM VE REHBERLİK HİZMETLERİ GENEL MÜDÜRLÜĞÜ   BİLİM VE SANAT MERKEZLERİ ÖĞRENCİ TANILAMA VE YERLEŞTİRME KILAVUZU   2022-2023 </dc:title>
  <dc:creator>meltem</dc:creator>
  <cp:lastModifiedBy>meltem</cp:lastModifiedBy>
  <cp:revision>18</cp:revision>
  <dcterms:created xsi:type="dcterms:W3CDTF">2022-12-07T06:59:26Z</dcterms:created>
  <dcterms:modified xsi:type="dcterms:W3CDTF">2022-12-07T10:01:33Z</dcterms:modified>
</cp:coreProperties>
</file>