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38" r:id="rId1"/>
  </p:sldMasterIdLst>
  <p:notesMasterIdLst>
    <p:notesMasterId r:id="rId62"/>
  </p:notesMasterIdLst>
  <p:handoutMasterIdLst>
    <p:handoutMasterId r:id="rId63"/>
  </p:handoutMasterIdLst>
  <p:sldIdLst>
    <p:sldId id="457" r:id="rId2"/>
    <p:sldId id="428" r:id="rId3"/>
    <p:sldId id="358" r:id="rId4"/>
    <p:sldId id="366" r:id="rId5"/>
    <p:sldId id="472" r:id="rId6"/>
    <p:sldId id="373" r:id="rId7"/>
    <p:sldId id="372" r:id="rId8"/>
    <p:sldId id="374" r:id="rId9"/>
    <p:sldId id="341" r:id="rId10"/>
    <p:sldId id="439" r:id="rId11"/>
    <p:sldId id="483" r:id="rId12"/>
    <p:sldId id="484" r:id="rId13"/>
    <p:sldId id="440" r:id="rId14"/>
    <p:sldId id="486" r:id="rId15"/>
    <p:sldId id="485" r:id="rId16"/>
    <p:sldId id="442" r:id="rId17"/>
    <p:sldId id="487" r:id="rId18"/>
    <p:sldId id="488" r:id="rId19"/>
    <p:sldId id="443" r:id="rId20"/>
    <p:sldId id="489" r:id="rId21"/>
    <p:sldId id="444" r:id="rId22"/>
    <p:sldId id="490" r:id="rId23"/>
    <p:sldId id="445" r:id="rId24"/>
    <p:sldId id="491" r:id="rId25"/>
    <p:sldId id="446" r:id="rId26"/>
    <p:sldId id="492" r:id="rId27"/>
    <p:sldId id="493" r:id="rId28"/>
    <p:sldId id="447" r:id="rId29"/>
    <p:sldId id="494" r:id="rId30"/>
    <p:sldId id="459" r:id="rId31"/>
    <p:sldId id="463" r:id="rId32"/>
    <p:sldId id="496" r:id="rId33"/>
    <p:sldId id="497" r:id="rId34"/>
    <p:sldId id="498" r:id="rId35"/>
    <p:sldId id="499" r:id="rId36"/>
    <p:sldId id="500" r:id="rId37"/>
    <p:sldId id="501" r:id="rId38"/>
    <p:sldId id="502" r:id="rId39"/>
    <p:sldId id="451" r:id="rId40"/>
    <p:sldId id="503" r:id="rId41"/>
    <p:sldId id="504" r:id="rId42"/>
    <p:sldId id="505" r:id="rId43"/>
    <p:sldId id="506" r:id="rId44"/>
    <p:sldId id="507" r:id="rId45"/>
    <p:sldId id="508" r:id="rId46"/>
    <p:sldId id="509" r:id="rId47"/>
    <p:sldId id="510" r:id="rId48"/>
    <p:sldId id="511" r:id="rId49"/>
    <p:sldId id="512" r:id="rId50"/>
    <p:sldId id="513" r:id="rId51"/>
    <p:sldId id="514" r:id="rId52"/>
    <p:sldId id="515" r:id="rId53"/>
    <p:sldId id="516" r:id="rId54"/>
    <p:sldId id="517" r:id="rId55"/>
    <p:sldId id="518" r:id="rId56"/>
    <p:sldId id="519" r:id="rId57"/>
    <p:sldId id="520" r:id="rId58"/>
    <p:sldId id="521" r:id="rId59"/>
    <p:sldId id="522" r:id="rId60"/>
    <p:sldId id="523" r:id="rId61"/>
  </p:sldIdLst>
  <p:sldSz cx="9144000" cy="6858000" type="screen4x3"/>
  <p:notesSz cx="6791325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Georgia" pitchFamily="18" charset="0"/>
        <a:ea typeface="ヒラギノ明朝 ProN W3"/>
        <a:cs typeface="ヒラギノ明朝 ProN W3"/>
        <a:sym typeface="Georgia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Georgia" pitchFamily="18" charset="0"/>
        <a:ea typeface="ヒラギノ明朝 ProN W3"/>
        <a:cs typeface="ヒラギノ明朝 ProN W3"/>
        <a:sym typeface="Georgia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Georgia" pitchFamily="18" charset="0"/>
        <a:ea typeface="ヒラギノ明朝 ProN W3"/>
        <a:cs typeface="ヒラギノ明朝 ProN W3"/>
        <a:sym typeface="Georgia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Georgia" pitchFamily="18" charset="0"/>
        <a:ea typeface="ヒラギノ明朝 ProN W3"/>
        <a:cs typeface="ヒラギノ明朝 ProN W3"/>
        <a:sym typeface="Georgia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Georgia" pitchFamily="18" charset="0"/>
        <a:ea typeface="ヒラギノ明朝 ProN W3"/>
        <a:cs typeface="ヒラギノ明朝 ProN W3"/>
        <a:sym typeface="Georgia" pitchFamily="18" charset="0"/>
      </a:defRPr>
    </a:lvl5pPr>
    <a:lvl6pPr marL="2286000" algn="l" defTabSz="914400" rtl="0" eaLnBrk="1" latinLnBrk="0" hangingPunct="1">
      <a:defRPr kern="1200">
        <a:solidFill>
          <a:srgbClr val="000000"/>
        </a:solidFill>
        <a:latin typeface="Georgia" pitchFamily="18" charset="0"/>
        <a:ea typeface="ヒラギノ明朝 ProN W3"/>
        <a:cs typeface="ヒラギノ明朝 ProN W3"/>
        <a:sym typeface="Georgia" pitchFamily="18" charset="0"/>
      </a:defRPr>
    </a:lvl6pPr>
    <a:lvl7pPr marL="2743200" algn="l" defTabSz="914400" rtl="0" eaLnBrk="1" latinLnBrk="0" hangingPunct="1">
      <a:defRPr kern="1200">
        <a:solidFill>
          <a:srgbClr val="000000"/>
        </a:solidFill>
        <a:latin typeface="Georgia" pitchFamily="18" charset="0"/>
        <a:ea typeface="ヒラギノ明朝 ProN W3"/>
        <a:cs typeface="ヒラギノ明朝 ProN W3"/>
        <a:sym typeface="Georgia" pitchFamily="18" charset="0"/>
      </a:defRPr>
    </a:lvl7pPr>
    <a:lvl8pPr marL="3200400" algn="l" defTabSz="914400" rtl="0" eaLnBrk="1" latinLnBrk="0" hangingPunct="1">
      <a:defRPr kern="1200">
        <a:solidFill>
          <a:srgbClr val="000000"/>
        </a:solidFill>
        <a:latin typeface="Georgia" pitchFamily="18" charset="0"/>
        <a:ea typeface="ヒラギノ明朝 ProN W3"/>
        <a:cs typeface="ヒラギノ明朝 ProN W3"/>
        <a:sym typeface="Georgia" pitchFamily="18" charset="0"/>
      </a:defRPr>
    </a:lvl8pPr>
    <a:lvl9pPr marL="3657600" algn="l" defTabSz="914400" rtl="0" eaLnBrk="1" latinLnBrk="0" hangingPunct="1">
      <a:defRPr kern="1200">
        <a:solidFill>
          <a:srgbClr val="000000"/>
        </a:solidFill>
        <a:latin typeface="Georgia" pitchFamily="18" charset="0"/>
        <a:ea typeface="ヒラギノ明朝 ProN W3"/>
        <a:cs typeface="ヒラギノ明朝 ProN W3"/>
        <a:sym typeface="Georgia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DD47"/>
    <a:srgbClr val="FEDADD"/>
    <a:srgbClr val="F6800A"/>
    <a:srgbClr val="FFE3AB"/>
    <a:srgbClr val="FFCC66"/>
    <a:srgbClr val="FFCD69"/>
    <a:srgbClr val="FFBB33"/>
    <a:srgbClr val="89E0FF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Orta Stil 4 - Vurgu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A488322-F2BA-4B5B-9748-0D474271808F}" styleName="Orta Stil 3 - Vurgu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Orta Stil 1 - Vurgu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Açık Stil 3 - Vurgu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8D230F3-CF80-4859-8CE7-A43EE81993B5}" styleName="Açık Stil 1 - Vurgu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8603FDC-E32A-4AB5-989C-0864C3EAD2B8}" styleName="Tema Uygulanmış Stil 2 - Vurgu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ema Uygulanmış Stil 2 - Vurgu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12C8C85-51F0-491E-9774-3900AFEF0FD7}" styleName="Açık Stil 2 - Vurgu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D083AE6-46FA-4A59-8FB0-9F97EB10719F}" styleName="Açık Stil 3 - Vurgu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AF606853-7671-496A-8E4F-DF71F8EC918B}" styleName="Koyu Stil 1 - Vurgu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B9631B5-78F2-41C9-869B-9F39066F8104}" styleName="Orta Stil 3 - Vurgu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Orta Stil 3 - Vurgu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Orta Stil 3 - Vurgu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Orta Stil 3 - Vurgu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Açık Stil 2 - Vurgu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9" autoAdjust="0"/>
    <p:restoredTop sz="97122" autoAdjust="0"/>
  </p:normalViewPr>
  <p:slideViewPr>
    <p:cSldViewPr>
      <p:cViewPr>
        <p:scale>
          <a:sx n="70" d="100"/>
          <a:sy n="70" d="100"/>
        </p:scale>
        <p:origin x="-1842" y="-5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7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Kitap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990906173163736E-2"/>
          <c:y val="0.2102864638971747"/>
          <c:w val="0.40054696503980047"/>
          <c:h val="0.76257979882577165"/>
        </c:manualLayout>
      </c:layout>
      <c:pieChart>
        <c:varyColors val="1"/>
        <c:ser>
          <c:idx val="1"/>
          <c:order val="1"/>
          <c:cat>
            <c:strRef>
              <c:f>Sayfa1!$C$4:$C$6</c:f>
              <c:strCache>
                <c:ptCount val="3"/>
                <c:pt idx="0">
                  <c:v>Normal</c:v>
                </c:pt>
                <c:pt idx="1">
                  <c:v>Normal Zekanın Altı</c:v>
                </c:pt>
                <c:pt idx="2">
                  <c:v>Üstün Yetenekli</c:v>
                </c:pt>
              </c:strCache>
            </c:strRef>
          </c:cat>
          <c:val>
            <c:numRef>
              <c:f>Sayfa1!$D$4:$D$6</c:f>
              <c:numCache>
                <c:formatCode>General</c:formatCode>
                <c:ptCount val="3"/>
                <c:pt idx="0">
                  <c:v>95</c:v>
                </c:pt>
                <c:pt idx="1">
                  <c:v>3</c:v>
                </c:pt>
                <c:pt idx="2">
                  <c:v>2</c:v>
                </c:pt>
              </c:numCache>
            </c:numRef>
          </c:val>
        </c:ser>
        <c:ser>
          <c:idx val="0"/>
          <c:order val="0"/>
          <c:cat>
            <c:strRef>
              <c:f>Sayfa1!$C$4:$C$6</c:f>
              <c:strCache>
                <c:ptCount val="3"/>
                <c:pt idx="0">
                  <c:v>Normal</c:v>
                </c:pt>
                <c:pt idx="1">
                  <c:v>Normal Zekanın Altı</c:v>
                </c:pt>
                <c:pt idx="2">
                  <c:v>Üstün Yetenekli</c:v>
                </c:pt>
              </c:strCache>
            </c:strRef>
          </c:cat>
          <c:val>
            <c:numRef>
              <c:f>Sayfa1!$D$4:$D$6</c:f>
              <c:numCache>
                <c:formatCode>General</c:formatCode>
                <c:ptCount val="3"/>
                <c:pt idx="0">
                  <c:v>95</c:v>
                </c:pt>
                <c:pt idx="1">
                  <c:v>3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spPr>
    <a:solidFill>
      <a:schemeClr val="lt1"/>
    </a:solidFill>
    <a:ln w="25400" cap="flat" cmpd="sng" algn="ctr">
      <a:solidFill>
        <a:schemeClr val="accent4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tr-TR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0.11111</cdr:x>
      <cdr:y>0.07692</cdr:y>
    </cdr:from>
    <cdr:to>
      <cdr:x>0.90909</cdr:x>
      <cdr:y>0.17308</cdr:y>
    </cdr:to>
    <cdr:sp macro="" textlink="">
      <cdr:nvSpPr>
        <cdr:cNvPr id="2" name="Metin kutusu 1"/>
        <cdr:cNvSpPr txBox="1"/>
      </cdr:nvSpPr>
      <cdr:spPr>
        <a:xfrm xmlns:a="http://schemas.openxmlformats.org/drawingml/2006/main">
          <a:off x="792088" y="288032"/>
          <a:ext cx="5688632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tr-TR" sz="1600" b="1" dirty="0" smtClean="0">
              <a:solidFill>
                <a:schemeClr val="bg1"/>
              </a:solidFill>
            </a:rPr>
            <a:t>TOPLUMU OLUŞTURAN BİREYLER</a:t>
          </a:r>
          <a:endParaRPr lang="tr-TR" sz="16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0.64646</cdr:x>
      <cdr:y>0.3</cdr:y>
    </cdr:from>
    <cdr:to>
      <cdr:x>0.81818</cdr:x>
      <cdr:y>0.36667</cdr:y>
    </cdr:to>
    <cdr:sp macro="" textlink="">
      <cdr:nvSpPr>
        <cdr:cNvPr id="3" name="Metin kutusu 2"/>
        <cdr:cNvSpPr txBox="1"/>
      </cdr:nvSpPr>
      <cdr:spPr>
        <a:xfrm xmlns:a="http://schemas.openxmlformats.org/drawingml/2006/main">
          <a:off x="4608512" y="1296144"/>
          <a:ext cx="122413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tr-TR" dirty="0" smtClean="0"/>
            <a:t>Özel Yetenek</a:t>
          </a:r>
          <a:endParaRPr lang="tr-TR" sz="1100" dirty="0"/>
        </a:p>
      </cdr:txBody>
    </cdr:sp>
  </cdr:relSizeAnchor>
  <cdr:relSizeAnchor xmlns:cdr="http://schemas.openxmlformats.org/drawingml/2006/chartDrawing">
    <cdr:from>
      <cdr:x>0.64646</cdr:x>
      <cdr:y>0.4</cdr:y>
    </cdr:from>
    <cdr:to>
      <cdr:x>0.81818</cdr:x>
      <cdr:y>0.46667</cdr:y>
    </cdr:to>
    <cdr:sp macro="" textlink="">
      <cdr:nvSpPr>
        <cdr:cNvPr id="4" name="Metin kutusu 1"/>
        <cdr:cNvSpPr txBox="1"/>
      </cdr:nvSpPr>
      <cdr:spPr>
        <a:xfrm xmlns:a="http://schemas.openxmlformats.org/drawingml/2006/main">
          <a:off x="4608512" y="1728192"/>
          <a:ext cx="122413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tr-TR" dirty="0" smtClean="0"/>
            <a:t>Normal Altı</a:t>
          </a:r>
          <a:r>
            <a:rPr lang="tr-TR" sz="1100" dirty="0" smtClean="0"/>
            <a:t> </a:t>
          </a:r>
          <a:endParaRPr lang="tr-TR" sz="1100" dirty="0"/>
        </a:p>
      </cdr:txBody>
    </cdr:sp>
  </cdr:relSizeAnchor>
  <cdr:relSizeAnchor xmlns:cdr="http://schemas.openxmlformats.org/drawingml/2006/chartDrawing">
    <cdr:from>
      <cdr:x>0.64646</cdr:x>
      <cdr:y>0.5</cdr:y>
    </cdr:from>
    <cdr:to>
      <cdr:x>0.81818</cdr:x>
      <cdr:y>0.56667</cdr:y>
    </cdr:to>
    <cdr:sp macro="" textlink="">
      <cdr:nvSpPr>
        <cdr:cNvPr id="5" name="Metin kutusu 1"/>
        <cdr:cNvSpPr txBox="1"/>
      </cdr:nvSpPr>
      <cdr:spPr>
        <a:xfrm xmlns:a="http://schemas.openxmlformats.org/drawingml/2006/main">
          <a:off x="4608512" y="2160240"/>
          <a:ext cx="122413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tr-TR" dirty="0" smtClean="0"/>
            <a:t>Normal</a:t>
          </a:r>
          <a:endParaRPr lang="tr-TR" sz="1100" dirty="0"/>
        </a:p>
      </cdr:txBody>
    </cdr:sp>
  </cdr:relSizeAnchor>
  <cdr:relSizeAnchor xmlns:cdr="http://schemas.openxmlformats.org/drawingml/2006/chartDrawing">
    <cdr:from>
      <cdr:x>0.59596</cdr:x>
      <cdr:y>0.3</cdr:y>
    </cdr:from>
    <cdr:to>
      <cdr:x>0.63934</cdr:x>
      <cdr:y>0.35491</cdr:y>
    </cdr:to>
    <cdr:sp macro="" textlink="">
      <cdr:nvSpPr>
        <cdr:cNvPr id="6" name="Metin kutusu 1"/>
        <cdr:cNvSpPr txBox="1"/>
      </cdr:nvSpPr>
      <cdr:spPr>
        <a:xfrm xmlns:a="http://schemas.openxmlformats.org/drawingml/2006/main">
          <a:off x="4248472" y="1296144"/>
          <a:ext cx="309240" cy="237232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accent3"/>
        </a:lnRef>
        <a:fillRef xmlns:a="http://schemas.openxmlformats.org/drawingml/2006/main" idx="3">
          <a:schemeClr val="accent3"/>
        </a:fillRef>
        <a:effectRef xmlns:a="http://schemas.openxmlformats.org/drawingml/2006/main" idx="2">
          <a:schemeClr val="accent3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r-TR" sz="1100" dirty="0"/>
        </a:p>
      </cdr:txBody>
    </cdr:sp>
  </cdr:relSizeAnchor>
  <cdr:relSizeAnchor xmlns:cdr="http://schemas.openxmlformats.org/drawingml/2006/chartDrawing">
    <cdr:from>
      <cdr:x>0.59596</cdr:x>
      <cdr:y>0.4</cdr:y>
    </cdr:from>
    <cdr:to>
      <cdr:x>0.63934</cdr:x>
      <cdr:y>0.45491</cdr:y>
    </cdr:to>
    <cdr:sp macro="" textlink="">
      <cdr:nvSpPr>
        <cdr:cNvPr id="7" name="Metin kutusu 1"/>
        <cdr:cNvSpPr txBox="1"/>
      </cdr:nvSpPr>
      <cdr:spPr>
        <a:xfrm xmlns:a="http://schemas.openxmlformats.org/drawingml/2006/main">
          <a:off x="4248472" y="1728192"/>
          <a:ext cx="309240" cy="237232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accent4"/>
        </a:lnRef>
        <a:fillRef xmlns:a="http://schemas.openxmlformats.org/drawingml/2006/main" idx="3">
          <a:schemeClr val="accent4"/>
        </a:fillRef>
        <a:effectRef xmlns:a="http://schemas.openxmlformats.org/drawingml/2006/main" idx="2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r-TR" sz="1100" dirty="0"/>
        </a:p>
      </cdr:txBody>
    </cdr:sp>
  </cdr:relSizeAnchor>
  <cdr:relSizeAnchor xmlns:cdr="http://schemas.openxmlformats.org/drawingml/2006/chartDrawing">
    <cdr:from>
      <cdr:x>0.59596</cdr:x>
      <cdr:y>0.5</cdr:y>
    </cdr:from>
    <cdr:to>
      <cdr:x>0.63934</cdr:x>
      <cdr:y>0.55491</cdr:y>
    </cdr:to>
    <cdr:sp macro="" textlink="">
      <cdr:nvSpPr>
        <cdr:cNvPr id="8" name="Metin kutusu 1"/>
        <cdr:cNvSpPr txBox="1"/>
      </cdr:nvSpPr>
      <cdr:spPr>
        <a:xfrm xmlns:a="http://schemas.openxmlformats.org/drawingml/2006/main">
          <a:off x="4248472" y="2160240"/>
          <a:ext cx="309240" cy="237232"/>
        </a:xfrm>
        <a:prstGeom xmlns:a="http://schemas.openxmlformats.org/drawingml/2006/main" prst="rect">
          <a:avLst/>
        </a:prstGeom>
        <a:solidFill xmlns:a="http://schemas.openxmlformats.org/drawingml/2006/main">
          <a:schemeClr val="bg2">
            <a:lumMod val="50000"/>
          </a:schemeClr>
        </a:solidFill>
      </cdr:spPr>
      <cdr:style>
        <a:lnRef xmlns:a="http://schemas.openxmlformats.org/drawingml/2006/main" idx="1">
          <a:schemeClr val="accent4"/>
        </a:lnRef>
        <a:fillRef xmlns:a="http://schemas.openxmlformats.org/drawingml/2006/main" idx="3">
          <a:schemeClr val="accent4"/>
        </a:fillRef>
        <a:effectRef xmlns:a="http://schemas.openxmlformats.org/drawingml/2006/main" idx="2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r-TR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290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ヒラギノ明朝 ProN W3" charset="0"/>
                <a:cs typeface="ヒラギノ明朝 ProN W3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46846" y="0"/>
            <a:ext cx="294290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ヒラギノ明朝 ProN W3" charset="0"/>
                <a:cs typeface="ヒラギノ明朝 ProN W3" charset="0"/>
              </a:defRPr>
            </a:lvl1pPr>
          </a:lstStyle>
          <a:p>
            <a:pPr>
              <a:defRPr/>
            </a:pPr>
            <a:fld id="{071A41ED-AE29-49DF-85A1-FDFF95CB52A3}" type="datetimeFigureOut">
              <a:rPr lang="tr-TR"/>
              <a:pPr>
                <a:defRPr/>
              </a:pPr>
              <a:t>4.11.2015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94290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ヒラギノ明朝 ProN W3" charset="0"/>
                <a:cs typeface="ヒラギノ明朝 ProN W3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46846" y="9377316"/>
            <a:ext cx="294290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ヒラギノ明朝 ProN W3" charset="0"/>
                <a:cs typeface="ヒラギノ明朝 ProN W3" charset="0"/>
              </a:defRPr>
            </a:lvl1pPr>
          </a:lstStyle>
          <a:p>
            <a:pPr>
              <a:defRPr/>
            </a:pPr>
            <a:fld id="{545C5480-65D6-4AB9-8C64-E31B490AF3A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27259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290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ヒラギノ明朝 ProN W3" charset="0"/>
                <a:cs typeface="ヒラギノ明朝 ProN W3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46846" y="0"/>
            <a:ext cx="294290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ヒラギノ明朝 ProN W3" charset="0"/>
                <a:cs typeface="ヒラギノ明朝 ProN W3" charset="0"/>
              </a:defRPr>
            </a:lvl1pPr>
          </a:lstStyle>
          <a:p>
            <a:pPr>
              <a:defRPr/>
            </a:pPr>
            <a:fld id="{4CC6A5F8-2AB3-4BD5-90A8-1B5FDFC3DEE9}" type="datetimeFigureOut">
              <a:rPr lang="tr-TR"/>
              <a:pPr>
                <a:defRPr/>
              </a:pPr>
              <a:t>4.11.2015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927100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 smtClean="0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79133" y="4689515"/>
            <a:ext cx="543306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290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ヒラギノ明朝 ProN W3" charset="0"/>
                <a:cs typeface="ヒラギノ明朝 ProN W3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46846" y="9377316"/>
            <a:ext cx="294290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ヒラギノ明朝 ProN W3" charset="0"/>
                <a:cs typeface="ヒラギノ明朝 ProN W3" charset="0"/>
              </a:defRPr>
            </a:lvl1pPr>
          </a:lstStyle>
          <a:p>
            <a:pPr>
              <a:defRPr/>
            </a:pPr>
            <a:fld id="{E0F18BE3-21C2-4C25-9916-D0E5847169D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54016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ik Üçgen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Başlık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Alt Başlık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grpSp>
        <p:nvGrpSpPr>
          <p:cNvPr id="2" name="Gr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Serbest 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Serbest 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Serbest 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Düz Bağlayıcı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Veri Yer Tutucus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C70FDC8-ED60-4897-AF21-4CEB364E27C8}" type="datetime1">
              <a:rPr lang="tr-TR" smtClean="0"/>
              <a:pPr/>
              <a:t>4.11.2015</a:t>
            </a:fld>
            <a:endParaRPr lang="tr-TR"/>
          </a:p>
        </p:txBody>
      </p:sp>
      <p:sp>
        <p:nvSpPr>
          <p:cNvPr id="19" name="Altbilgi Yer Tutucusu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tr-TR" smtClean="0"/>
              <a:t>Özel Yeteneklerin Geliştirilmesi Daire Başkanlığı</a:t>
            </a:r>
            <a:endParaRPr lang="tr-TR"/>
          </a:p>
        </p:txBody>
      </p:sp>
      <p:sp>
        <p:nvSpPr>
          <p:cNvPr id="27" name="Slayt Numarası Yer Tutucus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562812E-F2B7-4252-932F-6ADFC0712B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570724-DC08-4837-B96A-0D5080BA3903}" type="datetime1">
              <a:rPr lang="tr-TR" smtClean="0"/>
              <a:pPr/>
              <a:t>4.11.2015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Özel Yeteneklerin Geliştirilmesi Daire Başkanlığı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4293857-EFF2-4BC4-BB36-58BD2C4EF45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FFCC8C-118B-4656-B753-47C995F0AF63}" type="datetime1">
              <a:rPr lang="tr-TR" smtClean="0"/>
              <a:pPr/>
              <a:t>4.11.2015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Özel Yeteneklerin Geliştirilmesi Daire Başkanlığı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7DC0114-73F4-4893-987B-4FFDEC8256D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FB15AC-774B-4789-B8E4-E258521865BD}" type="datetime1">
              <a:rPr lang="tr-TR" smtClean="0"/>
              <a:pPr/>
              <a:t>4.11.2015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Özel Yeteneklerin Geliştirilmesi Daire Başkanlığı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DD943AC-D8E1-497C-AC23-F41D5B2683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Başlık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628AF5-F660-4C68-B3AA-7A4F5F5557F7}" type="datetime1">
              <a:rPr lang="tr-TR" smtClean="0"/>
              <a:pPr/>
              <a:t>4.11.2015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Özel Yeteneklerin Geliştirilmesi Daire Başkanlığı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76E3348-FA13-4ABF-89CD-EED29B4F27E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Köşeli Çift Ayraç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Köşeli Çift Ayraç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BEEDFB-195F-4FD2-AFC9-450BF67AF249}" type="datetime1">
              <a:rPr lang="tr-TR" smtClean="0"/>
              <a:pPr/>
              <a:t>4.11.2015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Özel Yeteneklerin Geliştirilmesi Daire Başkanlığı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3ABCEDB-0BC4-4902-A498-44602C92A0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Başlık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4255AE-4570-4A23-9F3B-E985A5137842}" type="datetime1">
              <a:rPr lang="tr-TR" smtClean="0"/>
              <a:pPr/>
              <a:t>4.11.2015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Özel Yeteneklerin Geliştirilmesi Daire Başkanlığı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6D8C4D9-1520-4DA7-AEA5-678744446F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1DDB8C-3519-47C6-8FC4-EB49A3097F98}" type="datetime1">
              <a:rPr lang="tr-TR" smtClean="0"/>
              <a:pPr/>
              <a:t>4.11.2015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Özel Yeteneklerin Geliştirilmesi Daire Başkanlığı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A52865B-ADB8-42A2-B104-A1FA0D2D5B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Başlık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30F3FE-919D-4350-97F6-C64F56F248E8}" type="datetime1">
              <a:rPr lang="tr-TR" smtClean="0"/>
              <a:pPr/>
              <a:t>4.11.2015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Özel Yeteneklerin Geliştirilmesi Daire Başkanlığı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440B36C-1DF1-4C73-B47F-04377F062F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C39B853-52D0-4012-8082-1327BDA55E68}" type="datetime1">
              <a:rPr lang="tr-TR" smtClean="0"/>
              <a:pPr/>
              <a:t>4.11.2015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Özel Yeteneklerin Geliştirilmesi Daire Başkanlığı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2F9FD2A-7FF9-4916-A2D3-53D6048EB94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F1C5039-10F5-439F-8391-2FC56558F584}" type="datetime1">
              <a:rPr lang="tr-TR" smtClean="0"/>
              <a:pPr/>
              <a:t>4.11.2015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tr-TR" smtClean="0"/>
              <a:t>Özel Yeteneklerin Geliştirilmesi Daire Başkanlığı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65B1D40-0EFF-48A6-BEE7-CB0402CDFC6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Serbest 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Serbest 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Dik Üçgen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Düz Bağlayıcı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Köşeli Çift Ayraç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Köşeli Çift Ayraç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rbest 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Serbest 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Dik Üçgen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Düz Bağlayıcı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Başlık Yer Tutucu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Metin Yer Tutucus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Veri Yer Tutucusu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FD46086-B555-402E-AC1B-B2B0F3AD6E0E}" type="datetime1">
              <a:rPr lang="tr-TR" smtClean="0"/>
              <a:pPr/>
              <a:t>4.11.2015</a:t>
            </a:fld>
            <a:endParaRPr lang="en-US"/>
          </a:p>
        </p:txBody>
      </p:sp>
      <p:sp>
        <p:nvSpPr>
          <p:cNvPr id="22" name="Altbilgi Yer Tutucusu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Özel Yeteneklerin Geliştirilmesi Daire Başkanlığı</a:t>
            </a:r>
            <a:endParaRPr lang="en-US" dirty="0"/>
          </a:p>
        </p:txBody>
      </p:sp>
      <p:sp>
        <p:nvSpPr>
          <p:cNvPr id="18" name="Slayt Numarası Yer Tutucus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210C573-FDA7-4DD6-A13A-71E721454E1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A7DD47"/>
          </a:solidFill>
        </p:spPr>
        <p:txBody>
          <a:bodyPr/>
          <a:lstStyle/>
          <a:p>
            <a:pPr marL="68580" indent="0" algn="ctr">
              <a:buNone/>
              <a:defRPr/>
            </a:pPr>
            <a:endParaRPr lang="tr-TR" dirty="0" smtClean="0"/>
          </a:p>
          <a:p>
            <a:pPr marL="68580" indent="0" algn="ctr">
              <a:buNone/>
              <a:defRPr/>
            </a:pPr>
            <a:endParaRPr lang="tr-TR" dirty="0">
              <a:solidFill>
                <a:srgbClr val="FF0000"/>
              </a:solidFill>
            </a:endParaRPr>
          </a:p>
          <a:p>
            <a:pPr marL="68580" indent="0" algn="ctr">
              <a:buNone/>
              <a:defRPr/>
            </a:pPr>
            <a:endParaRPr lang="tr-TR" dirty="0" smtClean="0"/>
          </a:p>
          <a:p>
            <a:pPr marL="68580" indent="0" algn="ctr">
              <a:buNone/>
              <a:defRPr/>
            </a:pP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</a:p>
          <a:p>
            <a:pPr marL="68580" indent="0" algn="ctr">
              <a:buNone/>
              <a:defRPr/>
            </a:pP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ŞAHİNBEY VE ŞEHİTKAMİL </a:t>
            </a:r>
          </a:p>
          <a:p>
            <a:pPr marL="68580" indent="0" algn="ctr">
              <a:buNone/>
              <a:defRPr/>
            </a:pP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REHBERLİK ARAŞTIRMA MERKEZLERİ</a:t>
            </a:r>
            <a:endParaRPr lang="tr-T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580" indent="0" algn="ctr">
              <a:buNone/>
              <a:defRPr/>
            </a:pPr>
            <a:endParaRPr lang="tr-TR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580" indent="0" algn="ctr">
              <a:lnSpc>
                <a:spcPct val="150000"/>
              </a:lnSpc>
              <a:buNone/>
              <a:defRPr/>
            </a:pPr>
            <a:r>
              <a:rPr lang="tr-T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</a:t>
            </a:r>
            <a:r>
              <a:rPr lang="tr-T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YETENEKLİ </a:t>
            </a:r>
            <a:r>
              <a:rPr lang="tr-T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ÖĞRENCİLERİN TESPİTİ</a:t>
            </a:r>
            <a:endParaRPr lang="tr-TR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580" indent="0" algn="ctr">
              <a:lnSpc>
                <a:spcPct val="150000"/>
              </a:lnSpc>
              <a:buNone/>
              <a:defRPr/>
            </a:pPr>
            <a:r>
              <a:rPr lang="tr-T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 </a:t>
            </a:r>
          </a:p>
          <a:p>
            <a:pPr marL="68580" indent="0" algn="ctr">
              <a:lnSpc>
                <a:spcPct val="150000"/>
              </a:lnSpc>
              <a:buNone/>
              <a:defRPr/>
            </a:pPr>
            <a:r>
              <a:rPr lang="tr-T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BİLİM VE SANAT MERKEZLERİNE (BİLSEM)</a:t>
            </a:r>
          </a:p>
          <a:p>
            <a:pPr marL="68580" indent="0" algn="ctr">
              <a:lnSpc>
                <a:spcPct val="150000"/>
              </a:lnSpc>
              <a:buNone/>
              <a:defRPr/>
            </a:pPr>
            <a:r>
              <a:rPr lang="tr-T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ÖĞRENCİ YÖNLENDİRİRKEN </a:t>
            </a:r>
            <a:r>
              <a:rPr lang="tr-T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DİKKAT </a:t>
            </a:r>
            <a:r>
              <a:rPr lang="tr-T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EDİLMESİ GEREKENLER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D54520-5A92-4FE2-BACA-8FE16558470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269518"/>
            <a:ext cx="1224136" cy="1215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688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2 İçerik Yer Tutucusu"/>
          <p:cNvSpPr>
            <a:spLocks noGrp="1"/>
          </p:cNvSpPr>
          <p:nvPr>
            <p:ph idx="1"/>
          </p:nvPr>
        </p:nvSpPr>
        <p:spPr>
          <a:xfrm>
            <a:off x="564219" y="1435635"/>
            <a:ext cx="8590695" cy="4608512"/>
          </a:xfrm>
        </p:spPr>
        <p:txBody>
          <a:bodyPr>
            <a:noAutofit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2800" b="1" dirty="0" smtClean="0">
                <a:solidFill>
                  <a:schemeClr val="tx1"/>
                </a:solidFill>
                <a:latin typeface="Verdana" pitchFamily="34" charset="0"/>
              </a:rPr>
              <a:t>Çeşitli alanlarda özel yetenekleri vardır.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2800" b="1" dirty="0" smtClean="0">
                <a:solidFill>
                  <a:schemeClr val="tx1"/>
                </a:solidFill>
                <a:latin typeface="Verdana" pitchFamily="34" charset="0"/>
              </a:rPr>
              <a:t>Yoğun motivasyon gösterebilirler.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2800" b="1" dirty="0" smtClean="0">
                <a:solidFill>
                  <a:schemeClr val="tx1"/>
                </a:solidFill>
                <a:latin typeface="Verdana" pitchFamily="34" charset="0"/>
              </a:rPr>
              <a:t>Gelişim basamaklarını yaşıtlarından önce tamamlarlar.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2800" b="1" dirty="0" smtClean="0">
                <a:solidFill>
                  <a:schemeClr val="tx1"/>
                </a:solidFill>
                <a:latin typeface="Verdana" pitchFamily="34" charset="0"/>
              </a:rPr>
              <a:t>Sürekli soru sorarlar, meraklıdırlar.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2800" b="1" dirty="0" smtClean="0">
                <a:solidFill>
                  <a:schemeClr val="tx1"/>
                </a:solidFill>
                <a:latin typeface="Verdana" pitchFamily="34" charset="0"/>
              </a:rPr>
              <a:t>Ayrıntılara dikkat ederler.</a:t>
            </a:r>
          </a:p>
        </p:txBody>
      </p:sp>
      <p:sp>
        <p:nvSpPr>
          <p:cNvPr id="48132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E5E7E6-8EAD-4DF1-8ABF-777117C158FF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10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8130" name="1 Başlık"/>
          <p:cNvSpPr>
            <a:spLocks noGrp="1"/>
          </p:cNvSpPr>
          <p:nvPr>
            <p:ph type="title"/>
          </p:nvPr>
        </p:nvSpPr>
        <p:spPr>
          <a:xfrm>
            <a:off x="1475656" y="215355"/>
            <a:ext cx="7668344" cy="1146175"/>
          </a:xfrm>
        </p:spPr>
        <p:txBody>
          <a:bodyPr>
            <a:normAutofit/>
          </a:bodyPr>
          <a:lstStyle/>
          <a:p>
            <a:r>
              <a:rPr lang="tr-TR" sz="4400" b="1" dirty="0" smtClean="0">
                <a:solidFill>
                  <a:srgbClr val="A7DD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Zihinsel Özellikleri</a:t>
            </a:r>
            <a:endParaRPr lang="tr-TR" sz="4400" dirty="0" smtClean="0">
              <a:solidFill>
                <a:srgbClr val="A7DD4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6" name="Dikdörtgen 5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57200" y="908721"/>
            <a:ext cx="8229600" cy="4248472"/>
          </a:xfrm>
        </p:spPr>
        <p:txBody>
          <a:bodyPr>
            <a:normAutofit/>
          </a:bodyPr>
          <a:lstStyle/>
          <a:p>
            <a:r>
              <a:rPr lang="tr-TR" sz="2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Kendisinin seçtiği konuda veya ilgi alanlarında bağımsız çalışabilirler</a:t>
            </a:r>
            <a:r>
              <a:rPr lang="tr-TR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endParaRPr lang="tr-TR" sz="2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tr-TR" sz="2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Çabuk ve kolay öğrenirler, kavrama ve akılda tutma süreleri yüksektir</a:t>
            </a:r>
            <a:r>
              <a:rPr lang="tr-TR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endParaRPr lang="tr-TR" sz="2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tr-TR" sz="2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Birbirini takip eden konular, olaylar dizisi karşısında sonraki adımı tahmin edebilirler</a:t>
            </a:r>
            <a:r>
              <a:rPr lang="tr-TR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endParaRPr lang="tr-TR" sz="2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tr-T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943AC-D8E1-497C-AC23-F41D5B2683C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164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57200" y="764705"/>
            <a:ext cx="8229600" cy="4104456"/>
          </a:xfrm>
        </p:spPr>
        <p:txBody>
          <a:bodyPr>
            <a:normAutofit/>
          </a:bodyPr>
          <a:lstStyle/>
          <a:p>
            <a:r>
              <a:rPr lang="tr-TR" sz="2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Derin ve geniş ilgi alanlarına sahiptirler.</a:t>
            </a:r>
          </a:p>
          <a:p>
            <a:endParaRPr lang="tr-TR" sz="2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tr-TR" sz="2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Bir alanda öğrendiği konu ile bir başka alanda öğrendiği </a:t>
            </a:r>
            <a:r>
              <a:rPr lang="tr-TR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konu </a:t>
            </a:r>
            <a:r>
              <a:rPr lang="tr-TR" sz="2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arasında akla yatkın ilişkiler kurabilirler.</a:t>
            </a:r>
          </a:p>
          <a:p>
            <a:endParaRPr lang="tr-TR" sz="2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tr-TR" sz="2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Kelime dağarcıkları zengindir.</a:t>
            </a:r>
          </a:p>
          <a:p>
            <a:endParaRPr lang="tr-TR" sz="2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943AC-D8E1-497C-AC23-F41D5B2683C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21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2 İçerik Yer Tutucusu"/>
          <p:cNvSpPr>
            <a:spLocks noGrp="1"/>
          </p:cNvSpPr>
          <p:nvPr>
            <p:ph idx="1"/>
          </p:nvPr>
        </p:nvSpPr>
        <p:spPr>
          <a:xfrm>
            <a:off x="240648" y="692696"/>
            <a:ext cx="8619158" cy="5017701"/>
          </a:xfrm>
        </p:spPr>
        <p:txBody>
          <a:bodyPr>
            <a:noAutofit/>
          </a:bodyPr>
          <a:lstStyle/>
          <a:p>
            <a:pPr marL="360363" indent="-36036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2800" b="1" dirty="0" smtClean="0">
                <a:solidFill>
                  <a:schemeClr val="tx1"/>
                </a:solidFill>
                <a:latin typeface="Verdana" pitchFamily="34" charset="0"/>
              </a:rPr>
              <a:t>Kelimeleri doğru telaffuz eder, yerli yerinde kullanırlar. </a:t>
            </a:r>
          </a:p>
          <a:p>
            <a:pPr marL="360363" indent="-36036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2800" b="1" dirty="0" smtClean="0">
                <a:solidFill>
                  <a:schemeClr val="tx1"/>
                </a:solidFill>
                <a:latin typeface="Verdana" pitchFamily="34" charset="0"/>
              </a:rPr>
              <a:t>Akıcı bir konuşmaları vardır.</a:t>
            </a:r>
          </a:p>
          <a:p>
            <a:pPr marL="360363" indent="-36036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2800" b="1" dirty="0" smtClean="0">
                <a:solidFill>
                  <a:schemeClr val="tx1"/>
                </a:solidFill>
                <a:latin typeface="Verdana" pitchFamily="34" charset="0"/>
              </a:rPr>
              <a:t>Bildiklerini, düşündüklerini yaşıtlarından daha iyi ifade edebilirler.</a:t>
            </a:r>
          </a:p>
        </p:txBody>
      </p:sp>
      <p:sp>
        <p:nvSpPr>
          <p:cNvPr id="48132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E5E7E6-8EAD-4DF1-8ABF-777117C158FF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13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6" name="Dikdörtgen 5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57200" y="332657"/>
            <a:ext cx="8229600" cy="5616624"/>
          </a:xfrm>
        </p:spPr>
        <p:txBody>
          <a:bodyPr>
            <a:normAutofit/>
          </a:bodyPr>
          <a:lstStyle/>
          <a:p>
            <a:r>
              <a:rPr lang="tr-TR" sz="2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Bir öykünün ya da paragrafın ana fikrini yaşıtlarından daha çabuk bulup çıkarırlar</a:t>
            </a:r>
            <a:r>
              <a:rPr lang="tr-TR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endParaRPr lang="tr-TR" sz="2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tr-TR" sz="2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Neden sonuç ilişkilerini ve benzerliklerini yaşıtlarından daha çabuk ayırt ederler</a:t>
            </a:r>
            <a:r>
              <a:rPr lang="tr-TR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endParaRPr lang="tr-TR" sz="28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tr-TR" sz="2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Karmaşık ve zor problemlerden hoşlanır ve yaşıtlarının çözemediği problemleri çözebilirler</a:t>
            </a:r>
            <a:r>
              <a:rPr lang="tr-TR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endParaRPr lang="tr-TR" sz="2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09728" indent="0">
              <a:buNone/>
            </a:pPr>
            <a:endParaRPr lang="tr-TR" sz="2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09728" indent="0">
              <a:buNone/>
            </a:pPr>
            <a:endParaRPr lang="tr-TR" dirty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943AC-D8E1-497C-AC23-F41D5B2683C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667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251520" y="620688"/>
            <a:ext cx="8640960" cy="4896544"/>
          </a:xfrm>
        </p:spPr>
        <p:txBody>
          <a:bodyPr>
            <a:normAutofit lnSpcReduction="10000"/>
          </a:bodyPr>
          <a:lstStyle/>
          <a:p>
            <a:r>
              <a:rPr lang="tr-TR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Eleştirebilme </a:t>
            </a:r>
            <a:r>
              <a:rPr lang="tr-TR" sz="2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yetenekleri </a:t>
            </a:r>
            <a:r>
              <a:rPr lang="tr-TR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yüksektir.</a:t>
            </a:r>
          </a:p>
          <a:p>
            <a:endParaRPr lang="tr-TR" sz="28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tr-TR" sz="2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Ders başarıları </a:t>
            </a:r>
            <a:r>
              <a:rPr lang="tr-TR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yüksektir</a:t>
            </a:r>
            <a:endParaRPr lang="tr-TR" sz="2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tr-TR" sz="28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09728" indent="0">
              <a:buNone/>
            </a:pPr>
            <a:endParaRPr lang="tr-TR" sz="2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tr-TR" sz="2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Orijinal, yaratıcı ve girişkendirler</a:t>
            </a:r>
            <a:r>
              <a:rPr lang="tr-TR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109728" indent="0">
              <a:buNone/>
            </a:pPr>
            <a:endParaRPr lang="tr-TR" sz="2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tr-TR" sz="2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Başarılı oldukları alanda yüksek performans ve potansiyel kabiliyetlerini tek başına veya birleştirerek kendilerini gösterirler.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943AC-D8E1-497C-AC23-F41D5B2683C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0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2 İçerik Yer Tutucusu"/>
          <p:cNvSpPr>
            <a:spLocks noGrp="1"/>
          </p:cNvSpPr>
          <p:nvPr>
            <p:ph idx="1"/>
          </p:nvPr>
        </p:nvSpPr>
        <p:spPr>
          <a:xfrm>
            <a:off x="297249" y="1458495"/>
            <a:ext cx="8804137" cy="4418777"/>
          </a:xfrm>
        </p:spPr>
        <p:txBody>
          <a:bodyPr>
            <a:noAutofit/>
          </a:bodyPr>
          <a:lstStyle/>
          <a:p>
            <a:pPr marL="109728" indent="0" eaLnBrk="1" hangingPunct="1">
              <a:lnSpc>
                <a:spcPct val="150000"/>
              </a:lnSpc>
              <a:buNone/>
            </a:pPr>
            <a:endParaRPr lang="tr-TR" altLang="tr-TR" sz="1800" dirty="0" smtClean="0">
              <a:solidFill>
                <a:schemeClr val="tx1"/>
              </a:solidFill>
              <a:latin typeface="Verdana" pitchFamily="34" charset="0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tr-TR" altLang="tr-TR" b="1" dirty="0" smtClean="0">
                <a:solidFill>
                  <a:schemeClr val="tx1"/>
                </a:solidFill>
                <a:latin typeface="Verdana" pitchFamily="34" charset="0"/>
              </a:rPr>
              <a:t>Kendilerine güvenir, kolaylıkla sorumluluk alabilirler.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tr-TR" altLang="tr-TR" b="1" dirty="0" smtClean="0">
                <a:solidFill>
                  <a:schemeClr val="tx1"/>
                </a:solidFill>
                <a:latin typeface="Verdana" pitchFamily="34" charset="0"/>
              </a:rPr>
              <a:t>Yeni ve değişik durumlara kolay ve çabuk uyarlar.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tr-TR" altLang="tr-T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Sosyal etkinliklere katılmaktan hoşlanırlar.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endParaRPr lang="tr-TR" altLang="tr-TR" sz="7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tr-TR" sz="18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tr-TR" sz="18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48132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E5E7E6-8EAD-4DF1-8ABF-777117C158FF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16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8130" name="1 Başlık"/>
          <p:cNvSpPr>
            <a:spLocks noGrp="1"/>
          </p:cNvSpPr>
          <p:nvPr>
            <p:ph type="title"/>
          </p:nvPr>
        </p:nvSpPr>
        <p:spPr>
          <a:xfrm>
            <a:off x="1475656" y="215355"/>
            <a:ext cx="7056784" cy="1146175"/>
          </a:xfrm>
        </p:spPr>
        <p:txBody>
          <a:bodyPr>
            <a:noAutofit/>
          </a:bodyPr>
          <a:lstStyle/>
          <a:p>
            <a:pPr algn="ctr"/>
            <a:r>
              <a:rPr lang="tr-TR" sz="4400" b="1" dirty="0" smtClean="0">
                <a:solidFill>
                  <a:srgbClr val="A7DD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Sosyal Alandaki Özellikleri</a:t>
            </a:r>
            <a:endParaRPr lang="tr-TR" sz="4400" dirty="0" smtClean="0">
              <a:solidFill>
                <a:srgbClr val="A7DD4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6" name="Dikdörtgen 5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57200" y="1052735"/>
            <a:ext cx="8229600" cy="4320481"/>
          </a:xfrm>
        </p:spPr>
        <p:txBody>
          <a:bodyPr>
            <a:normAutofit/>
          </a:bodyPr>
          <a:lstStyle/>
          <a:p>
            <a:r>
              <a:rPr lang="tr-T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Grup içinde lider olurlar</a:t>
            </a:r>
            <a:r>
              <a:rPr lang="tr-TR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endParaRPr lang="tr-TR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tr-T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Duyarlıdırlar; empati yetenekleri gelişmiştir.</a:t>
            </a:r>
          </a:p>
          <a:p>
            <a:pPr marL="109728" indent="0">
              <a:buNone/>
            </a:pPr>
            <a:endParaRPr lang="tr-TR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tr-T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Grubun ilerisindedirler; yetişkinlerle iletişime girmeyi tercih ederler.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943AC-D8E1-497C-AC23-F41D5B2683C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84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5328592"/>
          </a:xfrm>
        </p:spPr>
        <p:txBody>
          <a:bodyPr/>
          <a:lstStyle/>
          <a:p>
            <a:endParaRPr lang="tr-TR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tr-TR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Başkalarıyla </a:t>
            </a:r>
            <a:r>
              <a:rPr lang="tr-T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kolayca işbirliği yaparlar</a:t>
            </a:r>
            <a:r>
              <a:rPr lang="tr-TR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endParaRPr lang="tr-TR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tr-T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Genelde alçak gönüllüdürler; başkalarına yardım etmekten hoşlanırlar</a:t>
            </a:r>
            <a:r>
              <a:rPr lang="tr-TR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endParaRPr lang="tr-TR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tr-T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Sınıf arkadaşları tarafından yeni fikir, bilgi kaynağı ve grup lideri olarak görülürler.</a:t>
            </a:r>
          </a:p>
          <a:p>
            <a:endParaRPr lang="tr-TR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943AC-D8E1-497C-AC23-F41D5B2683C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40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2 İçerik Yer Tutucusu"/>
          <p:cNvSpPr>
            <a:spLocks noGrp="1"/>
          </p:cNvSpPr>
          <p:nvPr>
            <p:ph idx="1"/>
          </p:nvPr>
        </p:nvSpPr>
        <p:spPr>
          <a:xfrm>
            <a:off x="467544" y="404664"/>
            <a:ext cx="8318158" cy="576064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2800" b="1" dirty="0" smtClean="0">
                <a:solidFill>
                  <a:schemeClr val="tx1"/>
                </a:solidFill>
                <a:latin typeface="Verdana" pitchFamily="34" charset="0"/>
              </a:rPr>
              <a:t>Okula severek giderler.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2800" b="1" dirty="0" smtClean="0">
                <a:solidFill>
                  <a:schemeClr val="tx1"/>
                </a:solidFill>
                <a:latin typeface="Verdana" pitchFamily="34" charset="0"/>
              </a:rPr>
              <a:t>Çalışkandırlar; amaçlarına ulaşmaktan ve başarıdan zevk duyarlar.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2800" b="1" dirty="0" smtClean="0">
                <a:solidFill>
                  <a:schemeClr val="tx1"/>
                </a:solidFill>
                <a:latin typeface="Verdana" pitchFamily="34" charset="0"/>
              </a:rPr>
              <a:t>Güçlü bir konsantrasyona sahiptirler.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2800" b="1" dirty="0" smtClean="0">
                <a:solidFill>
                  <a:schemeClr val="tx1"/>
                </a:solidFill>
                <a:latin typeface="Verdana" pitchFamily="34" charset="0"/>
              </a:rPr>
              <a:t>Azimli ve sabırlıdırlar.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2800" b="1" dirty="0" smtClean="0">
                <a:solidFill>
                  <a:schemeClr val="tx1"/>
                </a:solidFill>
                <a:latin typeface="Verdana" pitchFamily="34" charset="0"/>
              </a:rPr>
              <a:t>Sorumluluk duyguları gelişmiştir</a:t>
            </a:r>
            <a:r>
              <a:rPr lang="tr-TR" altLang="tr-TR" sz="2800" b="1" dirty="0" smtClean="0">
                <a:solidFill>
                  <a:schemeClr val="tx1"/>
                </a:solidFill>
                <a:latin typeface="Verdana" pitchFamily="34" charset="0"/>
              </a:rPr>
              <a:t>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2800" b="1" dirty="0" smtClean="0">
                <a:solidFill>
                  <a:schemeClr val="tx1"/>
                </a:solidFill>
                <a:latin typeface="Verdana" pitchFamily="34" charset="0"/>
              </a:rPr>
              <a:t>Sorumluluk  </a:t>
            </a:r>
            <a:r>
              <a:rPr lang="tr-TR" altLang="tr-TR" sz="2800" b="1" dirty="0" smtClean="0">
                <a:solidFill>
                  <a:schemeClr val="tx1"/>
                </a:solidFill>
                <a:latin typeface="Verdana" pitchFamily="34" charset="0"/>
              </a:rPr>
              <a:t>almayı çok ister ve bunu yerine getirmekten hoşlanırlar.</a:t>
            </a:r>
          </a:p>
          <a:p>
            <a:pPr marL="109728" indent="0">
              <a:lnSpc>
                <a:spcPct val="150000"/>
              </a:lnSpc>
              <a:buNone/>
            </a:pPr>
            <a:endParaRPr lang="tr-TR" altLang="tr-TR" sz="1600" dirty="0" smtClean="0">
              <a:solidFill>
                <a:schemeClr val="tx1"/>
              </a:solidFill>
              <a:latin typeface="Verdana" pitchFamily="34" charset="0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endParaRPr lang="tr-TR" altLang="tr-TR" sz="6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tr-TR" sz="16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tr-TR" sz="16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48132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E5E7E6-8EAD-4DF1-8ABF-777117C158FF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19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2 İçerik Yer Tutucusu"/>
          <p:cNvSpPr>
            <a:spLocks noGrp="1"/>
          </p:cNvSpPr>
          <p:nvPr>
            <p:ph idx="1"/>
          </p:nvPr>
        </p:nvSpPr>
        <p:spPr>
          <a:xfrm>
            <a:off x="250825" y="1557338"/>
            <a:ext cx="7993063" cy="2447925"/>
          </a:xfrm>
        </p:spPr>
        <p:txBody>
          <a:bodyPr/>
          <a:lstStyle/>
          <a:p>
            <a:pPr marL="98425" indent="0" algn="just" eaLnBrk="1" hangingPunct="1">
              <a:buFont typeface="Georgia" pitchFamily="18" charset="0"/>
              <a:buNone/>
            </a:pPr>
            <a:r>
              <a:rPr lang="tr-TR" sz="2000" dirty="0" smtClean="0">
                <a:latin typeface="Verdana" pitchFamily="34" charset="0"/>
              </a:rPr>
              <a:t>Zeka, y</a:t>
            </a: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aratıcılık, sanat, liderlik kapasitesi veya özel akademik alanlarda, yaşıtlarına göre yüksek düzeyde motivasyon, performans gösterdiği uzmanlar tarafından belirlenen çocuk/öğrencilerdir.</a:t>
            </a:r>
            <a:endParaRPr lang="tr-TR" sz="2000" dirty="0" smtClean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41987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54EED9D-1A3B-41A4-AB3A-FF4FB8574AEF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2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1985" name="1 Başlık"/>
          <p:cNvSpPr>
            <a:spLocks noGrp="1"/>
          </p:cNvSpPr>
          <p:nvPr>
            <p:ph type="title"/>
          </p:nvPr>
        </p:nvSpPr>
        <p:spPr>
          <a:xfrm>
            <a:off x="1475656" y="201256"/>
            <a:ext cx="8229600" cy="885825"/>
          </a:xfrm>
        </p:spPr>
        <p:txBody>
          <a:bodyPr>
            <a:normAutofit/>
          </a:bodyPr>
          <a:lstStyle/>
          <a:p>
            <a:pPr indent="0" eaLnBrk="1" hangingPunct="1"/>
            <a:r>
              <a:rPr lang="tr-TR" sz="4400" b="1" dirty="0" smtClean="0">
                <a:solidFill>
                  <a:schemeClr val="tx1"/>
                </a:solidFill>
                <a:latin typeface="Verdana" pitchFamily="34" charset="0"/>
              </a:rPr>
              <a:t>Özel Yetenekli Birey </a:t>
            </a:r>
          </a:p>
        </p:txBody>
      </p:sp>
      <p:pic>
        <p:nvPicPr>
          <p:cNvPr id="41988" name="Picture 7" descr="L:\rsm\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861048"/>
            <a:ext cx="78486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sp>
        <p:nvSpPr>
          <p:cNvPr id="2" name="Dikdörtgen 1"/>
          <p:cNvSpPr/>
          <p:nvPr/>
        </p:nvSpPr>
        <p:spPr bwMode="auto">
          <a:xfrm>
            <a:off x="71049" y="1226354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530619"/>
          </a:xfrm>
        </p:spPr>
        <p:txBody>
          <a:bodyPr>
            <a:normAutofit lnSpcReduction="10000"/>
          </a:bodyPr>
          <a:lstStyle/>
          <a:p>
            <a:r>
              <a:rPr lang="tr-T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Espri yetenekleri vardır; fıkra anlatmaktan hoşlanırlar</a:t>
            </a:r>
            <a:r>
              <a:rPr lang="tr-TR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endParaRPr lang="tr-TR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tr-T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Yaratıcı öyküler anlatır ya da yazarlar</a:t>
            </a:r>
            <a:r>
              <a:rPr lang="tr-TR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endParaRPr lang="tr-TR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tr-T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Değişik konularda okur ve zor metinleri okumaktan keyif alırlar</a:t>
            </a:r>
            <a:r>
              <a:rPr lang="tr-TR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endParaRPr lang="tr-TR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tr-T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Sosyal problemlerde araştırma, uygulama, hipotez oluşturma anlamlı sonuçlara varma, yazılı ya da sözlü sunuların sonuçlarını etkin bir biçimde düzenleme yeteneğine sahiptirler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943AC-D8E1-497C-AC23-F41D5B2683C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72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2 İçerik Yer Tutucusu"/>
          <p:cNvSpPr>
            <a:spLocks noGrp="1"/>
          </p:cNvSpPr>
          <p:nvPr>
            <p:ph idx="1"/>
          </p:nvPr>
        </p:nvSpPr>
        <p:spPr>
          <a:xfrm>
            <a:off x="357158" y="1714488"/>
            <a:ext cx="8572560" cy="4608512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endParaRPr lang="tr-TR" altLang="tr-TR" sz="2000" dirty="0" smtClean="0">
              <a:solidFill>
                <a:schemeClr val="bg1"/>
              </a:solidFill>
              <a:latin typeface="Verdana" pitchFamily="34" charset="0"/>
            </a:endParaRPr>
          </a:p>
          <a:p>
            <a:pPr eaLnBrk="1" hangingPunct="1">
              <a:lnSpc>
                <a:spcPct val="170000"/>
              </a:lnSpc>
              <a:buFont typeface="Wingdings" pitchFamily="2" charset="2"/>
              <a:buChar char="q"/>
            </a:pPr>
            <a:endParaRPr lang="tr-TR" altLang="tr-TR" sz="800" dirty="0" smtClean="0"/>
          </a:p>
          <a:p>
            <a:endParaRPr lang="tr-TR" sz="2000" dirty="0" smtClean="0"/>
          </a:p>
          <a:p>
            <a:endParaRPr lang="tr-TR" sz="2000" dirty="0" smtClean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48132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E5E7E6-8EAD-4DF1-8ABF-777117C158FF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21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8130" name="1 Başlık"/>
          <p:cNvSpPr>
            <a:spLocks noGrp="1"/>
          </p:cNvSpPr>
          <p:nvPr>
            <p:ph type="title"/>
          </p:nvPr>
        </p:nvSpPr>
        <p:spPr>
          <a:xfrm>
            <a:off x="1475656" y="215355"/>
            <a:ext cx="7668344" cy="1146175"/>
          </a:xfrm>
        </p:spPr>
        <p:txBody>
          <a:bodyPr>
            <a:noAutofit/>
          </a:bodyPr>
          <a:lstStyle/>
          <a:p>
            <a:r>
              <a:rPr lang="tr-TR" sz="4400" dirty="0" smtClean="0">
                <a:solidFill>
                  <a:srgbClr val="A7DD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Müzik Alanındaki Yetenek Özellikleri</a:t>
            </a:r>
          </a:p>
        </p:txBody>
      </p:sp>
      <p:sp>
        <p:nvSpPr>
          <p:cNvPr id="6" name="Dikdörtgen 5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7" name="6 Dikdörtgen"/>
          <p:cNvSpPr/>
          <p:nvPr/>
        </p:nvSpPr>
        <p:spPr>
          <a:xfrm>
            <a:off x="527001" y="1844824"/>
            <a:ext cx="8215370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2800" b="1" dirty="0" smtClean="0">
                <a:solidFill>
                  <a:schemeClr val="tx1"/>
                </a:solidFill>
                <a:latin typeface="Verdana" pitchFamily="34" charset="0"/>
              </a:rPr>
              <a:t>Ritim ve melodiye diğer çocuklardan fazla tepkide bulunurlar.</a:t>
            </a: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2800" b="1" dirty="0" smtClean="0">
                <a:solidFill>
                  <a:schemeClr val="tx1"/>
                </a:solidFill>
                <a:latin typeface="Verdana" pitchFamily="34" charset="0"/>
              </a:rPr>
              <a:t>Müzik parçaları bestelemeye büyük istek ve çaba gösterirler,</a:t>
            </a: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2800" b="1" dirty="0" smtClean="0">
                <a:solidFill>
                  <a:schemeClr val="tx1"/>
                </a:solidFill>
                <a:latin typeface="Verdana" pitchFamily="34" charset="0"/>
              </a:rPr>
              <a:t>Başkaları şarkı söylerken onlara katılmaktan hoşlanırlar</a:t>
            </a:r>
            <a:r>
              <a:rPr lang="tr-TR" sz="2800" b="1" dirty="0">
                <a:solidFill>
                  <a:schemeClr val="tx1"/>
                </a:solidFill>
                <a:latin typeface="Verdana" pitchFamily="34" charset="0"/>
              </a:rPr>
              <a:t>.</a:t>
            </a:r>
            <a:endParaRPr lang="tr-TR" sz="2800" b="1" dirty="0" smtClean="0">
              <a:solidFill>
                <a:schemeClr val="tx1"/>
              </a:solidFill>
              <a:latin typeface="Verdana" pitchFamily="34" charset="0"/>
            </a:endParaRPr>
          </a:p>
          <a:p>
            <a:pPr marL="0" indent="0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tr-TR" dirty="0">
              <a:solidFill>
                <a:schemeClr val="tx1"/>
              </a:solidFill>
              <a:latin typeface="Verdana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57200" y="1052735"/>
            <a:ext cx="8229600" cy="3888433"/>
          </a:xfrm>
        </p:spPr>
        <p:txBody>
          <a:bodyPr/>
          <a:lstStyle/>
          <a:p>
            <a:r>
              <a:rPr lang="tr-T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Duygu ve düşüncelerini anlatmak için sık sık müziği araç olarak kullanırlar</a:t>
            </a:r>
            <a:r>
              <a:rPr lang="tr-TR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endParaRPr lang="tr-TR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tr-T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Çeşitli müzik aletleri ile ilgilenir, onları çalmayı denerler</a:t>
            </a:r>
            <a:r>
              <a:rPr lang="tr-TR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109728" indent="0">
              <a:buNone/>
            </a:pPr>
            <a:endParaRPr lang="tr-TR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tr-T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Dinlediği şarkıyı kısa zamanda öğrenir, anlamlı ve uygun şekilde söylerler.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943AC-D8E1-497C-AC23-F41D5B2683C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2 İçerik Yer Tutucusu"/>
          <p:cNvSpPr>
            <a:spLocks noGrp="1"/>
          </p:cNvSpPr>
          <p:nvPr>
            <p:ph idx="1"/>
          </p:nvPr>
        </p:nvSpPr>
        <p:spPr>
          <a:xfrm>
            <a:off x="323528" y="1556792"/>
            <a:ext cx="8572560" cy="4536504"/>
          </a:xfrm>
        </p:spPr>
        <p:txBody>
          <a:bodyPr>
            <a:normAutofit fontScale="55000" lnSpcReduction="20000"/>
          </a:bodyPr>
          <a:lstStyle/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4500" b="1" dirty="0" smtClean="0">
                <a:solidFill>
                  <a:schemeClr val="tx1"/>
                </a:solidFill>
                <a:latin typeface="Verdana" pitchFamily="34" charset="0"/>
              </a:rPr>
              <a:t>Çeşitli konularda ve diğer çocukların yaptığından değişik çizimler yaparlar.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4500" b="1" dirty="0" smtClean="0">
                <a:solidFill>
                  <a:schemeClr val="tx1"/>
                </a:solidFill>
                <a:latin typeface="Verdana" pitchFamily="34" charset="0"/>
              </a:rPr>
              <a:t>Resimlere derinlik verir ve parçalar arasında uygun oranlar kullanırlar.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4500" b="1" dirty="0" smtClean="0">
                <a:solidFill>
                  <a:schemeClr val="tx1"/>
                </a:solidFill>
                <a:latin typeface="Verdana" pitchFamily="34" charset="0"/>
              </a:rPr>
              <a:t>Resim yapmayı ciddiye alır ve bundan haz duyar ve buna çok zaman harcarlar.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4500" b="1" dirty="0" smtClean="0">
                <a:solidFill>
                  <a:schemeClr val="tx1"/>
                </a:solidFill>
                <a:latin typeface="Verdana" pitchFamily="34" charset="0"/>
              </a:rPr>
              <a:t>Diğer insanların yaptığı resim çalışmalarına ilgi duyarlar.</a:t>
            </a:r>
          </a:p>
          <a:p>
            <a:pPr>
              <a:lnSpc>
                <a:spcPct val="150000"/>
              </a:lnSpc>
            </a:pPr>
            <a:endParaRPr lang="tr-TR" sz="16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48132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E5E7E6-8EAD-4DF1-8ABF-777117C158FF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23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8130" name="1 Başlık"/>
          <p:cNvSpPr>
            <a:spLocks noGrp="1"/>
          </p:cNvSpPr>
          <p:nvPr>
            <p:ph type="title"/>
          </p:nvPr>
        </p:nvSpPr>
        <p:spPr>
          <a:xfrm>
            <a:off x="1338088" y="186211"/>
            <a:ext cx="7405697" cy="1172464"/>
          </a:xfrm>
        </p:spPr>
        <p:txBody>
          <a:bodyPr>
            <a:noAutofit/>
          </a:bodyPr>
          <a:lstStyle/>
          <a:p>
            <a:pPr algn="ctr"/>
            <a:r>
              <a:rPr lang="tr-TR" sz="4400" b="1" dirty="0" smtClean="0">
                <a:solidFill>
                  <a:srgbClr val="A7DD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Resim Alanındaki Yetenek Özellikleri</a:t>
            </a:r>
            <a:endParaRPr lang="tr-TR" sz="4400" dirty="0" smtClean="0">
              <a:solidFill>
                <a:srgbClr val="A7DD4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57200" y="836713"/>
            <a:ext cx="8229600" cy="4824536"/>
          </a:xfrm>
        </p:spPr>
        <p:txBody>
          <a:bodyPr/>
          <a:lstStyle/>
          <a:p>
            <a:r>
              <a:rPr lang="tr-T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Diğerlerinin eleştirilerinden hoşlanır ve yeni şeyler öğrenirler</a:t>
            </a:r>
            <a:r>
              <a:rPr lang="tr-TR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endParaRPr lang="tr-TR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tr-T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Resmi kendi yaşantılarını ve duygularını ifade etmek  için başarılı bir şekilde kullanırlar</a:t>
            </a:r>
            <a:r>
              <a:rPr lang="tr-TR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109728" indent="0">
              <a:buNone/>
            </a:pPr>
            <a:endParaRPr lang="tr-TR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tr-T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Çamur, sabun ve </a:t>
            </a:r>
            <a:r>
              <a:rPr lang="tr-TR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plastilin</a:t>
            </a:r>
            <a:r>
              <a:rPr lang="tr-T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vb. yumuşak gereçlerle üç boyutlu figürler yapmaya özel bir ilgi gösterirler.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943AC-D8E1-497C-AC23-F41D5B2683C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31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2 İçerik Yer Tutucusu"/>
          <p:cNvSpPr>
            <a:spLocks noGrp="1"/>
          </p:cNvSpPr>
          <p:nvPr>
            <p:ph idx="1"/>
          </p:nvPr>
        </p:nvSpPr>
        <p:spPr>
          <a:xfrm>
            <a:off x="357158" y="1714488"/>
            <a:ext cx="8572560" cy="46085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endParaRPr lang="tr-TR" altLang="tr-TR" sz="1800" dirty="0" smtClean="0">
              <a:solidFill>
                <a:schemeClr val="tx1"/>
              </a:solidFill>
              <a:latin typeface="Verdana" pitchFamily="34" charset="0"/>
            </a:endParaRPr>
          </a:p>
          <a:p>
            <a:pPr eaLnBrk="1" hangingPunct="1">
              <a:lnSpc>
                <a:spcPct val="170000"/>
              </a:lnSpc>
              <a:buFont typeface="Wingdings" pitchFamily="2" charset="2"/>
              <a:buChar char="q"/>
            </a:pPr>
            <a:endParaRPr lang="tr-TR" altLang="tr-TR" sz="700" dirty="0" smtClean="0">
              <a:solidFill>
                <a:schemeClr val="tx1"/>
              </a:solidFill>
            </a:endParaRPr>
          </a:p>
          <a:p>
            <a:endParaRPr lang="tr-TR" sz="1800" dirty="0" smtClean="0">
              <a:solidFill>
                <a:schemeClr val="tx1"/>
              </a:solidFill>
            </a:endParaRPr>
          </a:p>
          <a:p>
            <a:endParaRPr lang="tr-TR" sz="18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48132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E5E7E6-8EAD-4DF1-8ABF-777117C158FF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25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8130" name="1 Başlık"/>
          <p:cNvSpPr>
            <a:spLocks noGrp="1"/>
          </p:cNvSpPr>
          <p:nvPr>
            <p:ph type="title"/>
          </p:nvPr>
        </p:nvSpPr>
        <p:spPr>
          <a:xfrm>
            <a:off x="1475656" y="215355"/>
            <a:ext cx="7344816" cy="909389"/>
          </a:xfrm>
        </p:spPr>
        <p:txBody>
          <a:bodyPr>
            <a:noAutofit/>
          </a:bodyPr>
          <a:lstStyle/>
          <a:p>
            <a:pPr algn="ctr"/>
            <a:r>
              <a:rPr lang="tr-TR" sz="4400" dirty="0" smtClean="0">
                <a:solidFill>
                  <a:srgbClr val="A7DD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Matematik  Alanındaki Yetenek Özellikleri</a:t>
            </a:r>
          </a:p>
        </p:txBody>
      </p:sp>
      <p:sp>
        <p:nvSpPr>
          <p:cNvPr id="8" name="7 Dikdörtgen"/>
          <p:cNvSpPr/>
          <p:nvPr/>
        </p:nvSpPr>
        <p:spPr>
          <a:xfrm>
            <a:off x="611560" y="1556792"/>
            <a:ext cx="7992888" cy="44550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2700" b="1" dirty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Verilerin ele </a:t>
            </a:r>
            <a:r>
              <a:rPr lang="tr-TR" sz="2700" b="1" dirty="0" smtClean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alınmasında, düzenlenmesinde </a:t>
            </a:r>
            <a:r>
              <a:rPr lang="tr-TR" sz="2700" b="1" dirty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göze çarpan yeteneğe sahiptirler.</a:t>
            </a: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2700" b="1" dirty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Orijinal yorumlar yaparlar, zihinsel işlevselliğe sahiptirler.</a:t>
            </a: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2700" b="1" dirty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Yazılı iletişimden ziyade sözlü iletişimi tercih ederler</a:t>
            </a:r>
            <a:r>
              <a:rPr lang="tr-TR" sz="2700" b="1" dirty="0" smtClean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.</a:t>
            </a:r>
            <a:endParaRPr lang="tr-TR" sz="2700" b="1" dirty="0">
              <a:solidFill>
                <a:schemeClr val="tx1"/>
              </a:solidFill>
              <a:latin typeface="Verdan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57200" y="908719"/>
            <a:ext cx="8229600" cy="4680521"/>
          </a:xfrm>
        </p:spPr>
        <p:txBody>
          <a:bodyPr>
            <a:normAutofit/>
          </a:bodyPr>
          <a:lstStyle/>
          <a:p>
            <a:r>
              <a:rPr lang="tr-T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Problemi kısa sürede çözer, uygulamaya, analize, senteze ve değerlendirmeye odaklanırlar</a:t>
            </a:r>
            <a:r>
              <a:rPr lang="tr-TR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endParaRPr lang="tr-TR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tr-T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Matematiği başka kategorilere entegre edebilirler</a:t>
            </a:r>
            <a:r>
              <a:rPr lang="tr-TR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endParaRPr lang="tr-TR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tr-T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Yanlış ve doğruyu seçme güçleri fazladır</a:t>
            </a:r>
            <a:r>
              <a:rPr lang="tr-TR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109728" indent="0">
              <a:buNone/>
            </a:pPr>
            <a:endParaRPr lang="tr-TR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943AC-D8E1-497C-AC23-F41D5B2683C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89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57200" y="620687"/>
            <a:ext cx="8229600" cy="4968553"/>
          </a:xfrm>
        </p:spPr>
        <p:txBody>
          <a:bodyPr/>
          <a:lstStyle/>
          <a:p>
            <a:endParaRPr lang="tr-TR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tr-T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İlgisiz gibi görünen işlemler arasında ilgi kurarlar</a:t>
            </a:r>
            <a:r>
              <a:rPr lang="tr-TR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tr-TR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tr-TR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tr-TR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Olağan </a:t>
            </a:r>
            <a:r>
              <a:rPr lang="tr-T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dışı matematiksel işlemler yapar, gayret gerektiren olağandışı problemler sorarlar. Aynı problemi farklı yöntemlerle çözebilirler</a:t>
            </a:r>
            <a:r>
              <a:rPr lang="tr-TR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109728" indent="0">
              <a:buNone/>
            </a:pPr>
            <a:endParaRPr lang="tr-TR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tr-T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Aynı problemi farklı yöntemlerle çözebilirler.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943AC-D8E1-497C-AC23-F41D5B2683C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40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2 İçerik Yer Tutucusu"/>
          <p:cNvSpPr>
            <a:spLocks noGrp="1"/>
          </p:cNvSpPr>
          <p:nvPr>
            <p:ph idx="1"/>
          </p:nvPr>
        </p:nvSpPr>
        <p:spPr>
          <a:xfrm>
            <a:off x="467544" y="1484784"/>
            <a:ext cx="8568952" cy="482453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b="1" dirty="0">
                <a:latin typeface="Verdana" pitchFamily="34" charset="0"/>
              </a:rPr>
              <a:t>Bilimsel gözlem, veri toplama ve yorum yapma becerileri vardır.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b="1" dirty="0">
                <a:latin typeface="Verdana" pitchFamily="34" charset="0"/>
              </a:rPr>
              <a:t>Problemlere yönelik duyarlılığa, yeni fikirler geliştirme yeteneğine ve değerlendirme yeteneğine sahiptirler</a:t>
            </a:r>
            <a:r>
              <a:rPr lang="tr-TR" b="1" dirty="0" smtClean="0">
                <a:latin typeface="Verdana" pitchFamily="34" charset="0"/>
              </a:rPr>
              <a:t>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b="1" dirty="0">
                <a:latin typeface="Verdana" pitchFamily="34" charset="0"/>
              </a:rPr>
              <a:t>Bilimsel gözlem, veri toplama ve yorum yapma becerileri vardır.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endParaRPr lang="tr-TR" b="1" dirty="0">
              <a:latin typeface="Verdana" pitchFamily="34" charset="0"/>
            </a:endParaRPr>
          </a:p>
          <a:p>
            <a:pPr>
              <a:buFont typeface="Wingdings" pitchFamily="2" charset="2"/>
              <a:buChar char="q"/>
            </a:pPr>
            <a:endParaRPr lang="tr-TR" altLang="tr-TR" dirty="0" smtClean="0">
              <a:solidFill>
                <a:schemeClr val="tx1"/>
              </a:solidFill>
              <a:latin typeface="Verdana" pitchFamily="34" charset="0"/>
            </a:endParaRPr>
          </a:p>
          <a:p>
            <a:pPr eaLnBrk="1" hangingPunct="1">
              <a:lnSpc>
                <a:spcPct val="170000"/>
              </a:lnSpc>
              <a:buFont typeface="Wingdings" pitchFamily="2" charset="2"/>
              <a:buChar char="q"/>
            </a:pPr>
            <a:endParaRPr lang="tr-TR" altLang="tr-TR" dirty="0" smtClean="0">
              <a:solidFill>
                <a:schemeClr val="tx1"/>
              </a:solidFill>
            </a:endParaRPr>
          </a:p>
          <a:p>
            <a:endParaRPr lang="tr-TR" dirty="0" smtClean="0">
              <a:solidFill>
                <a:schemeClr val="tx1"/>
              </a:solidFill>
            </a:endParaRPr>
          </a:p>
          <a:p>
            <a:endParaRPr lang="tr-TR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48132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E5E7E6-8EAD-4DF1-8ABF-777117C158FF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28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8130" name="1 Başlık"/>
          <p:cNvSpPr>
            <a:spLocks noGrp="1"/>
          </p:cNvSpPr>
          <p:nvPr>
            <p:ph type="title"/>
          </p:nvPr>
        </p:nvSpPr>
        <p:spPr>
          <a:xfrm>
            <a:off x="1475656" y="215355"/>
            <a:ext cx="7668344" cy="1146175"/>
          </a:xfrm>
        </p:spPr>
        <p:txBody>
          <a:bodyPr>
            <a:noAutofit/>
          </a:bodyPr>
          <a:lstStyle/>
          <a:p>
            <a:pPr algn="ctr"/>
            <a:r>
              <a:rPr lang="tr-TR" sz="4400" b="1" dirty="0" smtClean="0">
                <a:solidFill>
                  <a:srgbClr val="A7DD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Fen Alanındaki Yetenek Özellikleri</a:t>
            </a:r>
            <a:endParaRPr lang="tr-TR" sz="4400" dirty="0" smtClean="0">
              <a:solidFill>
                <a:srgbClr val="A7DD4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6" name="Dikdörtgen 5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256585"/>
          </a:xfrm>
        </p:spPr>
        <p:txBody>
          <a:bodyPr>
            <a:normAutofit/>
          </a:bodyPr>
          <a:lstStyle/>
          <a:p>
            <a:endParaRPr lang="tr-TR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tr-TR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Yüksek </a:t>
            </a:r>
            <a:r>
              <a:rPr lang="tr-T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düzeyde mekanik düşünme yeteneğine sahiptirler, uzay ilişkilerine ilgi duyarlar</a:t>
            </a:r>
            <a:r>
              <a:rPr lang="tr-TR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tr-TR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tr-T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Fen bilgisi konusunda otorite olan kaynakları tarar, fen raporlarını yorumlayarak bir ilgi zemini oluştururlar</a:t>
            </a:r>
            <a:r>
              <a:rPr lang="tr-TR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r>
              <a:rPr lang="tr-T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Problemlere yönelik duyarlılığa, yeni fikirler geliştirme yeteneğine ve değerlendirme yeteneğine sahiptirler.</a:t>
            </a:r>
          </a:p>
          <a:p>
            <a:endParaRPr lang="tr-TR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tr-TR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tr-TR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tr-TR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943AC-D8E1-497C-AC23-F41D5B2683C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1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2 İçerik Yer Tutucusu"/>
          <p:cNvSpPr>
            <a:spLocks noGrp="1"/>
          </p:cNvSpPr>
          <p:nvPr>
            <p:ph idx="1"/>
          </p:nvPr>
        </p:nvSpPr>
        <p:spPr>
          <a:xfrm>
            <a:off x="1619672" y="332656"/>
            <a:ext cx="7072313" cy="4471988"/>
          </a:xfrm>
        </p:spPr>
        <p:txBody>
          <a:bodyPr/>
          <a:lstStyle/>
          <a:p>
            <a:pPr>
              <a:buNone/>
            </a:pPr>
            <a:r>
              <a:rPr lang="tr-TR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Toplumu oluşturan bireylerin;  </a:t>
            </a:r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  <a:p>
            <a:pPr eaLnBrk="1" hangingPunct="1"/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%95’inin  normal zeka,</a:t>
            </a:r>
          </a:p>
          <a:p>
            <a:pPr eaLnBrk="1" hangingPunct="1"/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%3’ünün  normal zekanın altı,</a:t>
            </a:r>
          </a:p>
          <a:p>
            <a:pPr eaLnBrk="1" hangingPunct="1"/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% 2’sinin yetenekli olduğu kabul edilmektedir.</a:t>
            </a:r>
          </a:p>
          <a:p>
            <a:pPr eaLnBrk="1" hangingPunct="1"/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graphicFrame>
        <p:nvGraphicFramePr>
          <p:cNvPr id="5" name="Grafik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3706556"/>
              </p:ext>
            </p:extLst>
          </p:nvPr>
        </p:nvGraphicFramePr>
        <p:xfrm>
          <a:off x="1043608" y="2276872"/>
          <a:ext cx="7128792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Dikdörtgen 1"/>
          <p:cNvSpPr/>
          <p:nvPr/>
        </p:nvSpPr>
        <p:spPr>
          <a:xfrm>
            <a:off x="5364088" y="6021288"/>
            <a:ext cx="25843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err="1"/>
              <a:t>Marland</a:t>
            </a:r>
            <a:r>
              <a:rPr lang="tr-TR" dirty="0"/>
              <a:t> </a:t>
            </a:r>
            <a:r>
              <a:rPr lang="tr-TR" dirty="0" smtClean="0"/>
              <a:t>Raporu </a:t>
            </a:r>
            <a:r>
              <a:rPr lang="tr-TR" dirty="0"/>
              <a:t>(1972)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943AC-D8E1-497C-AC23-F41D5B2683C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251520" y="2636912"/>
            <a:ext cx="8496944" cy="1446550"/>
          </a:xfrm>
          <a:prstGeom prst="rect">
            <a:avLst/>
          </a:prstGeom>
          <a:gradFill>
            <a:gsLst>
              <a:gs pos="0">
                <a:srgbClr val="C00000"/>
              </a:gs>
              <a:gs pos="100000">
                <a:schemeClr val="accent2">
                  <a:shade val="75000"/>
                  <a:satMod val="120000"/>
                  <a:lumMod val="90000"/>
                </a:schemeClr>
              </a:gs>
            </a:gsLst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tr-TR" sz="4400" b="1" dirty="0"/>
              <a:t>PARLAK MI? </a:t>
            </a:r>
            <a:endParaRPr lang="tr-TR" sz="4400" b="1" dirty="0" smtClean="0"/>
          </a:p>
          <a:p>
            <a:pPr algn="ctr">
              <a:defRPr/>
            </a:pPr>
            <a:r>
              <a:rPr lang="tr-TR" sz="4400" b="1" dirty="0" smtClean="0"/>
              <a:t>ÖZEL </a:t>
            </a:r>
            <a:r>
              <a:rPr lang="tr-TR" sz="4400" b="1" dirty="0"/>
              <a:t>YETENEKLİ Mİ?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52865B-ADB8-42A2-B104-A1FA0D2D5B45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25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943AC-D8E1-497C-AC23-F41D5B2683C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grpSp>
        <p:nvGrpSpPr>
          <p:cNvPr id="5" name="Grup 1"/>
          <p:cNvGrpSpPr>
            <a:grpSpLocks/>
          </p:cNvGrpSpPr>
          <p:nvPr/>
        </p:nvGrpSpPr>
        <p:grpSpPr bwMode="auto">
          <a:xfrm>
            <a:off x="149225" y="300038"/>
            <a:ext cx="649288" cy="1152525"/>
            <a:chOff x="153987" y="401488"/>
            <a:chExt cx="649287" cy="1152525"/>
          </a:xfrm>
        </p:grpSpPr>
        <p:pic>
          <p:nvPicPr>
            <p:cNvPr id="6" name="Oval 10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3987" y="401488"/>
              <a:ext cx="649287" cy="1152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Metin kutusu 1"/>
            <p:cNvSpPr txBox="1">
              <a:spLocks noChangeArrowheads="1"/>
            </p:cNvSpPr>
            <p:nvPr/>
          </p:nvSpPr>
          <p:spPr bwMode="auto">
            <a:xfrm>
              <a:off x="331786" y="509439"/>
              <a:ext cx="293687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r-TR" altLang="tr-TR" sz="1800" b="1">
                  <a:latin typeface="Arial" charset="0"/>
                </a:rPr>
                <a:t>P</a:t>
              </a:r>
            </a:p>
          </p:txBody>
        </p:sp>
      </p:grpSp>
      <p:grpSp>
        <p:nvGrpSpPr>
          <p:cNvPr id="8" name="Grup 2"/>
          <p:cNvGrpSpPr>
            <a:grpSpLocks/>
          </p:cNvGrpSpPr>
          <p:nvPr/>
        </p:nvGrpSpPr>
        <p:grpSpPr bwMode="auto">
          <a:xfrm>
            <a:off x="771525" y="409575"/>
            <a:ext cx="649288" cy="1152525"/>
            <a:chOff x="331788" y="1268413"/>
            <a:chExt cx="649287" cy="1152525"/>
          </a:xfrm>
        </p:grpSpPr>
        <p:pic>
          <p:nvPicPr>
            <p:cNvPr id="9" name="Oval 10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788" y="1268413"/>
              <a:ext cx="649287" cy="1152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Metin kutusu 7"/>
            <p:cNvSpPr txBox="1">
              <a:spLocks noChangeArrowheads="1"/>
            </p:cNvSpPr>
            <p:nvPr/>
          </p:nvSpPr>
          <p:spPr bwMode="auto">
            <a:xfrm>
              <a:off x="469900" y="1379538"/>
              <a:ext cx="295275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r-TR" altLang="tr-TR" sz="1800" b="1">
                  <a:latin typeface="Arial" charset="0"/>
                </a:rPr>
                <a:t>A</a:t>
              </a:r>
            </a:p>
          </p:txBody>
        </p:sp>
      </p:grpSp>
      <p:grpSp>
        <p:nvGrpSpPr>
          <p:cNvPr id="11" name="Grup 4"/>
          <p:cNvGrpSpPr>
            <a:grpSpLocks/>
          </p:cNvGrpSpPr>
          <p:nvPr/>
        </p:nvGrpSpPr>
        <p:grpSpPr bwMode="auto">
          <a:xfrm>
            <a:off x="2079625" y="409575"/>
            <a:ext cx="647700" cy="1177925"/>
            <a:chOff x="2418050" y="387350"/>
            <a:chExt cx="647700" cy="1177925"/>
          </a:xfrm>
        </p:grpSpPr>
        <p:pic>
          <p:nvPicPr>
            <p:cNvPr id="12" name="Oval 10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18050" y="387350"/>
              <a:ext cx="647700" cy="1177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Metin kutusu 8"/>
            <p:cNvSpPr txBox="1">
              <a:spLocks noChangeArrowheads="1"/>
            </p:cNvSpPr>
            <p:nvPr/>
          </p:nvSpPr>
          <p:spPr bwMode="auto">
            <a:xfrm>
              <a:off x="2595056" y="498474"/>
              <a:ext cx="293687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r-TR" altLang="tr-TR" sz="1800" b="1">
                  <a:latin typeface="Arial" charset="0"/>
                </a:rPr>
                <a:t>L</a:t>
              </a:r>
            </a:p>
          </p:txBody>
        </p:sp>
      </p:grpSp>
      <p:grpSp>
        <p:nvGrpSpPr>
          <p:cNvPr id="14" name="Grup 3"/>
          <p:cNvGrpSpPr>
            <a:grpSpLocks/>
          </p:cNvGrpSpPr>
          <p:nvPr/>
        </p:nvGrpSpPr>
        <p:grpSpPr bwMode="auto">
          <a:xfrm>
            <a:off x="1414463" y="300038"/>
            <a:ext cx="638175" cy="1152525"/>
            <a:chOff x="1779875" y="360507"/>
            <a:chExt cx="638175" cy="1152525"/>
          </a:xfrm>
        </p:grpSpPr>
        <p:pic>
          <p:nvPicPr>
            <p:cNvPr id="15" name="Oval 10"/>
            <p:cNvPicPr>
              <a:picLocks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9875" y="360507"/>
              <a:ext cx="638175" cy="1152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Metin kutusu 9"/>
            <p:cNvSpPr txBox="1">
              <a:spLocks noChangeArrowheads="1"/>
            </p:cNvSpPr>
            <p:nvPr/>
          </p:nvSpPr>
          <p:spPr bwMode="auto">
            <a:xfrm>
              <a:off x="1951324" y="457772"/>
              <a:ext cx="29527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r-TR" altLang="tr-TR" sz="1800" b="1" dirty="0">
                  <a:latin typeface="Arial" charset="0"/>
                </a:rPr>
                <a:t>R</a:t>
              </a:r>
            </a:p>
          </p:txBody>
        </p:sp>
      </p:grpSp>
      <p:grpSp>
        <p:nvGrpSpPr>
          <p:cNvPr id="17" name="Grup 5"/>
          <p:cNvGrpSpPr>
            <a:grpSpLocks/>
          </p:cNvGrpSpPr>
          <p:nvPr/>
        </p:nvGrpSpPr>
        <p:grpSpPr bwMode="auto">
          <a:xfrm>
            <a:off x="2747963" y="258763"/>
            <a:ext cx="647700" cy="1328737"/>
            <a:chOff x="3071014" y="387206"/>
            <a:chExt cx="647700" cy="1194527"/>
          </a:xfrm>
        </p:grpSpPr>
        <p:pic>
          <p:nvPicPr>
            <p:cNvPr id="18" name="Oval 10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1014" y="387206"/>
              <a:ext cx="647700" cy="11945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Metin kutusu 2"/>
            <p:cNvSpPr txBox="1">
              <a:spLocks noChangeArrowheads="1"/>
            </p:cNvSpPr>
            <p:nvPr/>
          </p:nvSpPr>
          <p:spPr bwMode="auto">
            <a:xfrm>
              <a:off x="3215476" y="516599"/>
              <a:ext cx="358775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r-TR" altLang="tr-TR" sz="1800" b="1" dirty="0">
                  <a:latin typeface="Arial" charset="0"/>
                </a:rPr>
                <a:t>A</a:t>
              </a:r>
            </a:p>
          </p:txBody>
        </p:sp>
      </p:grpSp>
      <p:grpSp>
        <p:nvGrpSpPr>
          <p:cNvPr id="20" name="Grup 1"/>
          <p:cNvGrpSpPr>
            <a:grpSpLocks/>
          </p:cNvGrpSpPr>
          <p:nvPr/>
        </p:nvGrpSpPr>
        <p:grpSpPr bwMode="auto">
          <a:xfrm>
            <a:off x="3375025" y="341313"/>
            <a:ext cx="647700" cy="1152525"/>
            <a:chOff x="3375025" y="341313"/>
            <a:chExt cx="647700" cy="1152525"/>
          </a:xfrm>
        </p:grpSpPr>
        <p:pic>
          <p:nvPicPr>
            <p:cNvPr id="21" name="Oval 10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75025" y="341313"/>
              <a:ext cx="647700" cy="1152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" name="Metin kutusu 3"/>
            <p:cNvSpPr txBox="1">
              <a:spLocks noChangeArrowheads="1"/>
            </p:cNvSpPr>
            <p:nvPr/>
          </p:nvSpPr>
          <p:spPr bwMode="auto">
            <a:xfrm>
              <a:off x="3556000" y="427038"/>
              <a:ext cx="258763" cy="371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r-TR" altLang="tr-TR" sz="1800" b="1" dirty="0">
                  <a:latin typeface="Arial" charset="0"/>
                </a:rPr>
                <a:t>K</a:t>
              </a:r>
            </a:p>
          </p:txBody>
        </p:sp>
      </p:grpSp>
      <p:sp>
        <p:nvSpPr>
          <p:cNvPr id="23" name="Metin kutusu 4"/>
          <p:cNvSpPr txBox="1">
            <a:spLocks noChangeArrowheads="1"/>
          </p:cNvSpPr>
          <p:nvPr/>
        </p:nvSpPr>
        <p:spPr bwMode="auto">
          <a:xfrm>
            <a:off x="323528" y="1076994"/>
            <a:ext cx="4316984" cy="5563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İlgilidir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Sorulara cevap verir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Yanıtları bilir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Dikkatini yoğunlaştırır.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Anlamı kavrar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Uyanıktır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Verilen işi tamamlar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İyi fikirleri vardır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Okuldan hoşlanır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Güçlü belleği vardır.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Öğrendiği kadarıyla mutlu olur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Düşünceleri anlar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Kolaylıkla öğrenir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Belli bir sırayla öğrenmekten hoşlanır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Yaşıtlarıyla olmaktan hoşlanır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Bilgiyi özümser.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tr-TR" altLang="tr-TR" sz="1300" dirty="0">
              <a:latin typeface="Comic Sans MS" pitchFamily="66" charset="0"/>
            </a:endParaRPr>
          </a:p>
        </p:txBody>
      </p:sp>
      <p:sp>
        <p:nvSpPr>
          <p:cNvPr id="24" name="Metin kutusu 23"/>
          <p:cNvSpPr txBox="1">
            <a:spLocks noChangeArrowheads="1"/>
          </p:cNvSpPr>
          <p:nvPr/>
        </p:nvSpPr>
        <p:spPr bwMode="auto">
          <a:xfrm>
            <a:off x="4811711" y="1003384"/>
            <a:ext cx="4008761" cy="4939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Oldukça </a:t>
            </a:r>
            <a:r>
              <a:rPr lang="tr-TR" altLang="tr-TR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meraklıdır</a:t>
            </a:r>
            <a:endParaRPr lang="tr-TR" altLang="tr-TR" sz="1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Sorunun ayrıntılarını tartışır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Sorular sorar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Hem zihinsel hem fiziksel olarak katılır.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Varsayımlar ortaya atar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Keskin gözlem yapar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Projeler oluşturur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Alışılmamış tuhaf fikirleri vardır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Öğrenmeden hoşlanır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İsabetli tahminlerde bulunur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Çok fazla özeleştiri yapar.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Verilenleri zaten bilmektedir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tr-TR" altLang="tr-TR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</a:t>
            </a:r>
            <a:r>
              <a:rPr lang="tr-TR" altLang="tr-TR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etişkinleri </a:t>
            </a:r>
            <a:r>
              <a:rPr lang="tr-TR" altLang="tr-TR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arkadaş olarak seçer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Bilgiyi değiştirip uygular</a:t>
            </a:r>
          </a:p>
        </p:txBody>
      </p:sp>
      <p:cxnSp>
        <p:nvCxnSpPr>
          <p:cNvPr id="25" name="Düz Bağlayıcı 24"/>
          <p:cNvCxnSpPr/>
          <p:nvPr/>
        </p:nvCxnSpPr>
        <p:spPr>
          <a:xfrm>
            <a:off x="4500563" y="1076994"/>
            <a:ext cx="0" cy="5423819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up 1"/>
          <p:cNvGrpSpPr>
            <a:grpSpLocks/>
          </p:cNvGrpSpPr>
          <p:nvPr/>
        </p:nvGrpSpPr>
        <p:grpSpPr bwMode="auto">
          <a:xfrm>
            <a:off x="5062538" y="434975"/>
            <a:ext cx="649287" cy="1152525"/>
            <a:chOff x="153987" y="401488"/>
            <a:chExt cx="649287" cy="1152525"/>
          </a:xfrm>
        </p:grpSpPr>
        <p:pic>
          <p:nvPicPr>
            <p:cNvPr id="27" name="Oval 10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3987" y="401488"/>
              <a:ext cx="649287" cy="1152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" name="Metin kutusu 1"/>
            <p:cNvSpPr txBox="1">
              <a:spLocks noChangeArrowheads="1"/>
            </p:cNvSpPr>
            <p:nvPr/>
          </p:nvSpPr>
          <p:spPr bwMode="auto">
            <a:xfrm>
              <a:off x="331786" y="509439"/>
              <a:ext cx="29368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r-TR" altLang="tr-TR" sz="1800" b="1">
                  <a:latin typeface="Arial" charset="0"/>
                </a:rPr>
                <a:t>Ö</a:t>
              </a:r>
            </a:p>
          </p:txBody>
        </p:sp>
      </p:grpSp>
      <p:pic>
        <p:nvPicPr>
          <p:cNvPr id="29" name="Oval 10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9725" y="407988"/>
            <a:ext cx="649288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Oval 10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396875"/>
            <a:ext cx="63817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Oval 10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6288" y="315913"/>
            <a:ext cx="647700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Metin kutusu 8"/>
          <p:cNvSpPr txBox="1">
            <a:spLocks noChangeArrowheads="1"/>
          </p:cNvSpPr>
          <p:nvPr/>
        </p:nvSpPr>
        <p:spPr bwMode="auto">
          <a:xfrm>
            <a:off x="7639050" y="427038"/>
            <a:ext cx="293688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 b="1">
                <a:latin typeface="Arial" charset="0"/>
              </a:rPr>
              <a:t>L</a:t>
            </a:r>
          </a:p>
        </p:txBody>
      </p:sp>
      <p:sp>
        <p:nvSpPr>
          <p:cNvPr id="33" name="Metin kutusu 3"/>
          <p:cNvSpPr txBox="1">
            <a:spLocks noChangeArrowheads="1"/>
          </p:cNvSpPr>
          <p:nvPr/>
        </p:nvSpPr>
        <p:spPr bwMode="auto">
          <a:xfrm>
            <a:off x="6884988" y="500063"/>
            <a:ext cx="258762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 b="1">
                <a:latin typeface="Arial" charset="0"/>
              </a:rPr>
              <a:t>E</a:t>
            </a:r>
          </a:p>
        </p:txBody>
      </p:sp>
      <p:sp>
        <p:nvSpPr>
          <p:cNvPr id="34" name="Metin kutusu 1"/>
          <p:cNvSpPr txBox="1">
            <a:spLocks noChangeArrowheads="1"/>
          </p:cNvSpPr>
          <p:nvPr/>
        </p:nvSpPr>
        <p:spPr bwMode="auto">
          <a:xfrm>
            <a:off x="6032500" y="396875"/>
            <a:ext cx="2936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 b="1">
                <a:latin typeface="Arial" charset="0"/>
              </a:rPr>
              <a:t>Z</a:t>
            </a:r>
          </a:p>
        </p:txBody>
      </p:sp>
      <p:sp>
        <p:nvSpPr>
          <p:cNvPr id="35" name="Metin kutusu 1"/>
          <p:cNvSpPr txBox="1">
            <a:spLocks noChangeArrowheads="1"/>
          </p:cNvSpPr>
          <p:nvPr/>
        </p:nvSpPr>
        <p:spPr bwMode="auto">
          <a:xfrm>
            <a:off x="5503863" y="635000"/>
            <a:ext cx="4794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 b="1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6931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57200" y="1412776"/>
            <a:ext cx="8291264" cy="4320481"/>
          </a:xfrm>
        </p:spPr>
        <p:txBody>
          <a:bodyPr>
            <a:normAutofit/>
          </a:bodyPr>
          <a:lstStyle/>
          <a:p>
            <a:r>
              <a:rPr lang="tr-TR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Özel yetenekli olduğu </a:t>
            </a:r>
            <a:r>
              <a:rPr lang="tr-T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düşünülen öğrenciyi öncelikle durumunu tespit etmek için, </a:t>
            </a:r>
            <a:r>
              <a:rPr lang="tr-TR" b="1" dirty="0">
                <a:solidFill>
                  <a:srgbClr val="A7DD4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okul rehber öğretmenine yoksa Rehberlik ve Araştırma Merkezine (RAM) </a:t>
            </a:r>
            <a:r>
              <a:rPr lang="tr-T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bizzat götürmelidir. </a:t>
            </a:r>
            <a:endParaRPr lang="tr-TR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09728" indent="0">
              <a:buNone/>
            </a:pPr>
            <a:endParaRPr lang="tr-TR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tr-T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tr-TR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Özel yetenekli </a:t>
            </a:r>
            <a:r>
              <a:rPr lang="tr-T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olduğu tespit edilen (zekâ testleri ile belgelenen) öğrenciler ikinci plana itilmemelidir. 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943AC-D8E1-497C-AC23-F41D5B2683C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5" name="Başlık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4400" dirty="0" smtClean="0">
                <a:solidFill>
                  <a:srgbClr val="A7DD4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ÖĞRETMENLERE ÖNERİLER</a:t>
            </a:r>
            <a:endParaRPr lang="tr-TR" sz="4400" dirty="0">
              <a:solidFill>
                <a:srgbClr val="A7DD47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93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674635"/>
          </a:xfrm>
        </p:spPr>
        <p:txBody>
          <a:bodyPr/>
          <a:lstStyle/>
          <a:p>
            <a:endParaRPr lang="tr-TR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tr-TR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Sınıfınızdaki özel yetenekli çocukların </a:t>
            </a:r>
            <a:r>
              <a:rPr lang="tr-T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tümü, </a:t>
            </a:r>
            <a:r>
              <a:rPr lang="tr-TR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sınıf çalışmalarına karşı </a:t>
            </a:r>
            <a:r>
              <a:rPr lang="tr-T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istekli ve ilgili olmayabilir. Bunun nedeni </a:t>
            </a:r>
            <a:r>
              <a:rPr lang="tr-TR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kısmen sınıf </a:t>
            </a:r>
            <a:r>
              <a:rPr lang="tr-T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etkinliklerinin yeterince </a:t>
            </a:r>
            <a:r>
              <a:rPr lang="tr-TR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uyarıcı olmamasından gelebilir.</a:t>
            </a:r>
          </a:p>
          <a:p>
            <a:endParaRPr lang="tr-TR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tr-TR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Sınıfınızdaki özel yetenekli çocuklara </a:t>
            </a:r>
            <a:r>
              <a:rPr lang="tr-T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daha zor sorular sorarak ve yeni fikirler </a:t>
            </a:r>
            <a:r>
              <a:rPr lang="tr-TR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geliştirmelerini </a:t>
            </a:r>
            <a:r>
              <a:rPr lang="tr-T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isteyerek </a:t>
            </a:r>
            <a:r>
              <a:rPr lang="tr-TR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çocukların zekâlarını </a:t>
            </a:r>
            <a:r>
              <a:rPr lang="tr-T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özellikle </a:t>
            </a:r>
            <a:r>
              <a:rPr lang="tr-TR" b="1" dirty="0" smtClean="0">
                <a:solidFill>
                  <a:srgbClr val="A7DD4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yaratıcı yanını </a:t>
            </a:r>
            <a:r>
              <a:rPr lang="tr-TR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geliştirmelerine fırsat tanınmalıdır.</a:t>
            </a:r>
          </a:p>
          <a:p>
            <a:pPr marL="109728" indent="0">
              <a:buNone/>
            </a:pPr>
            <a:endParaRPr lang="tr-TR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943AC-D8E1-497C-AC23-F41D5B2683CD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25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674635"/>
          </a:xfrm>
        </p:spPr>
        <p:txBody>
          <a:bodyPr>
            <a:normAutofit lnSpcReduction="10000"/>
          </a:bodyPr>
          <a:lstStyle/>
          <a:p>
            <a:r>
              <a:rPr lang="tr-T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Derslerle ilgili olarak özel yetenekli çocuklara </a:t>
            </a:r>
            <a:r>
              <a:rPr lang="tr-TR" b="1" dirty="0">
                <a:solidFill>
                  <a:srgbClr val="A7DD4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araştırma</a:t>
            </a:r>
            <a:r>
              <a:rPr lang="tr-T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ağırlıklı ek ev </a:t>
            </a:r>
            <a:r>
              <a:rPr lang="tr-TR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ödevlerinin </a:t>
            </a:r>
            <a:r>
              <a:rPr lang="tr-T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verilmesi </a:t>
            </a:r>
            <a:r>
              <a:rPr lang="tr-TR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gerekmektedir.</a:t>
            </a:r>
          </a:p>
          <a:p>
            <a:pPr marL="109728" indent="0">
              <a:buNone/>
            </a:pPr>
            <a:endParaRPr lang="tr-TR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tr-TR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İlgilendikleri </a:t>
            </a:r>
            <a:r>
              <a:rPr lang="tr-T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alanlarda </a:t>
            </a:r>
            <a:r>
              <a:rPr lang="tr-TR" b="1" dirty="0">
                <a:solidFill>
                  <a:srgbClr val="A7DD4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proje </a:t>
            </a:r>
            <a:r>
              <a:rPr lang="tr-TR" b="1" dirty="0" smtClean="0">
                <a:solidFill>
                  <a:srgbClr val="A7DD4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çalışmaları</a:t>
            </a:r>
            <a:r>
              <a:rPr lang="tr-TR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yapmalarına </a:t>
            </a:r>
            <a:r>
              <a:rPr lang="tr-T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 bunu </a:t>
            </a:r>
            <a:r>
              <a:rPr lang="tr-TR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sınıfla paylaşmalarına </a:t>
            </a:r>
            <a:r>
              <a:rPr lang="tr-T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olanak </a:t>
            </a:r>
            <a:r>
              <a:rPr lang="tr-TR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tanınmalıdır</a:t>
            </a:r>
            <a:r>
              <a:rPr lang="tr-T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endParaRPr lang="tr-TR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tr-TR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tr-TR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Çalışmaları,  grupları </a:t>
            </a:r>
            <a:r>
              <a:rPr lang="tr-T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 </a:t>
            </a:r>
            <a:r>
              <a:rPr lang="tr-TR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sınıf oyunlarını </a:t>
            </a:r>
            <a:r>
              <a:rPr lang="tr-T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yönetmelerine </a:t>
            </a:r>
            <a:r>
              <a:rPr lang="tr-TR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fırsat tanınmalıdır.</a:t>
            </a:r>
          </a:p>
          <a:p>
            <a:pPr marL="109728" indent="0">
              <a:buNone/>
            </a:pPr>
            <a:endParaRPr lang="tr-TR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tr-TR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Sınıf </a:t>
            </a:r>
            <a:r>
              <a:rPr lang="tr-T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düzeyini temel </a:t>
            </a:r>
            <a:r>
              <a:rPr lang="tr-TR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almaksızın </a:t>
            </a:r>
            <a:r>
              <a:rPr lang="tr-T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konularda </a:t>
            </a:r>
            <a:r>
              <a:rPr lang="tr-TR" b="1" dirty="0">
                <a:solidFill>
                  <a:srgbClr val="A7DD4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kendi </a:t>
            </a:r>
            <a:r>
              <a:rPr lang="tr-TR" b="1" dirty="0" smtClean="0">
                <a:solidFill>
                  <a:srgbClr val="A7DD4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hızlarına </a:t>
            </a:r>
            <a:r>
              <a:rPr lang="tr-TR" b="1" dirty="0">
                <a:solidFill>
                  <a:srgbClr val="A7DD4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göre ilerlemelerine</a:t>
            </a:r>
            <a:r>
              <a:rPr lang="tr-T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tr-TR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fırsat tanınmalıdır.</a:t>
            </a:r>
            <a:endParaRPr lang="tr-TR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943AC-D8E1-497C-AC23-F41D5B2683CD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18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06483"/>
          </a:xfrm>
        </p:spPr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tr-T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Bilim ve Sanat Merkezleri</a:t>
            </a:r>
            <a:r>
              <a:rPr lang="tr-TR" dirty="0"/>
              <a:t>, </a:t>
            </a:r>
            <a:r>
              <a:rPr lang="tr-TR" b="1" dirty="0">
                <a:solidFill>
                  <a:srgbClr val="A7DD4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okul öncesi eğitim, ilkokul, ortaokul ve lise çağındaki</a:t>
            </a:r>
          </a:p>
          <a:p>
            <a:pPr marL="109728" indent="0">
              <a:buNone/>
            </a:pPr>
            <a:r>
              <a:rPr lang="tr-TR" b="1" dirty="0">
                <a:solidFill>
                  <a:srgbClr val="A7DD4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özel yetenekli öğrencilerin (resim, müzik ve genel zihinsel yetenek) örgün eğitim</a:t>
            </a:r>
          </a:p>
          <a:p>
            <a:pPr marL="109728" indent="0">
              <a:buNone/>
            </a:pPr>
            <a:r>
              <a:rPr lang="tr-TR" b="1" dirty="0">
                <a:solidFill>
                  <a:srgbClr val="A7DD4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kurumlarındaki eğitimlerini </a:t>
            </a:r>
            <a:r>
              <a:rPr lang="tr-T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aksatmayacak şekilde bireysel yeteneklerinin</a:t>
            </a:r>
          </a:p>
          <a:p>
            <a:pPr marL="109728" indent="0">
              <a:buNone/>
            </a:pPr>
            <a:r>
              <a:rPr lang="tr-T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farkında olmalarını ve kapasitelerini geliştirerek en üst düzeyde kullanmalarını</a:t>
            </a:r>
          </a:p>
          <a:p>
            <a:pPr marL="109728" indent="0">
              <a:buNone/>
            </a:pPr>
            <a:r>
              <a:rPr lang="tr-T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sağlamak amacıyla açılmış olan</a:t>
            </a:r>
            <a:r>
              <a:rPr lang="tr-TR" dirty="0"/>
              <a:t> </a:t>
            </a:r>
            <a:r>
              <a:rPr lang="tr-TR" b="1" dirty="0">
                <a:solidFill>
                  <a:srgbClr val="A7DD4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bağımsız özel eğitim </a:t>
            </a:r>
            <a:r>
              <a:rPr lang="tr-TR" b="1" dirty="0" smtClean="0">
                <a:solidFill>
                  <a:srgbClr val="A7DD4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kurumlarıdır.</a:t>
            </a:r>
            <a:endParaRPr lang="tr-TR" b="1" dirty="0">
              <a:solidFill>
                <a:srgbClr val="A7DD47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943AC-D8E1-497C-AC23-F41D5B2683CD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5" name="Başlık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sz="4800" dirty="0" smtClean="0">
                <a:solidFill>
                  <a:srgbClr val="A7DD4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BİLİM </a:t>
            </a:r>
            <a:r>
              <a:rPr lang="tr-TR" sz="4800" dirty="0">
                <a:solidFill>
                  <a:srgbClr val="A7DD4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 SANAT MERKEZLERİ</a:t>
            </a:r>
          </a:p>
        </p:txBody>
      </p:sp>
    </p:spTree>
    <p:extLst>
      <p:ext uri="{BB962C8B-B14F-4D97-AF65-F5344CB8AC3E}">
        <p14:creationId xmlns:p14="http://schemas.microsoft.com/office/powerpoint/2010/main" val="13191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57200" y="620689"/>
            <a:ext cx="8229600" cy="4968552"/>
          </a:xfrm>
        </p:spPr>
        <p:txBody>
          <a:bodyPr/>
          <a:lstStyle/>
          <a:p>
            <a:pPr marL="109728" indent="0">
              <a:buNone/>
            </a:pPr>
            <a:r>
              <a:rPr lang="tr-TR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Bilim Sanat Merkezlerinde öğrenciler </a:t>
            </a:r>
            <a:r>
              <a:rPr lang="tr-TR" b="1" dirty="0">
                <a:solidFill>
                  <a:srgbClr val="A7DD4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uyum, destek eğitimi, bireysel yetenekleri fark </a:t>
            </a:r>
            <a:r>
              <a:rPr lang="tr-TR" b="1" dirty="0" smtClean="0">
                <a:solidFill>
                  <a:srgbClr val="A7DD4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ettirme, özel </a:t>
            </a:r>
            <a:r>
              <a:rPr lang="tr-TR" b="1" dirty="0">
                <a:solidFill>
                  <a:srgbClr val="A7DD4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yetenekleri geliştirme ve proje üretimi/yönetimi alanlarında </a:t>
            </a:r>
            <a:r>
              <a:rPr lang="tr-TR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düzenlenmiş eğitim </a:t>
            </a:r>
            <a:r>
              <a:rPr lang="tr-T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programlarına alınırlar</a:t>
            </a:r>
            <a:r>
              <a:rPr lang="tr-T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endParaRPr lang="tr-TR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tr-TR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09728" indent="0">
              <a:buNone/>
            </a:pPr>
            <a:r>
              <a:rPr lang="tr-T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Ülkemizde özel yetenekli öğrenciler için en kapsamlı eğitim modeli “Bilim </a:t>
            </a:r>
            <a:r>
              <a:rPr lang="tr-TR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 Sanat </a:t>
            </a:r>
            <a:r>
              <a:rPr lang="tr-TR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Merkezleri”dir</a:t>
            </a:r>
            <a:r>
              <a:rPr lang="tr-T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tr-TR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69 ilde 83 bilim ve sanat merkezimiz bulunmaktadır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943AC-D8E1-497C-AC23-F41D5B2683CD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99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57200" y="1196751"/>
            <a:ext cx="8229600" cy="2952329"/>
          </a:xfrm>
        </p:spPr>
        <p:txBody>
          <a:bodyPr>
            <a:normAutofit/>
          </a:bodyPr>
          <a:lstStyle/>
          <a:p>
            <a:r>
              <a:rPr lang="tr-T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Bilim ve sanat merkezlerine öğrenci seçimi </a:t>
            </a:r>
            <a:r>
              <a:rPr lang="tr-TR" b="1" dirty="0">
                <a:solidFill>
                  <a:srgbClr val="A7DD4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Özel Eğitim ve Rehberlik </a:t>
            </a:r>
            <a:r>
              <a:rPr lang="tr-TR" b="1" dirty="0" smtClean="0">
                <a:solidFill>
                  <a:srgbClr val="A7DD4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Hizmetleri Genel </a:t>
            </a:r>
            <a:r>
              <a:rPr lang="tr-TR" b="1" dirty="0">
                <a:solidFill>
                  <a:srgbClr val="A7DD4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Müdürlüğü </a:t>
            </a:r>
            <a:r>
              <a:rPr lang="tr-T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tarafından her yıl belirlenen </a:t>
            </a:r>
            <a:r>
              <a:rPr lang="tr-TR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sınıf seviyesine </a:t>
            </a:r>
            <a:r>
              <a:rPr lang="tr-T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 </a:t>
            </a:r>
            <a:r>
              <a:rPr lang="tr-TR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uygulama takvimine </a:t>
            </a:r>
            <a:r>
              <a:rPr lang="tr-T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göre yapılmaktadır. </a:t>
            </a:r>
            <a:endParaRPr lang="tr-TR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943AC-D8E1-497C-AC23-F41D5B2683CD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21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57200" y="1052737"/>
            <a:ext cx="8229600" cy="3816424"/>
          </a:xfrm>
        </p:spPr>
        <p:txBody>
          <a:bodyPr/>
          <a:lstStyle/>
          <a:p>
            <a:pPr marL="109728" indent="0">
              <a:buNone/>
            </a:pPr>
            <a:r>
              <a:rPr lang="tr-T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2015-2016 eğitim öğretim yılında Özel Eğitim ve Rehberlik Hizmetleri Genel</a:t>
            </a:r>
          </a:p>
          <a:p>
            <a:pPr marL="109728" indent="0">
              <a:buNone/>
            </a:pPr>
            <a:r>
              <a:rPr lang="tr-T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Müdürlüğü tarafından bilim ve sanat merkezlerine öğrenci seçimi </a:t>
            </a:r>
            <a:r>
              <a:rPr lang="tr-TR" b="1" dirty="0">
                <a:solidFill>
                  <a:srgbClr val="A7DD4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1, 2, 3 ve </a:t>
            </a:r>
            <a:r>
              <a:rPr lang="tr-TR" b="1" dirty="0" smtClean="0">
                <a:solidFill>
                  <a:srgbClr val="A7DD4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4.sınıf </a:t>
            </a:r>
            <a:r>
              <a:rPr lang="tr-TR" b="1" dirty="0">
                <a:solidFill>
                  <a:srgbClr val="A7DD4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seviyelerinden </a:t>
            </a:r>
            <a:r>
              <a:rPr lang="tr-T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olacaktır. Ancak bu yıl ilk defa </a:t>
            </a:r>
            <a:r>
              <a:rPr lang="tr-TR" b="1" dirty="0">
                <a:solidFill>
                  <a:srgbClr val="A7DD4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ve 2. sınıflar </a:t>
            </a:r>
            <a:r>
              <a:rPr lang="tr-T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ile </a:t>
            </a:r>
            <a:r>
              <a:rPr lang="tr-TR" b="1" dirty="0">
                <a:solidFill>
                  <a:srgbClr val="A7DD4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ve </a:t>
            </a:r>
            <a:r>
              <a:rPr lang="tr-TR" b="1" dirty="0" smtClean="0">
                <a:solidFill>
                  <a:srgbClr val="A7DD4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4.sınıflar</a:t>
            </a:r>
            <a:r>
              <a:rPr lang="tr-TR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tr-T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için merkezi sınavlar farklı tarihlerde yapılacaktır.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943AC-D8E1-497C-AC23-F41D5B2683CD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52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2 İçerik Yer Tutucusu"/>
          <p:cNvSpPr>
            <a:spLocks noGrp="1"/>
          </p:cNvSpPr>
          <p:nvPr>
            <p:ph idx="1"/>
          </p:nvPr>
        </p:nvSpPr>
        <p:spPr>
          <a:xfrm>
            <a:off x="499584" y="1649502"/>
            <a:ext cx="8572560" cy="4608512"/>
          </a:xfrm>
        </p:spPr>
        <p:txBody>
          <a:bodyPr/>
          <a:lstStyle/>
          <a:p>
            <a:pPr>
              <a:buNone/>
            </a:pPr>
            <a:endParaRPr lang="tr-TR" altLang="tr-TR" sz="2000" dirty="0" smtClean="0">
              <a:solidFill>
                <a:schemeClr val="bg1"/>
              </a:solidFill>
              <a:latin typeface="Verdana" pitchFamily="34" charset="0"/>
            </a:endParaRPr>
          </a:p>
          <a:p>
            <a:pPr eaLnBrk="1" hangingPunct="1">
              <a:lnSpc>
                <a:spcPct val="170000"/>
              </a:lnSpc>
              <a:buFont typeface="Wingdings" pitchFamily="2" charset="2"/>
              <a:buChar char="q"/>
            </a:pPr>
            <a:endParaRPr lang="tr-TR" altLang="tr-TR" sz="800" dirty="0" smtClean="0"/>
          </a:p>
          <a:p>
            <a:endParaRPr lang="tr-TR" sz="2000" dirty="0" smtClean="0"/>
          </a:p>
          <a:p>
            <a:endParaRPr lang="tr-TR" sz="2000" dirty="0" smtClean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48132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E5E7E6-8EAD-4DF1-8ABF-777117C158FF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39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8130" name="1 Başlık"/>
          <p:cNvSpPr>
            <a:spLocks noGrp="1"/>
          </p:cNvSpPr>
          <p:nvPr>
            <p:ph type="title"/>
          </p:nvPr>
        </p:nvSpPr>
        <p:spPr>
          <a:xfrm>
            <a:off x="1475656" y="188640"/>
            <a:ext cx="7668344" cy="1584175"/>
          </a:xfrm>
        </p:spPr>
        <p:txBody>
          <a:bodyPr>
            <a:noAutofit/>
          </a:bodyPr>
          <a:lstStyle/>
          <a:p>
            <a:pPr algn="ctr"/>
            <a:r>
              <a:rPr lang="tr-TR" sz="3600" dirty="0" smtClean="0">
                <a:solidFill>
                  <a:srgbClr val="A7DD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BİLSEM’E Öğrenci Yönlendirirken Dikkat Edilmesi Gerekenler</a:t>
            </a:r>
          </a:p>
        </p:txBody>
      </p:sp>
      <p:sp>
        <p:nvSpPr>
          <p:cNvPr id="9" name="Metin kutusu 1"/>
          <p:cNvSpPr txBox="1"/>
          <p:nvPr/>
        </p:nvSpPr>
        <p:spPr>
          <a:xfrm>
            <a:off x="0" y="2060848"/>
            <a:ext cx="9144000" cy="132343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endParaRPr lang="tr-TR" altLang="tr-TR" sz="2000" b="1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tr-TR" altLang="tr-T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Ülkemizde % </a:t>
            </a:r>
            <a:r>
              <a:rPr lang="tr-TR" altLang="tr-T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2 ile </a:t>
            </a:r>
            <a:r>
              <a:rPr lang="tr-TR" altLang="tr-T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%3 </a:t>
            </a:r>
            <a:r>
              <a:rPr lang="tr-TR" altLang="tr-T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arasında çocuğun </a:t>
            </a:r>
          </a:p>
          <a:p>
            <a:pPr algn="ctr">
              <a:defRPr/>
            </a:pPr>
            <a:r>
              <a:rPr lang="tr-TR" altLang="tr-T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özel </a:t>
            </a:r>
            <a:r>
              <a:rPr lang="tr-TR" altLang="tr-T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yetenekli olduğu tahmin edilmektedir. </a:t>
            </a:r>
          </a:p>
          <a:p>
            <a:pPr>
              <a:defRPr/>
            </a:pPr>
            <a:endParaRPr lang="tr-TR" altLang="tr-TR" sz="2000" b="1" dirty="0">
              <a:solidFill>
                <a:schemeClr val="bg1"/>
              </a:solidFill>
            </a:endParaRPr>
          </a:p>
        </p:txBody>
      </p:sp>
      <p:sp>
        <p:nvSpPr>
          <p:cNvPr id="10" name="9 Dikdörtgen"/>
          <p:cNvSpPr/>
          <p:nvPr/>
        </p:nvSpPr>
        <p:spPr>
          <a:xfrm>
            <a:off x="539552" y="3766681"/>
            <a:ext cx="8029773" cy="16122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tr-TR" altLang="tr-TR" sz="16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Öğretmenlerimiz, bu istatistiki veriden yola çıkarak sınıf mevcutlarının </a:t>
            </a:r>
            <a:r>
              <a:rPr lang="tr-TR" altLang="tr-TR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tr-TR" altLang="tr-TR" sz="1600" b="1" dirty="0">
                <a:solidFill>
                  <a:srgbClr val="A7DD4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fazla </a:t>
            </a:r>
            <a:r>
              <a:rPr lang="tr-TR" altLang="tr-TR" b="1" dirty="0" smtClean="0">
                <a:solidFill>
                  <a:srgbClr val="A7DD4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%20 </a:t>
            </a:r>
            <a:r>
              <a:rPr lang="tr-TR" altLang="tr-TR" sz="1600" b="1" dirty="0" smtClean="0">
                <a:solidFill>
                  <a:srgbClr val="A7DD4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sini </a:t>
            </a:r>
            <a:r>
              <a:rPr lang="tr-TR" altLang="tr-TR" sz="16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aday göstermelidir. Bu bilgiye göre hareket etmeleri </a:t>
            </a:r>
            <a:r>
              <a:rPr lang="tr-TR" altLang="tr-TR" sz="1600" b="1" dirty="0">
                <a:solidFill>
                  <a:srgbClr val="A7DD4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Bilim ve Sanat Merkezlerine </a:t>
            </a:r>
            <a:r>
              <a:rPr lang="tr-TR" altLang="tr-TR" sz="16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öğrenci seçimlerinin daha sağlıklı işlemesini sağlayacaktır.</a:t>
            </a:r>
            <a:endParaRPr lang="tr-TR" sz="16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Metin kutusu 6"/>
          <p:cNvSpPr txBox="1"/>
          <p:nvPr/>
        </p:nvSpPr>
        <p:spPr>
          <a:xfrm>
            <a:off x="0" y="5657850"/>
            <a:ext cx="9144000" cy="1200329"/>
          </a:xfrm>
          <a:prstGeom prst="rect">
            <a:avLst/>
          </a:prstGeom>
          <a:solidFill>
            <a:srgbClr val="C0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endParaRPr lang="tr-TR" b="1" dirty="0" smtClean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tr-TR" b="1" dirty="0" smtClean="0">
                <a:solidFill>
                  <a:schemeClr val="bg1"/>
                </a:solidFill>
              </a:rPr>
              <a:t>DİKKAT</a:t>
            </a:r>
            <a:r>
              <a:rPr lang="tr-TR" b="1" dirty="0">
                <a:solidFill>
                  <a:schemeClr val="bg1"/>
                </a:solidFill>
              </a:rPr>
              <a:t>: Ancak öğretmenlerimizin sınıflarında  Bilim ve Sanat Merkezine aday gösterecek  </a:t>
            </a:r>
            <a:r>
              <a:rPr lang="tr-TR" b="1" dirty="0" smtClean="0">
                <a:solidFill>
                  <a:schemeClr val="bg1"/>
                </a:solidFill>
              </a:rPr>
              <a:t>öğrencilerin </a:t>
            </a:r>
            <a:r>
              <a:rPr lang="tr-TR" b="1" dirty="0">
                <a:solidFill>
                  <a:schemeClr val="bg1"/>
                </a:solidFill>
              </a:rPr>
              <a:t>bulunmama </a:t>
            </a:r>
            <a:r>
              <a:rPr lang="tr-TR" b="1" dirty="0" smtClean="0">
                <a:solidFill>
                  <a:schemeClr val="bg1"/>
                </a:solidFill>
              </a:rPr>
              <a:t>ihtimali de vardır.</a:t>
            </a:r>
          </a:p>
          <a:p>
            <a:pPr algn="ctr">
              <a:defRPr/>
            </a:pPr>
            <a:endParaRPr lang="tr-TR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 bwMode="auto">
          <a:xfrm>
            <a:off x="1773415" y="1508602"/>
            <a:ext cx="3513745" cy="3312368"/>
          </a:xfrm>
          <a:prstGeom prst="ellipse">
            <a:avLst/>
          </a:prstGeom>
          <a:solidFill>
            <a:srgbClr val="FFFF00">
              <a:alpha val="83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r-TR" dirty="0" smtClean="0"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r-TR" dirty="0"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3707904" y="1556792"/>
            <a:ext cx="3681828" cy="3312368"/>
          </a:xfrm>
          <a:prstGeom prst="ellipse">
            <a:avLst/>
          </a:prstGeom>
          <a:solidFill>
            <a:srgbClr val="FF0000">
              <a:alpha val="68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2960075" y="3140968"/>
            <a:ext cx="3637569" cy="3528392"/>
          </a:xfrm>
          <a:prstGeom prst="ellipse">
            <a:avLst/>
          </a:prstGeom>
          <a:solidFill>
            <a:srgbClr val="00B0F0">
              <a:alpha val="57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43011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DB231B-81B1-4288-9F87-7EE974727221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4</a:t>
            </a:fld>
            <a:endParaRPr lang="en-US" dirty="0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3009" name="1 Başlık"/>
          <p:cNvSpPr>
            <a:spLocks noGrp="1"/>
          </p:cNvSpPr>
          <p:nvPr>
            <p:ph type="title"/>
          </p:nvPr>
        </p:nvSpPr>
        <p:spPr>
          <a:xfrm>
            <a:off x="1342768" y="276315"/>
            <a:ext cx="8229600" cy="1146175"/>
          </a:xfrm>
        </p:spPr>
        <p:txBody>
          <a:bodyPr/>
          <a:lstStyle/>
          <a:p>
            <a:r>
              <a:rPr lang="tr-T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Özel Yetenekli Birey</a:t>
            </a:r>
            <a:endParaRPr lang="tr-TR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8" name="Metin kutusu 7"/>
          <p:cNvSpPr txBox="1"/>
          <p:nvPr/>
        </p:nvSpPr>
        <p:spPr>
          <a:xfrm>
            <a:off x="2288906" y="2829240"/>
            <a:ext cx="1394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 smtClean="0">
                <a:solidFill>
                  <a:srgbClr val="002060"/>
                </a:solidFill>
              </a:rPr>
              <a:t>YETENEK</a:t>
            </a:r>
            <a:endParaRPr lang="tr-TR" b="1" dirty="0">
              <a:solidFill>
                <a:srgbClr val="002060"/>
              </a:solidFill>
            </a:endParaRPr>
          </a:p>
        </p:txBody>
      </p:sp>
      <p:sp>
        <p:nvSpPr>
          <p:cNvPr id="23" name="Metin kutusu 22"/>
          <p:cNvSpPr txBox="1"/>
          <p:nvPr/>
        </p:nvSpPr>
        <p:spPr>
          <a:xfrm>
            <a:off x="5487419" y="2801062"/>
            <a:ext cx="1866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</a:rPr>
              <a:t>YARATICILIK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24" name="Metin kutusu 23"/>
          <p:cNvSpPr txBox="1"/>
          <p:nvPr/>
        </p:nvSpPr>
        <p:spPr>
          <a:xfrm>
            <a:off x="3817701" y="5009077"/>
            <a:ext cx="19223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</a:rPr>
              <a:t>MOTİVASYON</a:t>
            </a:r>
          </a:p>
        </p:txBody>
      </p:sp>
      <p:sp>
        <p:nvSpPr>
          <p:cNvPr id="25" name="Metin kutusu 24"/>
          <p:cNvSpPr txBox="1"/>
          <p:nvPr/>
        </p:nvSpPr>
        <p:spPr>
          <a:xfrm>
            <a:off x="3777603" y="3348794"/>
            <a:ext cx="13949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</a:rPr>
              <a:t>ÖZEL</a:t>
            </a:r>
          </a:p>
          <a:p>
            <a:pPr algn="ctr"/>
            <a:r>
              <a:rPr lang="tr-TR" b="1" dirty="0" smtClean="0">
                <a:solidFill>
                  <a:schemeClr val="bg1"/>
                </a:solidFill>
              </a:rPr>
              <a:t>YETENEK</a:t>
            </a:r>
          </a:p>
        </p:txBody>
      </p:sp>
      <p:sp>
        <p:nvSpPr>
          <p:cNvPr id="27" name="Dikdörtgen 26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06483"/>
          </a:xfrm>
        </p:spPr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r>
              <a:rPr lang="tr-TR" sz="3900" b="1" dirty="0">
                <a:solidFill>
                  <a:srgbClr val="A7DD4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Adım</a:t>
            </a:r>
            <a:r>
              <a:rPr lang="tr-TR" sz="3900" dirty="0"/>
              <a:t>: </a:t>
            </a:r>
            <a:r>
              <a:rPr lang="tr-TR" sz="3500" b="1" dirty="0">
                <a:solidFill>
                  <a:srgbClr val="A7DD4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Okulların Bilgilendirilmesi</a:t>
            </a:r>
          </a:p>
          <a:p>
            <a:endParaRPr lang="tr-TR" sz="3500" dirty="0"/>
          </a:p>
          <a:p>
            <a:r>
              <a:rPr lang="tr-TR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BİLSEM </a:t>
            </a:r>
            <a:r>
              <a:rPr lang="tr-T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olan illerdeki tüm sınıf öğretmenlerine ve velilere “ özel yetenekli öğrencilerin özellikleri” ve </a:t>
            </a:r>
            <a:r>
              <a:rPr lang="tr-TR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BİLSEM’e</a:t>
            </a:r>
            <a:r>
              <a:rPr lang="tr-T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yönlendirme ile ilgili işlemler hakkında RAM’ların koordinasyonunda (Okulların rehber öğretmenleri tarafından kendi okullarında eğitim verilmesi, rehber öğretmeni olmayan okullara </a:t>
            </a:r>
            <a:r>
              <a:rPr lang="tr-TR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Ram’dan</a:t>
            </a:r>
            <a:r>
              <a:rPr lang="tr-T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destek verilerek) bilgilendirme </a:t>
            </a:r>
            <a:r>
              <a:rPr lang="tr-TR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yapılacaktır.</a:t>
            </a:r>
            <a:endParaRPr lang="tr-TR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09728" indent="0">
              <a:buNone/>
            </a:pPr>
            <a:endParaRPr lang="tr-TR" dirty="0"/>
          </a:p>
          <a:p>
            <a:pPr algn="ctr"/>
            <a:r>
              <a:rPr lang="tr-TR" sz="3300" b="1" dirty="0">
                <a:solidFill>
                  <a:srgbClr val="A7DD4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05.10.2015-06.11.2015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943AC-D8E1-497C-AC23-F41D5B2683CD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7" name="Başlık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sz="4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BİLSEM SEÇİMİNİN AŞAMALARI</a:t>
            </a:r>
            <a:endParaRPr lang="tr-TR" sz="4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91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57200" y="1052735"/>
            <a:ext cx="8229600" cy="3672409"/>
          </a:xfrm>
        </p:spPr>
        <p:txBody>
          <a:bodyPr/>
          <a:lstStyle/>
          <a:p>
            <a:r>
              <a:rPr lang="tr-TR" sz="3300" b="1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A</a:t>
            </a:r>
            <a:r>
              <a:rPr lang="tr-TR" sz="3300" b="1" dirty="0" smtClean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dım</a:t>
            </a:r>
            <a:r>
              <a:rPr lang="tr-TR" sz="3000" b="1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tr-TR" sz="30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tr-TR" sz="3000" b="1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İl Tanılama Sınav Komisyonlarının Kurulması</a:t>
            </a:r>
          </a:p>
          <a:p>
            <a:pPr marL="109728" indent="0">
              <a:buNone/>
            </a:pPr>
            <a:endParaRPr lang="tr-TR" dirty="0" smtClean="0"/>
          </a:p>
          <a:p>
            <a:pPr marL="109728" indent="0" algn="ctr">
              <a:buNone/>
            </a:pPr>
            <a:r>
              <a:rPr lang="tr-TR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05.10.2015</a:t>
            </a:r>
            <a:endParaRPr lang="tr-TR" sz="3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09728" indent="0">
              <a:buNone/>
            </a:pPr>
            <a:r>
              <a:rPr lang="tr-TR" dirty="0"/>
              <a:t> </a:t>
            </a:r>
          </a:p>
          <a:p>
            <a:pPr marL="109728" indent="0">
              <a:buNone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943AC-D8E1-497C-AC23-F41D5B2683CD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89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458611"/>
          </a:xfrm>
        </p:spPr>
        <p:txBody>
          <a:bodyPr>
            <a:normAutofit lnSpcReduction="10000"/>
          </a:bodyPr>
          <a:lstStyle/>
          <a:p>
            <a:r>
              <a:rPr lang="tr-TR" sz="3200" b="1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A</a:t>
            </a:r>
            <a:r>
              <a:rPr lang="tr-TR" sz="3200" b="1" dirty="0" smtClean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dım</a:t>
            </a:r>
            <a:r>
              <a:rPr lang="tr-TR" sz="3200" b="1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tr-TR" sz="3000" b="1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Aday Gösterme </a:t>
            </a:r>
            <a:r>
              <a:rPr lang="tr-TR" sz="3000" b="1" dirty="0" smtClean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İşlemi</a:t>
            </a:r>
          </a:p>
          <a:p>
            <a:endParaRPr lang="tr-TR" sz="3000" b="1" dirty="0">
              <a:solidFill>
                <a:schemeClr val="bg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09728" indent="0" algn="ctr">
              <a:buNone/>
            </a:pPr>
            <a:r>
              <a:rPr lang="es-ES" b="1" u="sng" dirty="0" smtClean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es-ES" b="1" u="sng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ve 2. sınıflar için:</a:t>
            </a:r>
          </a:p>
          <a:p>
            <a:pPr marL="109728" indent="0">
              <a:buNone/>
            </a:pPr>
            <a:endParaRPr lang="es-ES" dirty="0"/>
          </a:p>
          <a:p>
            <a:r>
              <a:rPr lang="tr-TR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Öğretmenleri </a:t>
            </a:r>
            <a:r>
              <a:rPr lang="tr-TR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tarafından aday gösterilecek öğrencilerin yetenek alanlarına göre (resim yetenek, müzik yetenek, genel zihinsel yetenek) gözlem formları e-okul sistemi başvuru işlemleri modülü üzerinden doldurulacaktır. Bir öğrenci en fazla iki yetenek alanında </a:t>
            </a:r>
            <a:r>
              <a:rPr lang="tr-TR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aday </a:t>
            </a:r>
            <a:r>
              <a:rPr lang="tr-TR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gösterilebilir</a:t>
            </a:r>
            <a:r>
              <a:rPr lang="tr-TR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109728" indent="0">
              <a:buNone/>
            </a:pPr>
            <a:endParaRPr lang="tr-TR" sz="24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tr-TR" sz="2800" b="1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09.11.2015- 27.11.2015</a:t>
            </a:r>
          </a:p>
          <a:p>
            <a:endParaRPr lang="tr-TR" sz="2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943AC-D8E1-497C-AC23-F41D5B2683CD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095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57200" y="1484783"/>
            <a:ext cx="8229600" cy="3024337"/>
          </a:xfrm>
        </p:spPr>
        <p:txBody>
          <a:bodyPr>
            <a:normAutofit lnSpcReduction="10000"/>
          </a:bodyPr>
          <a:lstStyle/>
          <a:p>
            <a:r>
              <a:rPr lang="tr-T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ve 2. sınıf düzeyinde aday gösterilen ve gözlem formu dolduran öğrencilerin listeleri </a:t>
            </a:r>
            <a:r>
              <a:rPr lang="tr-TR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http://www.meb.gov.tr </a:t>
            </a:r>
            <a:r>
              <a:rPr lang="tr-T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internet adresinden yayımlanacaktır.</a:t>
            </a:r>
          </a:p>
          <a:p>
            <a:endParaRPr lang="tr-TR" dirty="0"/>
          </a:p>
          <a:p>
            <a:endParaRPr lang="tr-TR" dirty="0"/>
          </a:p>
          <a:p>
            <a:pPr marL="109728" indent="0" algn="ctr">
              <a:buNone/>
            </a:pPr>
            <a:r>
              <a:rPr lang="tr-TR" sz="3600" b="1" dirty="0">
                <a:solidFill>
                  <a:srgbClr val="A7DD4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10.12.2015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943AC-D8E1-497C-AC23-F41D5B2683CD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57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746643"/>
          </a:xfrm>
        </p:spPr>
        <p:txBody>
          <a:bodyPr/>
          <a:lstStyle/>
          <a:p>
            <a:pPr algn="ctr"/>
            <a:r>
              <a:rPr lang="es-ES" sz="2800" b="1" u="sng" dirty="0">
                <a:solidFill>
                  <a:srgbClr val="A7DD4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ve 4. sınıflar </a:t>
            </a:r>
            <a:r>
              <a:rPr lang="es-ES" sz="2800" b="1" u="sng" dirty="0" smtClean="0">
                <a:solidFill>
                  <a:srgbClr val="A7DD4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için:</a:t>
            </a:r>
            <a:endParaRPr lang="es-ES" sz="2800" b="1" u="sng" dirty="0">
              <a:solidFill>
                <a:srgbClr val="A7DD47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09728" indent="0">
              <a:buNone/>
            </a:pPr>
            <a:r>
              <a:rPr lang="tr-TR" b="1" dirty="0" smtClean="0"/>
              <a:t>3</a:t>
            </a:r>
            <a:r>
              <a:rPr lang="tr-TR" b="1" dirty="0"/>
              <a:t>. ve 4. sınıf düzeyinde aday gösterilen öğrencilerin sınav giriş ücretlerinin Ölçme Değerlendirme Hizmetleri Genel Müdürlüğü tarafından belirtilen banka hesabına yatırılması ve gözlem formlarının e-okul sisteminden doldurulması gerekmektedir. Öğretmenler yetenek alanlarına aday gösterdikleri her öğrenci için gözlem formunu dolduracaklardır. Bir öğrenciyi en fazla iki yetenek alanında aday gösterebilirler. </a:t>
            </a:r>
            <a:endParaRPr lang="tr-TR" b="1" dirty="0" smtClean="0"/>
          </a:p>
          <a:p>
            <a:pPr marL="109728" indent="0" algn="ctr">
              <a:buNone/>
            </a:pPr>
            <a:r>
              <a:rPr lang="tr-TR" b="1" dirty="0" smtClean="0">
                <a:solidFill>
                  <a:srgbClr val="A7DD4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09.11.2015- </a:t>
            </a:r>
            <a:r>
              <a:rPr lang="tr-TR" b="1" dirty="0">
                <a:solidFill>
                  <a:srgbClr val="A7DD4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27.11.2015</a:t>
            </a:r>
          </a:p>
          <a:p>
            <a:pPr marL="109728" indent="0">
              <a:buNone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943AC-D8E1-497C-AC23-F41D5B2683CD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4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611560" y="1196752"/>
            <a:ext cx="8229600" cy="3096344"/>
          </a:xfrm>
        </p:spPr>
        <p:txBody>
          <a:bodyPr>
            <a:normAutofit fontScale="92500" lnSpcReduction="20000"/>
          </a:bodyPr>
          <a:lstStyle/>
          <a:p>
            <a:endParaRPr lang="tr-TR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tr-TR" sz="29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Aday </a:t>
            </a:r>
            <a:r>
              <a:rPr lang="tr-TR" sz="29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gösterilen ve gözlem formu doldurulan öğrencilerin listeleri </a:t>
            </a:r>
            <a:r>
              <a:rPr lang="tr-TR" sz="29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http://www.meb.gov.tr  </a:t>
            </a:r>
            <a:r>
              <a:rPr lang="tr-TR" sz="29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internet adresinden yayımlanacaktır.</a:t>
            </a:r>
          </a:p>
          <a:p>
            <a:endParaRPr lang="tr-TR" dirty="0"/>
          </a:p>
          <a:p>
            <a:endParaRPr lang="tr-TR" dirty="0"/>
          </a:p>
          <a:p>
            <a:pPr lvl="2" algn="ctr"/>
            <a:r>
              <a:rPr lang="tr-TR" sz="3200" b="1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06.01.2016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943AC-D8E1-497C-AC23-F41D5B2683CD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34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458611"/>
          </a:xfrm>
        </p:spPr>
        <p:txBody>
          <a:bodyPr/>
          <a:lstStyle/>
          <a:p>
            <a:r>
              <a:rPr lang="tr-TR" sz="3200" b="1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</a:t>
            </a:r>
            <a:r>
              <a:rPr lang="tr-TR" sz="3200" b="1" dirty="0" smtClean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Adım</a:t>
            </a:r>
            <a:r>
              <a:rPr lang="tr-TR" dirty="0">
                <a:solidFill>
                  <a:schemeClr val="bg2">
                    <a:lumMod val="75000"/>
                  </a:schemeClr>
                </a:solidFill>
              </a:rPr>
              <a:t>: </a:t>
            </a:r>
            <a:r>
              <a:rPr lang="tr-TR" sz="2800" b="1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Grup Tarama Sınavının Uygulanması:</a:t>
            </a:r>
          </a:p>
          <a:p>
            <a:pPr algn="ctr"/>
            <a:r>
              <a:rPr lang="tr-TR" b="1" u="sng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ve 2. sınıflar için</a:t>
            </a:r>
            <a:r>
              <a:rPr lang="tr-TR" b="1" u="sng" dirty="0" smtClean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pPr marL="109728" indent="0">
              <a:buNone/>
            </a:pPr>
            <a:endParaRPr lang="tr-TR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tr-T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ve 2. sınıf düzeyinde aday gösterilen ve grup taramasına alınacak öğrencilerin randevularının İl Tanılama Komisyonu tarafından düzenlenmesi ve velilere duyurulması  gerekmektedir.</a:t>
            </a:r>
          </a:p>
          <a:p>
            <a:pPr marL="109728" indent="0" algn="ctr">
              <a:buNone/>
            </a:pPr>
            <a:endParaRPr lang="tr-TR" dirty="0" smtClean="0"/>
          </a:p>
          <a:p>
            <a:pPr marL="109728" indent="0" algn="ctr">
              <a:buNone/>
            </a:pPr>
            <a:r>
              <a:rPr lang="tr-TR" sz="3000" b="1" smtClean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14.12.2015- 08.01.2016</a:t>
            </a:r>
            <a:endParaRPr lang="tr-TR" sz="3000" b="1" dirty="0">
              <a:solidFill>
                <a:schemeClr val="bg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943AC-D8E1-497C-AC23-F41D5B2683CD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47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458611"/>
          </a:xfrm>
        </p:spPr>
        <p:txBody>
          <a:bodyPr/>
          <a:lstStyle/>
          <a:p>
            <a:endParaRPr lang="tr-TR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tr-TR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tr-TR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tr-T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ve 2. sınıf öğrencilerin grup taramaları randevu verilen tarihlerde İl Tanılama Sınav Komisyonlarının belirlediği yerlerde (öncelik bilim sanat merkezleri ve </a:t>
            </a:r>
            <a:r>
              <a:rPr lang="tr-TR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Ramlar </a:t>
            </a:r>
            <a:r>
              <a:rPr lang="tr-T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olmak üzere) tablet üzerinden yapılacaktır.</a:t>
            </a:r>
          </a:p>
          <a:p>
            <a:endParaRPr lang="tr-TR" dirty="0"/>
          </a:p>
          <a:p>
            <a:pPr marL="109728" indent="0" algn="ctr">
              <a:buNone/>
            </a:pPr>
            <a:r>
              <a:rPr lang="tr-TR" sz="3000" b="1" dirty="0" smtClean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11.01.2016- </a:t>
            </a:r>
            <a:r>
              <a:rPr lang="tr-TR" sz="3000" b="1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29.04.2016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943AC-D8E1-497C-AC23-F41D5B2683CD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69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458611"/>
          </a:xfrm>
        </p:spPr>
        <p:txBody>
          <a:bodyPr/>
          <a:lstStyle/>
          <a:p>
            <a:endParaRPr lang="tr-TR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tr-TR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tr-TR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tr-T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ve 2. sınıf düzeyindeki öğrencilerin Grup Tarama Sınav Sonuçları </a:t>
            </a:r>
            <a:r>
              <a:rPr lang="tr-TR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http://www.meb.gov.tr </a:t>
            </a:r>
            <a:r>
              <a:rPr lang="tr-T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internet adresinden yayımlanacaktır.</a:t>
            </a:r>
          </a:p>
          <a:p>
            <a:endParaRPr lang="tr-TR" dirty="0"/>
          </a:p>
          <a:p>
            <a:pPr algn="ctr"/>
            <a:endParaRPr lang="tr-TR" sz="3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tr-TR" sz="3000" b="1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05.05.2016 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943AC-D8E1-497C-AC23-F41D5B2683CD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12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57200" y="620689"/>
            <a:ext cx="8229600" cy="4680519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tr-TR" dirty="0"/>
              <a:t> </a:t>
            </a:r>
            <a:r>
              <a:rPr lang="tr-TR" sz="3000" b="1" u="sng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ve 4. sınıflar için:</a:t>
            </a:r>
          </a:p>
          <a:p>
            <a:endParaRPr lang="tr-TR" dirty="0"/>
          </a:p>
          <a:p>
            <a:r>
              <a:rPr lang="tr-TR" sz="29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ve 4. sınıf düzeyinde aday olan öğrencilerin fotoğraflı sınav giriş belgelerinin internet ortamında yayımlanması ve okul müdürlüklerince çıktısının alınarak onaylanması ve öğrenci velisine verilmesi gerekmektedir.</a:t>
            </a:r>
          </a:p>
          <a:p>
            <a:endParaRPr lang="tr-TR" dirty="0"/>
          </a:p>
          <a:p>
            <a:endParaRPr lang="tr-TR" dirty="0"/>
          </a:p>
          <a:p>
            <a:pPr algn="ctr"/>
            <a:r>
              <a:rPr lang="tr-TR" sz="3200" b="1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26.01.2016 – 12.02.2016</a:t>
            </a:r>
          </a:p>
          <a:p>
            <a:pPr algn="ctr"/>
            <a:endParaRPr lang="tr-TR" sz="3200" b="1" dirty="0">
              <a:solidFill>
                <a:schemeClr val="bg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943AC-D8E1-497C-AC23-F41D5B2683CD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84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95536" y="692696"/>
            <a:ext cx="8568952" cy="4752528"/>
          </a:xfrm>
        </p:spPr>
        <p:txBody>
          <a:bodyPr>
            <a:normAutofit/>
          </a:bodyPr>
          <a:lstStyle/>
          <a:p>
            <a:pPr marL="109728" indent="0">
              <a:lnSpc>
                <a:spcPct val="200000"/>
              </a:lnSpc>
              <a:buNone/>
            </a:pPr>
            <a:r>
              <a:rPr lang="tr-T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</a:t>
            </a:r>
          </a:p>
          <a:p>
            <a:pPr marL="914400" lvl="3" indent="0">
              <a:lnSpc>
                <a:spcPct val="200000"/>
              </a:lnSpc>
              <a:buNone/>
            </a:pPr>
            <a:r>
              <a:rPr lang="tr-T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Yaratıcılık</a:t>
            </a:r>
            <a:endParaRPr lang="tr-T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828800" lvl="7" indent="0">
              <a:lnSpc>
                <a:spcPct val="200000"/>
              </a:lnSpc>
              <a:buNone/>
            </a:pPr>
            <a:r>
              <a:rPr lang="tr-T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Motivasyon</a:t>
            </a:r>
          </a:p>
          <a:p>
            <a:pPr marL="1828800" lvl="7" indent="0">
              <a:lnSpc>
                <a:spcPct val="200000"/>
              </a:lnSpc>
              <a:buNone/>
            </a:pPr>
            <a:r>
              <a:rPr lang="tr-TR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   Nasıl Gözlemlenir?</a:t>
            </a:r>
            <a:endParaRPr lang="tr-TR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943AC-D8E1-497C-AC23-F41D5B2683C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54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67544" y="908721"/>
            <a:ext cx="8229600" cy="3024336"/>
          </a:xfrm>
        </p:spPr>
        <p:txBody>
          <a:bodyPr/>
          <a:lstStyle/>
          <a:p>
            <a:endParaRPr lang="tr-TR" b="1" dirty="0" smtClean="0">
              <a:solidFill>
                <a:schemeClr val="bg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tr-TR" b="1" dirty="0" smtClean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tr-TR" b="1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ve 4. sınıf düzeyindeki </a:t>
            </a:r>
            <a:r>
              <a:rPr lang="tr-TR" dirty="0"/>
              <a:t>öğrencilerin Grup Tarama Sınavı </a:t>
            </a:r>
            <a:r>
              <a:rPr lang="tr-TR" sz="3000" b="1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14.02.2016 </a:t>
            </a:r>
            <a:r>
              <a:rPr lang="tr-TR" sz="3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Pazar</a:t>
            </a:r>
            <a:r>
              <a:rPr lang="tr-TR" dirty="0" smtClean="0"/>
              <a:t> </a:t>
            </a:r>
            <a:r>
              <a:rPr lang="tr-TR" dirty="0"/>
              <a:t>günü saat 10.00 da 81 il/ilçe merkezinde yapılacaktır.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943AC-D8E1-497C-AC23-F41D5B2683CD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19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57200" y="1556791"/>
            <a:ext cx="8229600" cy="3384377"/>
          </a:xfrm>
        </p:spPr>
        <p:txBody>
          <a:bodyPr/>
          <a:lstStyle/>
          <a:p>
            <a:r>
              <a:rPr lang="tr-T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ve 4. sınıf düzeyindeki öğrencilerin grup tarama sınav soru ve cevap anahtarı </a:t>
            </a:r>
            <a:r>
              <a:rPr lang="tr-TR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http://meb.gov.tr </a:t>
            </a:r>
            <a:r>
              <a:rPr lang="tr-T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adresinden yayımlanacaktır.</a:t>
            </a:r>
          </a:p>
          <a:p>
            <a:pPr marL="109728" indent="0">
              <a:buNone/>
            </a:pPr>
            <a:endParaRPr lang="tr-TR" dirty="0" smtClean="0"/>
          </a:p>
          <a:p>
            <a:pPr algn="ctr"/>
            <a:r>
              <a:rPr lang="tr-TR" sz="3000" b="1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16.02.2016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943AC-D8E1-497C-AC23-F41D5B2683CD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528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57200" y="908721"/>
            <a:ext cx="8229600" cy="3744416"/>
          </a:xfrm>
        </p:spPr>
        <p:txBody>
          <a:bodyPr>
            <a:normAutofit fontScale="92500" lnSpcReduction="10000"/>
          </a:bodyPr>
          <a:lstStyle/>
          <a:p>
            <a:endParaRPr lang="tr-TR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tr-TR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tr-TR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tr-T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ve 4. sınıf düzeyindeki öğrencilerin grup tarama sınav sonuçları </a:t>
            </a:r>
            <a:r>
              <a:rPr lang="tr-TR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http://www.meb.gov.tr </a:t>
            </a:r>
            <a:r>
              <a:rPr lang="tr-T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adresinden yayımlanacaktır.</a:t>
            </a:r>
          </a:p>
          <a:p>
            <a:endParaRPr lang="tr-TR" dirty="0"/>
          </a:p>
          <a:p>
            <a:endParaRPr lang="tr-TR" dirty="0"/>
          </a:p>
          <a:p>
            <a:pPr algn="ctr"/>
            <a:r>
              <a:rPr lang="tr-TR" sz="3200" b="1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09.03.2016 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943AC-D8E1-497C-AC23-F41D5B2683CD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385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57200" y="1412775"/>
            <a:ext cx="8229600" cy="3456385"/>
          </a:xfrm>
        </p:spPr>
        <p:txBody>
          <a:bodyPr>
            <a:normAutofit fontScale="92500"/>
          </a:bodyPr>
          <a:lstStyle/>
          <a:p>
            <a:endParaRPr lang="tr-TR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tr-TR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tr-T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ve 4. sınıf düzeyinde grup taramasında yeterli performansı gösteren öğrencilerin yetenek alanlarına göre bireysel değerlendirmeleri yapılacaktır.</a:t>
            </a:r>
          </a:p>
          <a:p>
            <a:endParaRPr lang="tr-TR" dirty="0"/>
          </a:p>
          <a:p>
            <a:pPr marL="109728" indent="0">
              <a:buNone/>
            </a:pPr>
            <a:endParaRPr lang="tr-TR" dirty="0"/>
          </a:p>
          <a:p>
            <a:pPr algn="ctr"/>
            <a:r>
              <a:rPr lang="tr-TR" sz="3200" b="1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04.04.2016- 24.06.2016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943AC-D8E1-497C-AC23-F41D5B2683CD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246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386603"/>
          </a:xfrm>
        </p:spPr>
        <p:txBody>
          <a:bodyPr>
            <a:normAutofit fontScale="92500" lnSpcReduction="10000"/>
          </a:bodyPr>
          <a:lstStyle/>
          <a:p>
            <a:r>
              <a:rPr lang="tr-TR" sz="3200" b="1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5. A</a:t>
            </a:r>
            <a:r>
              <a:rPr lang="tr-TR" sz="3200" b="1" dirty="0" smtClean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dım</a:t>
            </a:r>
            <a:r>
              <a:rPr lang="tr-TR" sz="3200" b="1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tr-TR" sz="3000" b="1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Bireysel Değerlendirmelerin Yapılması</a:t>
            </a:r>
          </a:p>
          <a:p>
            <a:endParaRPr lang="tr-TR" dirty="0"/>
          </a:p>
          <a:p>
            <a:pPr algn="ctr"/>
            <a:r>
              <a:rPr lang="tr-TR" dirty="0"/>
              <a:t> </a:t>
            </a:r>
            <a:r>
              <a:rPr lang="tr-TR" sz="2900" b="1" u="sng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ve 2. sınıflar için</a:t>
            </a:r>
          </a:p>
          <a:p>
            <a:pPr marL="109728" indent="0">
              <a:buNone/>
            </a:pPr>
            <a:endParaRPr lang="tr-TR" dirty="0"/>
          </a:p>
          <a:p>
            <a:r>
              <a:rPr lang="tr-T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ve 2. sınıf düzeyinde aday gösterilen ve grup tarama sınavında yeterli performansı gösteren öğrencilerden bireysel değerlendirmeye alınacakların randevuları İl Tanılama Komisyonu tarafından düzenlenecek ve velilere duyurulacaktır</a:t>
            </a:r>
            <a:r>
              <a:rPr lang="tr-TR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tr-TR" dirty="0"/>
          </a:p>
          <a:p>
            <a:endParaRPr lang="tr-TR" dirty="0"/>
          </a:p>
          <a:p>
            <a:pPr algn="ctr"/>
            <a:r>
              <a:rPr lang="tr-TR" sz="3500" b="1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09.05.2016- 20.05.2016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943AC-D8E1-497C-AC23-F41D5B2683CD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54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57200" y="1340767"/>
            <a:ext cx="8229600" cy="2952329"/>
          </a:xfrm>
        </p:spPr>
        <p:txBody>
          <a:bodyPr>
            <a:normAutofit fontScale="92500" lnSpcReduction="20000"/>
          </a:bodyPr>
          <a:lstStyle/>
          <a:p>
            <a:endParaRPr lang="tr-TR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tr-TR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tr-T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ve 2. sınıf düzeyinde grup taramasında yeterli performansı gösteren öğrencilerin yetenek alanlarına göre bireysel değerlendirmeleri yapılacaktır.</a:t>
            </a:r>
          </a:p>
          <a:p>
            <a:endParaRPr lang="tr-TR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tr-TR" dirty="0"/>
          </a:p>
          <a:p>
            <a:pPr algn="ctr"/>
            <a:r>
              <a:rPr lang="tr-TR" sz="3200" b="1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23.05.2016- 28.06.2016</a:t>
            </a:r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943AC-D8E1-497C-AC23-F41D5B2683CD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05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57200" y="548680"/>
            <a:ext cx="8435280" cy="5458611"/>
          </a:xfrm>
        </p:spPr>
        <p:txBody>
          <a:bodyPr>
            <a:normAutofit/>
          </a:bodyPr>
          <a:lstStyle/>
          <a:p>
            <a:pPr algn="ctr"/>
            <a:r>
              <a:rPr lang="tr-TR" sz="3200" b="1" u="sng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ve 4. sınıflar için</a:t>
            </a:r>
            <a:r>
              <a:rPr lang="tr-TR" sz="3200" b="1" u="sng" dirty="0" smtClean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pPr marL="109728" indent="0" algn="ctr">
              <a:buNone/>
            </a:pPr>
            <a:endParaRPr lang="tr-TR" sz="3200" b="1" dirty="0">
              <a:solidFill>
                <a:schemeClr val="bg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tr-T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3. ve 4. sınıf düzeyinde aday gösterilen ve grup tarama sınavında yeterli performansı gösteren öğrencilerden bireysel değerlendirmeye alınacakların randevuları İl tanılama Komisyonu tarafından düzenlenecek ve velilere duyurulacaktır</a:t>
            </a:r>
            <a:r>
              <a:rPr lang="tr-TR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tr-TR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tr-TR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tr-TR" sz="3200" b="1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21.03.2016- 30.03.2016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943AC-D8E1-497C-AC23-F41D5B2683CD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89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107504" y="1268761"/>
            <a:ext cx="8928992" cy="3096343"/>
          </a:xfrm>
        </p:spPr>
        <p:txBody>
          <a:bodyPr>
            <a:normAutofit lnSpcReduction="10000"/>
          </a:bodyPr>
          <a:lstStyle/>
          <a:p>
            <a:endParaRPr lang="tr-TR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tr-TR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tr-T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ve 4. sınıf düzeyinde grup taramasında yeterli performansı gösteren öğrencilerin yetenek alanlarına göre bireysel değerlendirmeleri yapılacaktır.</a:t>
            </a:r>
          </a:p>
          <a:p>
            <a:pPr marL="109728" indent="0">
              <a:buNone/>
            </a:pPr>
            <a:endParaRPr lang="tr-TR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tr-TR" sz="3200" b="1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04.04.2016-24.06.2016</a:t>
            </a:r>
          </a:p>
          <a:p>
            <a:endParaRPr lang="tr-TR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tr-TR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943AC-D8E1-497C-AC23-F41D5B2683CD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19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5256584"/>
          </a:xfrm>
        </p:spPr>
        <p:txBody>
          <a:bodyPr/>
          <a:lstStyle/>
          <a:p>
            <a:r>
              <a:rPr lang="tr-TR" sz="3200" b="1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6. </a:t>
            </a:r>
            <a:r>
              <a:rPr lang="tr-TR" sz="3200" b="1" dirty="0" smtClean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Adım</a:t>
            </a:r>
            <a:r>
              <a:rPr lang="tr-TR" sz="3200" b="1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tr-TR" sz="2800" b="1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Bilim ve Sanat Merkezleri Tanılama Sonuçlarının Açıklanması</a:t>
            </a:r>
          </a:p>
          <a:p>
            <a:endParaRPr lang="tr-TR" sz="2800" b="1" dirty="0">
              <a:solidFill>
                <a:schemeClr val="bg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tr-T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1., 2., 3., ve 4. sınıf düzeyinde yetenek alanlarına göre yapılan bireysel değerlendirme sonuçları, Genel Müdürlüğe istenen şekilde bildirilecektir.</a:t>
            </a:r>
          </a:p>
          <a:p>
            <a:pPr marL="109728" indent="0">
              <a:buNone/>
            </a:pPr>
            <a:endParaRPr lang="tr-TR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tr-TR" sz="3200" b="1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27.06.2016- 16.07.2016 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943AC-D8E1-497C-AC23-F41D5B2683CD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57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57200" y="1484783"/>
            <a:ext cx="8229600" cy="2991683"/>
          </a:xfrm>
        </p:spPr>
        <p:txBody>
          <a:bodyPr>
            <a:normAutofit fontScale="92500" lnSpcReduction="20000"/>
          </a:bodyPr>
          <a:lstStyle/>
          <a:p>
            <a:endParaRPr lang="tr-TR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tr-TR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Bireysel </a:t>
            </a:r>
            <a:r>
              <a:rPr lang="tr-T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inceleme sonucu </a:t>
            </a:r>
            <a:r>
              <a:rPr lang="tr-TR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BİLSEM’e</a:t>
            </a:r>
            <a:r>
              <a:rPr lang="tr-T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yerleşme hakkı kazanan öğrenciler </a:t>
            </a:r>
            <a:r>
              <a:rPr lang="tr-TR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www.meb.gov.tr</a:t>
            </a:r>
            <a:r>
              <a:rPr lang="tr-T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adresinden duyurulacaktır.</a:t>
            </a:r>
          </a:p>
          <a:p>
            <a:endParaRPr lang="tr-TR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tr-TR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tr-TR" sz="3200" b="1" dirty="0">
                <a:solidFill>
                  <a:schemeClr val="bg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10.08.2016</a:t>
            </a:r>
          </a:p>
          <a:p>
            <a:endParaRPr lang="tr-TR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943AC-D8E1-497C-AC23-F41D5B2683CD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41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2 İçerik Yer Tutucusu"/>
          <p:cNvSpPr>
            <a:spLocks noGrp="1"/>
          </p:cNvSpPr>
          <p:nvPr>
            <p:ph idx="1"/>
          </p:nvPr>
        </p:nvSpPr>
        <p:spPr>
          <a:xfrm>
            <a:off x="251520" y="1458496"/>
            <a:ext cx="6048837" cy="513943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1900" b="1" dirty="0" smtClean="0">
                <a:solidFill>
                  <a:schemeClr val="tx1"/>
                </a:solidFill>
                <a:latin typeface="Verdana" pitchFamily="34" charset="0"/>
              </a:rPr>
              <a:t>Yüksek düzeyde soyut düşünebilme</a:t>
            </a:r>
          </a:p>
          <a:p>
            <a:pPr algn="just">
              <a:lnSpc>
                <a:spcPct val="150000"/>
              </a:lnSpc>
            </a:pPr>
            <a:r>
              <a:rPr lang="tr-TR" sz="1900" b="1" dirty="0" smtClean="0">
                <a:solidFill>
                  <a:schemeClr val="tx1"/>
                </a:solidFill>
                <a:latin typeface="Verdana" pitchFamily="34" charset="0"/>
              </a:rPr>
              <a:t>Sözel ve sayısal mantık yürütme</a:t>
            </a:r>
          </a:p>
          <a:p>
            <a:pPr algn="just">
              <a:lnSpc>
                <a:spcPct val="150000"/>
              </a:lnSpc>
            </a:pPr>
            <a:r>
              <a:rPr lang="tr-TR" sz="1900" b="1" dirty="0" smtClean="0">
                <a:solidFill>
                  <a:schemeClr val="tx1"/>
                </a:solidFill>
                <a:latin typeface="Verdana" pitchFamily="34" charset="0"/>
              </a:rPr>
              <a:t>Uzamsal ilişkiler, bellek ve sözcük akıcılığı</a:t>
            </a:r>
          </a:p>
          <a:p>
            <a:pPr algn="just">
              <a:lnSpc>
                <a:spcPct val="150000"/>
              </a:lnSpc>
            </a:pPr>
            <a:r>
              <a:rPr lang="tr-TR" sz="1900" b="1" dirty="0" smtClean="0">
                <a:solidFill>
                  <a:schemeClr val="tx1"/>
                </a:solidFill>
                <a:latin typeface="Verdana" pitchFamily="34" charset="0"/>
              </a:rPr>
              <a:t>Yeni durumlara uyum gösterme ve yön verme</a:t>
            </a:r>
          </a:p>
          <a:p>
            <a:pPr algn="just">
              <a:lnSpc>
                <a:spcPct val="150000"/>
              </a:lnSpc>
            </a:pPr>
            <a:r>
              <a:rPr lang="tr-TR" sz="1900" b="1" dirty="0" smtClean="0">
                <a:solidFill>
                  <a:schemeClr val="tx1"/>
                </a:solidFill>
                <a:latin typeface="Verdana" pitchFamily="34" charset="0"/>
              </a:rPr>
              <a:t>Bilgilerin hızlı, sağlıklı ve seçici olarak hatırlanması</a:t>
            </a:r>
          </a:p>
          <a:p>
            <a:pPr algn="just">
              <a:lnSpc>
                <a:spcPct val="150000"/>
              </a:lnSpc>
            </a:pPr>
            <a:r>
              <a:rPr lang="tr-TR" sz="1900" b="1" dirty="0" smtClean="0">
                <a:solidFill>
                  <a:schemeClr val="tx1"/>
                </a:solidFill>
                <a:latin typeface="Verdana" pitchFamily="34" charset="0"/>
              </a:rPr>
              <a:t>Genel yeteneklerin çeşitli birleşimlerini sanat, liderlik, yönetim gibi performans alanlarına uygulayabilme kapasitesi</a:t>
            </a:r>
          </a:p>
          <a:p>
            <a:endParaRPr lang="tr-TR" sz="19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44035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CAB15B-D7D0-4F42-B6F8-6928205F45FB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6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4033" name="1 Başlık"/>
          <p:cNvSpPr>
            <a:spLocks noGrp="1"/>
          </p:cNvSpPr>
          <p:nvPr>
            <p:ph type="title"/>
          </p:nvPr>
        </p:nvSpPr>
        <p:spPr>
          <a:xfrm>
            <a:off x="1475656" y="188640"/>
            <a:ext cx="7611047" cy="1030287"/>
          </a:xfrm>
        </p:spPr>
        <p:txBody>
          <a:bodyPr>
            <a:normAutofit/>
          </a:bodyPr>
          <a:lstStyle/>
          <a:p>
            <a:pPr algn="ctr"/>
            <a:r>
              <a:rPr lang="tr-TR" sz="4400" dirty="0" smtClean="0">
                <a:solidFill>
                  <a:srgbClr val="A7DD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Özel Yetenek</a:t>
            </a:r>
          </a:p>
        </p:txBody>
      </p:sp>
      <p:pic>
        <p:nvPicPr>
          <p:cNvPr id="44036" name="Picture 5" descr="C:\Users\Bkoerdhgm TEKNIKODA\Desktop\bilsem\raising-gifted-childr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357" y="1412776"/>
            <a:ext cx="2591692" cy="3882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reflection endPos="35000" dist="38100" dir="5400000" sy="-100000" algn="bl" rotWithShape="0"/>
          </a:effectLst>
        </p:spPr>
      </p:pic>
      <p:sp>
        <p:nvSpPr>
          <p:cNvPr id="8" name="Dikdörtgen 7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683568" y="764704"/>
            <a:ext cx="7931224" cy="5040560"/>
          </a:xfr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109728" indent="0">
              <a:buNone/>
            </a:pPr>
            <a:endParaRPr lang="tr-TR" sz="3600" b="1" dirty="0"/>
          </a:p>
          <a:p>
            <a:pPr marL="109728" indent="0">
              <a:buNone/>
            </a:pPr>
            <a:endParaRPr lang="tr-TR" sz="36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09728" indent="0">
              <a:buNone/>
            </a:pPr>
            <a:r>
              <a:rPr lang="tr-TR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tr-TR" sz="32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09728" indent="0">
              <a:buNone/>
            </a:pPr>
            <a:endParaRPr lang="tr-TR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09728" indent="0">
              <a:buNone/>
            </a:pPr>
            <a:r>
              <a:rPr lang="tr-TR" sz="3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Dinlediğiniz </a:t>
            </a:r>
            <a:r>
              <a:rPr lang="tr-TR" sz="3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için teşekkür ederiz</a:t>
            </a:r>
            <a:endParaRPr lang="tr-TR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943AC-D8E1-497C-AC23-F41D5B2683CD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749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2 İçerik Yer Tutucusu"/>
          <p:cNvSpPr>
            <a:spLocks noGrp="1"/>
          </p:cNvSpPr>
          <p:nvPr>
            <p:ph idx="1"/>
          </p:nvPr>
        </p:nvSpPr>
        <p:spPr>
          <a:xfrm>
            <a:off x="251520" y="1484313"/>
            <a:ext cx="4653284" cy="460851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Düşüncelerin </a:t>
            </a:r>
            <a:r>
              <a:rPr lang="tr-TR" sz="2000" b="1" dirty="0" smtClean="0">
                <a:solidFill>
                  <a:srgbClr val="A7DD47"/>
                </a:solidFill>
                <a:latin typeface="Verdana" pitchFamily="34" charset="0"/>
              </a:rPr>
              <a:t>akıcı, esnek ve özgün </a:t>
            </a: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olması</a:t>
            </a:r>
          </a:p>
          <a:p>
            <a:pPr>
              <a:lnSpc>
                <a:spcPct val="150000"/>
              </a:lnSpc>
            </a:pPr>
            <a:r>
              <a:rPr lang="tr-TR" sz="2000" b="1" dirty="0" smtClean="0">
                <a:solidFill>
                  <a:srgbClr val="A7DD47"/>
                </a:solidFill>
                <a:latin typeface="Verdana" pitchFamily="34" charset="0"/>
              </a:rPr>
              <a:t>Deneyime açık</a:t>
            </a:r>
            <a:r>
              <a:rPr lang="tr-TR" sz="2000" b="1" dirty="0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olma</a:t>
            </a:r>
          </a:p>
          <a:p>
            <a:pPr>
              <a:lnSpc>
                <a:spcPct val="150000"/>
              </a:lnSpc>
            </a:pP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Başkalarının düşünce ve ürünlerindeki </a:t>
            </a:r>
            <a:r>
              <a:rPr lang="tr-TR" sz="2000" b="1" dirty="0" smtClean="0">
                <a:solidFill>
                  <a:srgbClr val="A7DD47"/>
                </a:solidFill>
                <a:latin typeface="Verdana" pitchFamily="34" charset="0"/>
              </a:rPr>
              <a:t>yeniliğe ve değişikliğe karşı alıcı </a:t>
            </a: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olma</a:t>
            </a:r>
          </a:p>
          <a:p>
            <a:pPr>
              <a:lnSpc>
                <a:spcPct val="150000"/>
              </a:lnSpc>
            </a:pP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Ayrıntıya, düşünce ve maddelerin estetik niteliklerine </a:t>
            </a:r>
            <a:r>
              <a:rPr lang="tr-TR" sz="2000" b="1" dirty="0" smtClean="0">
                <a:solidFill>
                  <a:srgbClr val="A7DD47"/>
                </a:solidFill>
                <a:latin typeface="Verdana" pitchFamily="34" charset="0"/>
              </a:rPr>
              <a:t>duyarlı</a:t>
            </a:r>
            <a:r>
              <a:rPr lang="tr-TR" sz="2000" b="1" dirty="0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olma</a:t>
            </a:r>
          </a:p>
          <a:p>
            <a:pPr>
              <a:lnSpc>
                <a:spcPct val="150000"/>
              </a:lnSpc>
            </a:pPr>
            <a:endParaRPr lang="tr-TR" sz="20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45059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17EA1E5-8437-4F00-BC8F-38BC8CDEAC87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7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5057" name="1 Başlık"/>
          <p:cNvSpPr>
            <a:spLocks noGrp="1"/>
          </p:cNvSpPr>
          <p:nvPr>
            <p:ph type="title"/>
          </p:nvPr>
        </p:nvSpPr>
        <p:spPr>
          <a:xfrm>
            <a:off x="1342768" y="188640"/>
            <a:ext cx="7498020" cy="936526"/>
          </a:xfrm>
        </p:spPr>
        <p:txBody>
          <a:bodyPr>
            <a:normAutofit/>
          </a:bodyPr>
          <a:lstStyle/>
          <a:p>
            <a:pPr algn="ctr"/>
            <a:r>
              <a:rPr lang="tr-TR" sz="4400" b="1" dirty="0" smtClean="0">
                <a:solidFill>
                  <a:srgbClr val="A7DD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Yaratıcılık</a:t>
            </a:r>
          </a:p>
        </p:txBody>
      </p:sp>
      <p:pic>
        <p:nvPicPr>
          <p:cNvPr id="45060" name="Picture 5" descr="C:\Users\Bkoerdhgm TEKNIKODA\Desktop\bilsem\trabzonbilsem_kamp_2011_14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04804" y="1628775"/>
            <a:ext cx="3935983" cy="2952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Dikdörtgen 6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2 İçerik Yer Tutucusu"/>
          <p:cNvSpPr>
            <a:spLocks noGrp="1"/>
          </p:cNvSpPr>
          <p:nvPr>
            <p:ph idx="1"/>
          </p:nvPr>
        </p:nvSpPr>
        <p:spPr>
          <a:xfrm>
            <a:off x="323528" y="1549345"/>
            <a:ext cx="8229600" cy="4608512"/>
          </a:xfrm>
        </p:spPr>
        <p:txBody>
          <a:bodyPr/>
          <a:lstStyle/>
          <a:p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Belirli bir problem veya  çalışma alanına  karşı yüksek düzeyde </a:t>
            </a:r>
            <a:r>
              <a:rPr lang="tr-TR" sz="2000" b="1" dirty="0" smtClean="0">
                <a:solidFill>
                  <a:srgbClr val="A7DD47"/>
                </a:solidFill>
                <a:latin typeface="Verdana" pitchFamily="34" charset="0"/>
              </a:rPr>
              <a:t>ilgi, heves, hayranlık, bağlılık duyma kapasitesi,</a:t>
            </a:r>
          </a:p>
          <a:p>
            <a:pPr marL="109728" indent="0">
              <a:buNone/>
            </a:pPr>
            <a:endParaRPr lang="tr-TR" sz="2000" dirty="0" smtClean="0">
              <a:solidFill>
                <a:schemeClr val="tx1"/>
              </a:solidFill>
              <a:latin typeface="Verdana" pitchFamily="34" charset="0"/>
            </a:endParaRPr>
          </a:p>
          <a:p>
            <a:r>
              <a:rPr lang="tr-TR" sz="2000" b="1" dirty="0" smtClean="0">
                <a:solidFill>
                  <a:srgbClr val="A7DD47"/>
                </a:solidFill>
                <a:latin typeface="Verdana" pitchFamily="34" charset="0"/>
              </a:rPr>
              <a:t>Azimli, sabırlı, kararlı olma, çok çalışabilme </a:t>
            </a: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ve kendini belirli bir işe </a:t>
            </a:r>
            <a:r>
              <a:rPr lang="tr-TR" sz="2000" b="1" dirty="0" smtClean="0">
                <a:solidFill>
                  <a:srgbClr val="A7DD47"/>
                </a:solidFill>
                <a:latin typeface="Verdana" pitchFamily="34" charset="0"/>
              </a:rPr>
              <a:t>adayabilme</a:t>
            </a: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 kapasitesi,</a:t>
            </a:r>
          </a:p>
          <a:p>
            <a:pPr>
              <a:buFont typeface="Georgia" pitchFamily="18" charset="0"/>
              <a:buNone/>
            </a:pPr>
            <a:endParaRPr lang="tr-TR" sz="2000" dirty="0" smtClean="0">
              <a:solidFill>
                <a:schemeClr val="tx1"/>
              </a:solidFill>
              <a:latin typeface="Verdana" pitchFamily="34" charset="0"/>
            </a:endParaRPr>
          </a:p>
          <a:p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Önemli bir işin üstesinden gelebileceğine </a:t>
            </a:r>
          </a:p>
          <a:p>
            <a:pPr marL="109728" indent="0">
              <a:buNone/>
            </a:pP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ilişkin </a:t>
            </a:r>
            <a:r>
              <a:rPr lang="tr-TR" sz="2000" b="1" dirty="0" smtClean="0">
                <a:solidFill>
                  <a:srgbClr val="A7DD47"/>
                </a:solidFill>
                <a:latin typeface="Verdana" pitchFamily="34" charset="0"/>
              </a:rPr>
              <a:t>özgüvene</a:t>
            </a: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 ve </a:t>
            </a:r>
          </a:p>
          <a:p>
            <a:pPr marL="109728" indent="0">
              <a:buNone/>
            </a:pPr>
            <a:r>
              <a:rPr lang="tr-TR" sz="2000" b="1" dirty="0" smtClean="0">
                <a:solidFill>
                  <a:srgbClr val="A7DD47"/>
                </a:solidFill>
                <a:latin typeface="Verdana" pitchFamily="34" charset="0"/>
              </a:rPr>
              <a:t>başarma güdüsüne </a:t>
            </a: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sahip olma.</a:t>
            </a:r>
          </a:p>
          <a:p>
            <a:endParaRPr lang="tr-TR" sz="2000" dirty="0" smtClean="0">
              <a:solidFill>
                <a:schemeClr val="tx1"/>
              </a:solidFill>
              <a:latin typeface="Verdana" pitchFamily="34" charset="0"/>
            </a:endParaRPr>
          </a:p>
          <a:p>
            <a:endParaRPr lang="tr-TR" sz="20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46083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946D48-D6F4-4D4F-B99F-20EB8F65069E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8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6081" name="1 Başlık"/>
          <p:cNvSpPr>
            <a:spLocks noGrp="1"/>
          </p:cNvSpPr>
          <p:nvPr>
            <p:ph type="title"/>
          </p:nvPr>
        </p:nvSpPr>
        <p:spPr>
          <a:xfrm>
            <a:off x="1436412" y="188640"/>
            <a:ext cx="7549712" cy="1146175"/>
          </a:xfrm>
        </p:spPr>
        <p:txBody>
          <a:bodyPr>
            <a:normAutofit/>
          </a:bodyPr>
          <a:lstStyle/>
          <a:p>
            <a:pPr algn="ctr"/>
            <a:r>
              <a:rPr lang="tr-TR" sz="4400" dirty="0" smtClean="0">
                <a:solidFill>
                  <a:srgbClr val="A7DD47"/>
                </a:solidFill>
                <a:latin typeface="Verdana" pitchFamily="34" charset="0"/>
              </a:rPr>
              <a:t>Motivasyon</a:t>
            </a:r>
          </a:p>
        </p:txBody>
      </p:sp>
      <p:pic>
        <p:nvPicPr>
          <p:cNvPr id="46084" name="Picture 5" descr="C:\Users\Bkoerdhgm TEKNIKODA\Desktop\bilsem\trabzonbilsem_kamp_2011_14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4149080"/>
            <a:ext cx="2973965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03200">
              <a:schemeClr val="accent1">
                <a:alpha val="40000"/>
              </a:schemeClr>
            </a:glow>
            <a:softEdge rad="228600"/>
          </a:effectLst>
        </p:spPr>
      </p:pic>
      <p:sp>
        <p:nvSpPr>
          <p:cNvPr id="7" name="Dikdörtgen 6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2 İçerik Yer Tutucusu"/>
          <p:cNvSpPr>
            <a:spLocks noGrp="1"/>
          </p:cNvSpPr>
          <p:nvPr>
            <p:ph idx="1"/>
          </p:nvPr>
        </p:nvSpPr>
        <p:spPr>
          <a:xfrm>
            <a:off x="354589" y="2060848"/>
            <a:ext cx="8391276" cy="3987824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tr-TR" sz="2000" b="1" dirty="0" smtClean="0">
                <a:solidFill>
                  <a:schemeClr val="tx1"/>
                </a:solidFill>
                <a:latin typeface="Verdana" pitchFamily="34" charset="0"/>
              </a:rPr>
              <a:t>21.yüzyılın bilgi ve yaratıcılığa dayalı rekabet dünyasında özel yetenekliler bilim, teknoloji, sanat, iş ve hizmet alanlarında, genel anlamda uygarlığa katkıda bulunabilecek bireylerdir. </a:t>
            </a:r>
          </a:p>
          <a:p>
            <a:pPr algn="just">
              <a:lnSpc>
                <a:spcPct val="150000"/>
              </a:lnSpc>
              <a:buFont typeface="Georgia" pitchFamily="18" charset="0"/>
              <a:buNone/>
            </a:pPr>
            <a:endParaRPr lang="tr-TR" sz="2000" b="1" dirty="0" smtClean="0">
              <a:solidFill>
                <a:schemeClr val="tx1"/>
              </a:solidFill>
              <a:latin typeface="Verdana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tr-TR" sz="2000" b="1" dirty="0" smtClean="0">
                <a:solidFill>
                  <a:schemeClr val="tx1"/>
                </a:solidFill>
                <a:latin typeface="Verdana" pitchFamily="34" charset="0"/>
              </a:rPr>
              <a:t>Dünyadaki  hızlı değişimler; eğitim ve iş piyasasında yaratıcı ve problem çözme yeteneği güçlü bireylerin önemini daha da arttırmaktadır.</a:t>
            </a:r>
          </a:p>
        </p:txBody>
      </p:sp>
      <p:sp>
        <p:nvSpPr>
          <p:cNvPr id="48132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E5E7E6-8EAD-4DF1-8ABF-777117C158FF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9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8130" name="1 Başlık"/>
          <p:cNvSpPr>
            <a:spLocks noGrp="1"/>
          </p:cNvSpPr>
          <p:nvPr>
            <p:ph type="title"/>
          </p:nvPr>
        </p:nvSpPr>
        <p:spPr>
          <a:xfrm>
            <a:off x="1475656" y="215355"/>
            <a:ext cx="7668344" cy="1146175"/>
          </a:xfrm>
        </p:spPr>
        <p:txBody>
          <a:bodyPr>
            <a:normAutofit/>
          </a:bodyPr>
          <a:lstStyle/>
          <a:p>
            <a:r>
              <a:rPr lang="tr-TR" sz="4400" dirty="0" smtClean="0">
                <a:solidFill>
                  <a:srgbClr val="A7DD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Özel Yetenekli Birey</a:t>
            </a:r>
          </a:p>
        </p:txBody>
      </p:sp>
      <p:sp>
        <p:nvSpPr>
          <p:cNvPr id="6" name="Dikdörtgen 5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Kalabalı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2778</TotalTime>
  <Pages>0</Pages>
  <Words>2122</Words>
  <Characters>0</Characters>
  <Application>Microsoft Office PowerPoint</Application>
  <PresentationFormat>Ekran Gösterisi (4:3)</PresentationFormat>
  <Lines>0</Lines>
  <Paragraphs>419</Paragraphs>
  <Slides>60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60</vt:i4>
      </vt:variant>
    </vt:vector>
  </HeadingPairs>
  <TitlesOfParts>
    <vt:vector size="61" baseType="lpstr">
      <vt:lpstr>Kalabalık</vt:lpstr>
      <vt:lpstr>PowerPoint Sunusu</vt:lpstr>
      <vt:lpstr>Özel Yetenekli Birey </vt:lpstr>
      <vt:lpstr>PowerPoint Sunusu</vt:lpstr>
      <vt:lpstr>Özel Yetenekli Birey</vt:lpstr>
      <vt:lpstr>PowerPoint Sunusu</vt:lpstr>
      <vt:lpstr>Özel Yetenek</vt:lpstr>
      <vt:lpstr>Yaratıcılık</vt:lpstr>
      <vt:lpstr>Motivasyon</vt:lpstr>
      <vt:lpstr>Özel Yetenekli Birey</vt:lpstr>
      <vt:lpstr>Zihinsel Özellikleri</vt:lpstr>
      <vt:lpstr>PowerPoint Sunusu</vt:lpstr>
      <vt:lpstr>PowerPoint Sunusu</vt:lpstr>
      <vt:lpstr>PowerPoint Sunusu</vt:lpstr>
      <vt:lpstr>PowerPoint Sunusu</vt:lpstr>
      <vt:lpstr>PowerPoint Sunusu</vt:lpstr>
      <vt:lpstr>Sosyal Alandaki Özellikleri</vt:lpstr>
      <vt:lpstr>PowerPoint Sunusu</vt:lpstr>
      <vt:lpstr>PowerPoint Sunusu</vt:lpstr>
      <vt:lpstr>PowerPoint Sunusu</vt:lpstr>
      <vt:lpstr>PowerPoint Sunusu</vt:lpstr>
      <vt:lpstr>Müzik Alanındaki Yetenek Özellikleri</vt:lpstr>
      <vt:lpstr>PowerPoint Sunusu</vt:lpstr>
      <vt:lpstr>Resim Alanındaki Yetenek Özellikleri</vt:lpstr>
      <vt:lpstr>PowerPoint Sunusu</vt:lpstr>
      <vt:lpstr>Matematik  Alanındaki Yetenek Özellikleri</vt:lpstr>
      <vt:lpstr>PowerPoint Sunusu</vt:lpstr>
      <vt:lpstr>PowerPoint Sunusu</vt:lpstr>
      <vt:lpstr>Fen Alanındaki Yetenek Özellikleri</vt:lpstr>
      <vt:lpstr>PowerPoint Sunusu</vt:lpstr>
      <vt:lpstr>PowerPoint Sunusu</vt:lpstr>
      <vt:lpstr>PowerPoint Sunusu</vt:lpstr>
      <vt:lpstr>ÖĞRETMENLERE ÖNERİLER</vt:lpstr>
      <vt:lpstr>PowerPoint Sunusu</vt:lpstr>
      <vt:lpstr>PowerPoint Sunusu</vt:lpstr>
      <vt:lpstr>BİLİM VE SANAT MERKEZLERİ</vt:lpstr>
      <vt:lpstr>PowerPoint Sunusu</vt:lpstr>
      <vt:lpstr>PowerPoint Sunusu</vt:lpstr>
      <vt:lpstr>PowerPoint Sunusu</vt:lpstr>
      <vt:lpstr>BİLSEM’E Öğrenci Yönlendirirken Dikkat Edilmesi Gerekenler</vt:lpstr>
      <vt:lpstr>BİLSEM SEÇİMİNİN AŞAMALARI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MEB</dc:creator>
  <cp:lastModifiedBy>wın8</cp:lastModifiedBy>
  <cp:revision>303</cp:revision>
  <cp:lastPrinted>2015-02-02T08:29:36Z</cp:lastPrinted>
  <dcterms:modified xsi:type="dcterms:W3CDTF">2015-11-04T08:36:09Z</dcterms:modified>
</cp:coreProperties>
</file>