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60" r:id="rId3"/>
    <p:sldId id="259" r:id="rId4"/>
    <p:sldId id="268" r:id="rId5"/>
    <p:sldId id="258" r:id="rId6"/>
    <p:sldId id="269" r:id="rId7"/>
    <p:sldId id="261" r:id="rId8"/>
    <p:sldId id="262" r:id="rId9"/>
    <p:sldId id="263" r:id="rId10"/>
    <p:sldId id="265" r:id="rId11"/>
    <p:sldId id="266" r:id="rId12"/>
    <p:sldId id="267" r:id="rId13"/>
    <p:sldId id="270" r:id="rId14"/>
    <p:sldId id="275" r:id="rId15"/>
    <p:sldId id="276" r:id="rId16"/>
    <p:sldId id="277" r:id="rId17"/>
    <p:sldId id="271" r:id="rId18"/>
    <p:sldId id="278" r:id="rId19"/>
    <p:sldId id="272" r:id="rId20"/>
    <p:sldId id="273" r:id="rId21"/>
    <p:sldId id="274" r:id="rId2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88"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9 Yuvarlatılmış Dikdörtgen"/>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4 Başlık"/>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tr-TR" smtClean="0"/>
              <a:t>Asıl başlık stili için tıklatın</a:t>
            </a:r>
            <a:endParaRPr kumimoji="0" lang="en-US"/>
          </a:p>
        </p:txBody>
      </p:sp>
      <p:sp>
        <p:nvSpPr>
          <p:cNvPr id="20" name="19 Alt Başlık"/>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tr-TR" smtClean="0"/>
              <a:t>Asıl alt başlık stilini düzenlemek için tıklatın</a:t>
            </a:r>
            <a:endParaRPr kumimoji="0" lang="en-US"/>
          </a:p>
        </p:txBody>
      </p:sp>
      <p:sp>
        <p:nvSpPr>
          <p:cNvPr id="19" name="18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11" name="10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02920" y="530352"/>
            <a:ext cx="8183880" cy="4187952"/>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533404"/>
            <a:ext cx="1981200" cy="5257799"/>
          </a:xfrm>
        </p:spPr>
        <p:txBody>
          <a:bodyPr vert="eaVe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533400" y="533402"/>
            <a:ext cx="5943600" cy="5257801"/>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a:xfrm>
            <a:off x="502920" y="530352"/>
            <a:ext cx="8183880" cy="4187952"/>
          </a:xfrm>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spTree>
      <p:nvGrpSpPr>
        <p:cNvPr id="1" name=""/>
        <p:cNvGrpSpPr/>
        <p:nvPr/>
      </p:nvGrpSpPr>
      <p:grpSpPr>
        <a:xfrm>
          <a:off x="0" y="0"/>
          <a:ext cx="0" cy="0"/>
          <a:chOff x="0" y="0"/>
          <a:chExt cx="0" cy="0"/>
        </a:xfrm>
      </p:grpSpPr>
      <p:sp>
        <p:nvSpPr>
          <p:cNvPr id="14" name="13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Yuvarlatılmış Dikdörtgen"/>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5" name="4 Altbilgi Yer Tutucusu"/>
          <p:cNvSpPr>
            <a:spLocks noGrp="1"/>
          </p:cNvSpPr>
          <p:nvPr>
            <p:ph type="ftr" sz="quarter" idx="11"/>
          </p:nvPr>
        </p:nvSpPr>
        <p:spPr/>
        <p:txBody>
          <a:bodyPr/>
          <a:lstStyle>
            <a:extLst/>
          </a:lstStyle>
          <a:p>
            <a:endParaRPr lang="tr-TR"/>
          </a:p>
        </p:txBody>
      </p:sp>
      <p:sp>
        <p:nvSpPr>
          <p:cNvPr id="6" name="5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502920" y="4983480"/>
            <a:ext cx="8183880" cy="1051560"/>
          </a:xfrm>
        </p:spPr>
        <p:txBody>
          <a:bodyPr anchor="b"/>
          <a:lstStyle>
            <a:lvl1pPr>
              <a:defRPr b="1"/>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8" name="7 Altbilgi Yer Tutucusu"/>
          <p:cNvSpPr>
            <a:spLocks noGrp="1"/>
          </p:cNvSpPr>
          <p:nvPr>
            <p:ph type="ftr" sz="quarter" idx="11"/>
          </p:nvPr>
        </p:nvSpPr>
        <p:spPr/>
        <p:txBody>
          <a:bodyPr/>
          <a:lstStyle>
            <a:extLst/>
          </a:lstStyle>
          <a:p>
            <a:endParaRPr lang="tr-TR"/>
          </a:p>
        </p:txBody>
      </p:sp>
      <p:sp>
        <p:nvSpPr>
          <p:cNvPr id="9" name="8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4" name="3 Altbilgi Yer Tutucusu"/>
          <p:cNvSpPr>
            <a:spLocks noGrp="1"/>
          </p:cNvSpPr>
          <p:nvPr>
            <p:ph type="ftr" sz="quarter" idx="11"/>
          </p:nvPr>
        </p:nvSpPr>
        <p:spPr/>
        <p:txBody>
          <a:bodyPr/>
          <a:lstStyle>
            <a:extLst/>
          </a:lstStyle>
          <a:p>
            <a:endParaRPr lang="tr-TR"/>
          </a:p>
        </p:txBody>
      </p:sp>
      <p:sp>
        <p:nvSpPr>
          <p:cNvPr id="5" name="4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3" name="2 Altbilgi Yer Tutucusu"/>
          <p:cNvSpPr>
            <a:spLocks noGrp="1"/>
          </p:cNvSpPr>
          <p:nvPr>
            <p:ph type="ftr" sz="quarter" idx="11"/>
          </p:nvPr>
        </p:nvSpPr>
        <p:spPr/>
        <p:txBody>
          <a:bodyPr/>
          <a:lstStyle>
            <a:extLst/>
          </a:lstStyle>
          <a:p>
            <a:endParaRPr lang="tr-TR"/>
          </a:p>
        </p:txBody>
      </p:sp>
      <p:sp>
        <p:nvSpPr>
          <p:cNvPr id="4" name="3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15" name="14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10 Tek Köşesi Yuvarlatılmış Dikdörtgen"/>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1 Başlık"/>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tr-TR" smtClean="0"/>
              <a:t>Asıl başlık stili için tıklatın</a:t>
            </a:r>
            <a:endParaRPr kumimoji="0" lang="en-US"/>
          </a:p>
        </p:txBody>
      </p:sp>
      <p:sp>
        <p:nvSpPr>
          <p:cNvPr id="4" name="3 Metin Yer Tutucusu"/>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D9F75050-0E15-4C5B-92B0-66D068882F1F}" type="datetimeFigureOut">
              <a:rPr lang="tr-TR" smtClean="0"/>
              <a:pPr/>
              <a:t>11.10.2017</a:t>
            </a:fld>
            <a:endParaRPr lang="tr-TR"/>
          </a:p>
        </p:txBody>
      </p:sp>
      <p:sp>
        <p:nvSpPr>
          <p:cNvPr id="6" name="5 Altbilgi Yer Tutucusu"/>
          <p:cNvSpPr>
            <a:spLocks noGrp="1"/>
          </p:cNvSpPr>
          <p:nvPr>
            <p:ph type="ftr" sz="quarter" idx="11"/>
          </p:nvPr>
        </p:nvSpPr>
        <p:spPr/>
        <p:txBody>
          <a:bodyPr/>
          <a:lstStyle>
            <a:extLst/>
          </a:lstStyle>
          <a:p>
            <a:endParaRPr lang="tr-TR"/>
          </a:p>
        </p:txBody>
      </p:sp>
      <p:sp>
        <p:nvSpPr>
          <p:cNvPr id="7" name="6 Slayt Numarası Yer Tutucusu"/>
          <p:cNvSpPr>
            <a:spLocks noGrp="1"/>
          </p:cNvSpPr>
          <p:nvPr>
            <p:ph type="sldNum" sz="quarter" idx="12"/>
          </p:nvPr>
        </p:nvSpPr>
        <p:spPr/>
        <p:txBody>
          <a:bodyPr/>
          <a:lstStyle>
            <a:extLst/>
          </a:lstStyle>
          <a:p>
            <a:fld id="{B1DEFA8C-F947-479F-BE07-76B6B3F80BF1}" type="slidenum">
              <a:rPr lang="tr-TR" smtClean="0"/>
              <a:pPr/>
              <a:t>‹#›</a:t>
            </a:fld>
            <a:endParaRPr lang="tr-TR"/>
          </a:p>
        </p:txBody>
      </p:sp>
      <p:sp>
        <p:nvSpPr>
          <p:cNvPr id="3" name="2 Resim Yer Tutucusu"/>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tr-TR" smtClean="0"/>
              <a:t>Resim eklemek için simgeyi tıklatın</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6 Yuvarlatılmış Dikdörtgen"/>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8 Yuvarlatılmış Dikdörtgen"/>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12 Başlık Yer Tutucusu"/>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tr-TR" smtClean="0"/>
              <a:t>Asıl başlık stili için tıklatın</a:t>
            </a:r>
            <a:endParaRPr kumimoji="0" lang="en-US"/>
          </a:p>
        </p:txBody>
      </p:sp>
      <p:sp>
        <p:nvSpPr>
          <p:cNvPr id="4" name="3 Metin Yer Tutucusu"/>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5" name="24 Veri Yer Tutucusu"/>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D9F75050-0E15-4C5B-92B0-66D068882F1F}" type="datetimeFigureOut">
              <a:rPr lang="tr-TR" smtClean="0"/>
              <a:pPr/>
              <a:t>11.10.2017</a:t>
            </a:fld>
            <a:endParaRPr lang="tr-TR"/>
          </a:p>
        </p:txBody>
      </p:sp>
      <p:sp>
        <p:nvSpPr>
          <p:cNvPr id="18" name="17 Altbilgi Yer Tutucusu"/>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tr-TR"/>
          </a:p>
        </p:txBody>
      </p:sp>
      <p:sp>
        <p:nvSpPr>
          <p:cNvPr id="5" name="4 Slayt Numarası Yer Tutucusu"/>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lstStyle/>
          <a:p>
            <a:r>
              <a:rPr lang="tr-TR" dirty="0" smtClean="0"/>
              <a:t>ERGENLİK DÖNEMİ</a:t>
            </a:r>
            <a:endParaRPr lang="tr-TR" dirty="0"/>
          </a:p>
        </p:txBody>
      </p:sp>
      <p:sp>
        <p:nvSpPr>
          <p:cNvPr id="3" name="2 Alt Başlık"/>
          <p:cNvSpPr>
            <a:spLocks noGrp="1"/>
          </p:cNvSpPr>
          <p:nvPr>
            <p:ph type="subTitle" idx="1"/>
          </p:nvPr>
        </p:nvSpPr>
        <p:spPr/>
        <p:txBody>
          <a:bodyPr/>
          <a:lstStyle/>
          <a:p>
            <a:endParaRPr lang="tr-TR" dirty="0"/>
          </a:p>
        </p:txBody>
      </p:sp>
      <p:pic>
        <p:nvPicPr>
          <p:cNvPr id="9218" name="Picture 2" descr="C:\Users\Yunus Emre\Desktop\ergenlik donemi kimlik gelisimi 4.jpg"/>
          <p:cNvPicPr>
            <a:picLocks noChangeAspect="1" noChangeArrowheads="1"/>
          </p:cNvPicPr>
          <p:nvPr/>
        </p:nvPicPr>
        <p:blipFill>
          <a:blip r:embed="rId2"/>
          <a:srcRect/>
          <a:stretch>
            <a:fillRect/>
          </a:stretch>
        </p:blipFill>
        <p:spPr bwMode="auto">
          <a:xfrm>
            <a:off x="3071802" y="714356"/>
            <a:ext cx="4929222" cy="2143140"/>
          </a:xfrm>
          <a:prstGeom prst="rect">
            <a:avLst/>
          </a:prstGeom>
          <a:noFill/>
        </p:spPr>
      </p:pic>
      <p:pic>
        <p:nvPicPr>
          <p:cNvPr id="9219" name="Picture 3" descr="C:\Users\Yunus Emre\Desktop\AYDIN\RAM LOGO.png"/>
          <p:cNvPicPr>
            <a:picLocks noChangeAspect="1" noChangeArrowheads="1"/>
          </p:cNvPicPr>
          <p:nvPr/>
        </p:nvPicPr>
        <p:blipFill>
          <a:blip r:embed="rId3"/>
          <a:srcRect/>
          <a:stretch>
            <a:fillRect/>
          </a:stretch>
        </p:blipFill>
        <p:spPr bwMode="auto">
          <a:xfrm>
            <a:off x="5643570" y="3714752"/>
            <a:ext cx="2814649" cy="2467637"/>
          </a:xfrm>
          <a:prstGeom prst="rect">
            <a:avLst/>
          </a:prstGeom>
          <a:noFill/>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3143248"/>
            <a:ext cx="8183880" cy="1051560"/>
          </a:xfrm>
        </p:spPr>
        <p:txBody>
          <a:bodyPr>
            <a:normAutofit fontScale="90000"/>
          </a:bodyPr>
          <a:lstStyle/>
          <a:p>
            <a:r>
              <a:rPr lang="tr-TR" dirty="0" smtClean="0">
                <a:solidFill>
                  <a:srgbClr val="EE2047"/>
                </a:solidFill>
                <a:effectLst>
                  <a:outerShdw blurRad="38100" dist="38100" dir="2700000" algn="tl">
                    <a:srgbClr val="FFFFFF"/>
                  </a:outerShdw>
                </a:effectLst>
                <a:cs typeface="Times New Roman" pitchFamily="18" charset="0"/>
              </a:rPr>
              <a:t>EYVAH ÇOCUĞUM </a:t>
            </a:r>
            <a:r>
              <a:rPr lang="tr-TR" dirty="0" smtClean="0">
                <a:solidFill>
                  <a:srgbClr val="EE2047"/>
                </a:solidFill>
                <a:effectLst>
                  <a:outerShdw blurRad="38100" dist="38100" dir="2700000" algn="tl">
                    <a:srgbClr val="FFFFFF"/>
                  </a:outerShdw>
                </a:effectLst>
              </a:rPr>
              <a:t/>
            </a:r>
            <a:br>
              <a:rPr lang="tr-TR" dirty="0" smtClean="0">
                <a:solidFill>
                  <a:srgbClr val="EE2047"/>
                </a:solidFill>
                <a:effectLst>
                  <a:outerShdw blurRad="38100" dist="38100" dir="2700000" algn="tl">
                    <a:srgbClr val="FFFFFF"/>
                  </a:outerShdw>
                </a:effectLst>
              </a:rPr>
            </a:br>
            <a:r>
              <a:rPr lang="tr-TR" dirty="0" smtClean="0">
                <a:solidFill>
                  <a:srgbClr val="EE2047"/>
                </a:solidFill>
                <a:effectLst>
                  <a:outerShdw blurRad="38100" dist="38100" dir="2700000" algn="tl">
                    <a:srgbClr val="FFFFFF"/>
                  </a:outerShdw>
                </a:effectLst>
                <a:cs typeface="Times New Roman" pitchFamily="18" charset="0"/>
              </a:rPr>
              <a:t>HER GEÇEN GÜN </a:t>
            </a:r>
            <a:r>
              <a:rPr lang="tr-TR" dirty="0" smtClean="0">
                <a:solidFill>
                  <a:srgbClr val="EE2047"/>
                </a:solidFill>
                <a:effectLst>
                  <a:outerShdw blurRad="38100" dist="38100" dir="2700000" algn="tl">
                    <a:srgbClr val="FFFFFF"/>
                  </a:outerShdw>
                </a:effectLst>
              </a:rPr>
              <a:t/>
            </a:r>
            <a:br>
              <a:rPr lang="tr-TR" dirty="0" smtClean="0">
                <a:solidFill>
                  <a:srgbClr val="EE2047"/>
                </a:solidFill>
                <a:effectLst>
                  <a:outerShdw blurRad="38100" dist="38100" dir="2700000" algn="tl">
                    <a:srgbClr val="FFFFFF"/>
                  </a:outerShdw>
                </a:effectLst>
              </a:rPr>
            </a:br>
            <a:r>
              <a:rPr lang="tr-TR" dirty="0" smtClean="0">
                <a:solidFill>
                  <a:srgbClr val="EE2047"/>
                </a:solidFill>
                <a:effectLst>
                  <a:outerShdw blurRad="38100" dist="38100" dir="2700000" algn="tl">
                    <a:srgbClr val="FFFFFF"/>
                  </a:outerShdw>
                </a:effectLst>
                <a:cs typeface="Times New Roman" pitchFamily="18" charset="0"/>
              </a:rPr>
              <a:t>BENDEN UZAKLAŞIYOR...</a:t>
            </a:r>
            <a:br>
              <a:rPr lang="tr-TR" dirty="0" smtClean="0">
                <a:solidFill>
                  <a:srgbClr val="EE2047"/>
                </a:solidFill>
                <a:effectLst>
                  <a:outerShdw blurRad="38100" dist="38100" dir="2700000" algn="tl">
                    <a:srgbClr val="FFFFFF"/>
                  </a:outerShdw>
                </a:effectLst>
                <a:cs typeface="Times New Roman" pitchFamily="18" charset="0"/>
              </a:rPr>
            </a:br>
            <a:endParaRPr lang="tr-TR"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2920" y="530352"/>
            <a:ext cx="8183880" cy="5398978"/>
          </a:xfrm>
        </p:spPr>
        <p:txBody>
          <a:bodyPr>
            <a:normAutofit/>
          </a:bodyPr>
          <a:lstStyle/>
          <a:p>
            <a:r>
              <a:rPr lang="tr-TR" dirty="0" smtClean="0"/>
              <a:t>Dönemin en büyük özelliklerinden birisi bağımsızlık isteği ve </a:t>
            </a:r>
            <a:r>
              <a:rPr lang="tr-TR" b="1" i="1" dirty="0" smtClean="0"/>
              <a:t>kimlik arayışıdır</a:t>
            </a:r>
            <a:r>
              <a:rPr lang="tr-TR" dirty="0" smtClean="0"/>
              <a:t>. </a:t>
            </a:r>
          </a:p>
          <a:p>
            <a:pPr>
              <a:buNone/>
            </a:pPr>
            <a:endParaRPr lang="tr-TR" dirty="0" smtClean="0"/>
          </a:p>
          <a:p>
            <a:r>
              <a:rPr lang="tr-TR" dirty="0" smtClean="0"/>
              <a:t>Duygu ve düşüncelerini aileden gizler ve çok fazla paylaşmak istemez. </a:t>
            </a:r>
          </a:p>
          <a:p>
            <a:pPr>
              <a:buNone/>
            </a:pPr>
            <a:endParaRPr lang="tr-TR" dirty="0" smtClean="0"/>
          </a:p>
          <a:p>
            <a:endParaRPr lang="tr-TR" dirty="0"/>
          </a:p>
        </p:txBody>
      </p:sp>
      <p:pic>
        <p:nvPicPr>
          <p:cNvPr id="4" name="Picture 2" descr="C:\Users\Yunus Emre\Desktop\ergenlik-donemi-belirtileri.gif"/>
          <p:cNvPicPr>
            <a:picLocks noChangeAspect="1" noChangeArrowheads="1"/>
          </p:cNvPicPr>
          <p:nvPr/>
        </p:nvPicPr>
        <p:blipFill>
          <a:blip r:embed="rId2"/>
          <a:srcRect/>
          <a:stretch>
            <a:fillRect/>
          </a:stretch>
        </p:blipFill>
        <p:spPr bwMode="auto">
          <a:xfrm>
            <a:off x="2357422" y="3000372"/>
            <a:ext cx="4214842" cy="2799583"/>
          </a:xfrm>
          <a:prstGeom prst="rect">
            <a:avLst/>
          </a:prstGeom>
          <a:noFill/>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Başlangıçta tüm kurallara tepki duymasına rağmen dönem sonunda ahlak toplum kurallarını kabul daha kolaylaşır. </a:t>
            </a:r>
          </a:p>
          <a:p>
            <a:pPr>
              <a:buNone/>
            </a:pPr>
            <a:endParaRPr lang="tr-TR" dirty="0" smtClean="0"/>
          </a:p>
          <a:p>
            <a:r>
              <a:rPr lang="tr-TR" dirty="0" smtClean="0"/>
              <a:t>Fiziksel görünüme verilen önemin artar.</a:t>
            </a:r>
          </a:p>
          <a:p>
            <a:pPr>
              <a:buNone/>
            </a:pPr>
            <a:endParaRPr lang="tr-TR" dirty="0" smtClean="0"/>
          </a:p>
          <a:p>
            <a:endParaRPr lang="tr-TR" dirty="0"/>
          </a:p>
        </p:txBody>
      </p:sp>
      <p:pic>
        <p:nvPicPr>
          <p:cNvPr id="6146" name="Picture 2" descr="C:\Users\Yunus Emre\Desktop\ergen_613923.jpg"/>
          <p:cNvPicPr>
            <a:picLocks noChangeAspect="1" noChangeArrowheads="1"/>
          </p:cNvPicPr>
          <p:nvPr/>
        </p:nvPicPr>
        <p:blipFill>
          <a:blip r:embed="rId2"/>
          <a:srcRect/>
          <a:stretch>
            <a:fillRect/>
          </a:stretch>
        </p:blipFill>
        <p:spPr bwMode="auto">
          <a:xfrm>
            <a:off x="6072198" y="3071810"/>
            <a:ext cx="2286000" cy="2266950"/>
          </a:xfrm>
          <a:prstGeom prst="rect">
            <a:avLst/>
          </a:prstGeom>
          <a:noFill/>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960120" y="4857760"/>
            <a:ext cx="8183880" cy="1051560"/>
          </a:xfrm>
        </p:spPr>
        <p:txBody>
          <a:bodyPr/>
          <a:lstStyle/>
          <a:p>
            <a:endParaRPr lang="tr-TR" dirty="0"/>
          </a:p>
        </p:txBody>
      </p:sp>
      <p:sp>
        <p:nvSpPr>
          <p:cNvPr id="3" name="2 İçerik Yer Tutucusu"/>
          <p:cNvSpPr>
            <a:spLocks noGrp="1"/>
          </p:cNvSpPr>
          <p:nvPr>
            <p:ph idx="1"/>
          </p:nvPr>
        </p:nvSpPr>
        <p:spPr/>
        <p:txBody>
          <a:bodyPr/>
          <a:lstStyle/>
          <a:p>
            <a:r>
              <a:rPr lang="tr-TR" dirty="0" smtClean="0"/>
              <a:t>Uzun uzun hayal kurmalar, odalara kapanmalar, şiir yazmalar bitmek bilmeyen telefon konuşmaları sıkça görülür.</a:t>
            </a:r>
          </a:p>
          <a:p>
            <a:endParaRPr lang="tr-T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Ergenlik dönemi, insanın bir arkadaşa en çok ihtiyaç duyduğu dönemdir. Bir ergen için arkadaş her şeydir.</a:t>
            </a:r>
          </a:p>
          <a:p>
            <a:endParaRPr lang="tr-TR" dirty="0" smtClean="0"/>
          </a:p>
          <a:p>
            <a:endParaRPr lang="tr-TR" dirty="0" smtClean="0"/>
          </a:p>
          <a:p>
            <a:endParaRPr lang="tr-TR" dirty="0" smtClean="0"/>
          </a:p>
          <a:p>
            <a:endParaRPr lang="tr-TR" dirty="0"/>
          </a:p>
        </p:txBody>
      </p:sp>
      <p:pic>
        <p:nvPicPr>
          <p:cNvPr id="4" name="Picture 2" descr="C:\Users\Yunus Emre\Desktop\ergenlikte_arkadas_ve_akran_gruplari.jpg"/>
          <p:cNvPicPr>
            <a:picLocks noChangeAspect="1" noChangeArrowheads="1"/>
          </p:cNvPicPr>
          <p:nvPr/>
        </p:nvPicPr>
        <p:blipFill>
          <a:blip r:embed="rId2"/>
          <a:srcRect/>
          <a:stretch>
            <a:fillRect/>
          </a:stretch>
        </p:blipFill>
        <p:spPr bwMode="auto">
          <a:xfrm>
            <a:off x="1142976" y="2500306"/>
            <a:ext cx="7129927" cy="3500462"/>
          </a:xfrm>
          <a:prstGeom prst="rect">
            <a:avLst/>
          </a:prstGeom>
          <a:noFill/>
        </p:spPr>
      </p:pic>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0034" y="1071546"/>
            <a:ext cx="8183880" cy="4187952"/>
          </a:xfrm>
        </p:spPr>
        <p:txBody>
          <a:bodyPr/>
          <a:lstStyle/>
          <a:p>
            <a:r>
              <a:rPr lang="tr-TR" dirty="0" smtClean="0"/>
              <a:t>Ergenlik dönemi gençlerinin en belirgin özelliklerinden biri de karşı cinse duyulan ilginin artmasıdır. Bu dönemde gençlerin yaşadığı duygusallıklar çoğu zaman geçicidir ve kısa bir süre içinde farklı kişilere ilgi duyabilir.</a:t>
            </a:r>
          </a:p>
          <a:p>
            <a:endParaRPr lang="tr-TR"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Ergenin ruh hali değişkendir: Ergen kendisi bile bazen bu değişimlere anlam veremez. Ergenlik dönemi gençleri karamsarlık, vurdumduymazlık, can sıkıntısı, ümitsizlik, huzursuzluk, hayal kırıklığı vb. duyguları yoğun olarak yaşarlar</a:t>
            </a:r>
            <a:endParaRPr lang="tr-TR"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85786" y="142852"/>
            <a:ext cx="8183880" cy="1051560"/>
          </a:xfrm>
        </p:spPr>
        <p:txBody>
          <a:bodyPr/>
          <a:lstStyle/>
          <a:p>
            <a:r>
              <a:rPr lang="tr-TR" dirty="0" smtClean="0"/>
              <a:t>Anne Babalar Ne Yapmalıdır?</a:t>
            </a:r>
            <a:endParaRPr lang="tr-TR" dirty="0"/>
          </a:p>
        </p:txBody>
      </p:sp>
      <p:sp>
        <p:nvSpPr>
          <p:cNvPr id="3" name="2 İçerik Yer Tutucusu"/>
          <p:cNvSpPr>
            <a:spLocks noGrp="1"/>
          </p:cNvSpPr>
          <p:nvPr>
            <p:ph idx="1"/>
          </p:nvPr>
        </p:nvSpPr>
        <p:spPr>
          <a:xfrm>
            <a:off x="500034" y="1857364"/>
            <a:ext cx="8183880" cy="4187952"/>
          </a:xfrm>
        </p:spPr>
        <p:txBody>
          <a:bodyPr/>
          <a:lstStyle/>
          <a:p>
            <a:pPr>
              <a:buNone/>
            </a:pPr>
            <a:r>
              <a:rPr lang="tr-TR" dirty="0" smtClean="0"/>
              <a:t>Ergenlik dönemi konusunda bilinçlenin.</a:t>
            </a:r>
          </a:p>
          <a:p>
            <a:pPr>
              <a:buNone/>
            </a:pPr>
            <a:r>
              <a:rPr lang="tr-TR" dirty="0" smtClean="0"/>
              <a:t>Çocukla sağlıklı ve güçlü bir iletişim kurun.</a:t>
            </a:r>
          </a:p>
          <a:p>
            <a:pPr>
              <a:buNone/>
            </a:pPr>
            <a:endParaRPr lang="tr-TR" dirty="0"/>
          </a:p>
        </p:txBody>
      </p:sp>
      <p:pic>
        <p:nvPicPr>
          <p:cNvPr id="4" name="Picture 2" descr="C:\Users\Yunus Emre\Desktop\ergnn.jpg"/>
          <p:cNvPicPr>
            <a:picLocks noChangeAspect="1" noChangeArrowheads="1"/>
          </p:cNvPicPr>
          <p:nvPr/>
        </p:nvPicPr>
        <p:blipFill>
          <a:blip r:embed="rId2"/>
          <a:srcRect/>
          <a:stretch>
            <a:fillRect/>
          </a:stretch>
        </p:blipFill>
        <p:spPr bwMode="auto">
          <a:xfrm>
            <a:off x="3428992" y="3357562"/>
            <a:ext cx="5272083" cy="2597838"/>
          </a:xfrm>
          <a:prstGeom prst="rect">
            <a:avLst/>
          </a:prstGeom>
          <a:noFill/>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Ergen yaşamı, giyinişi, süslenmesine ilişkin karar alırken durumu ergenle tartışırken onun düşünce ve önerilerine anlayış ve saygı gösterin.</a:t>
            </a:r>
          </a:p>
          <a:p>
            <a:endParaRPr lang="tr-TR" dirty="0" smtClean="0"/>
          </a:p>
          <a:p>
            <a:r>
              <a:rPr lang="tr-TR" dirty="0" smtClean="0"/>
              <a:t> Ergenlere yapılan konuşma ve tartışmaları, onları korkutarak ve yıldırarak kesmeyin.</a:t>
            </a:r>
          </a:p>
          <a:p>
            <a:pPr>
              <a:buNone/>
            </a:pPr>
            <a:endParaRPr lang="tr-TR" dirty="0" smtClean="0"/>
          </a:p>
          <a:p>
            <a:endParaRPr lang="tr-TR"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normAutofit/>
          </a:bodyPr>
          <a:lstStyle/>
          <a:p>
            <a:r>
              <a:rPr lang="tr-TR" dirty="0" smtClean="0"/>
              <a:t>Bütün amaç, beklenti ve isteklerimizin hemen o anda gerçekleşemeyeceğini bilin ve sabırlı olun.</a:t>
            </a:r>
          </a:p>
          <a:p>
            <a:endParaRPr lang="tr-TR" dirty="0" smtClean="0"/>
          </a:p>
          <a:p>
            <a:r>
              <a:rPr lang="tr-TR" dirty="0" smtClean="0"/>
              <a:t>Ona öğüt vermekten ziyade daha çok, onunla sohbet edin.</a:t>
            </a:r>
          </a:p>
          <a:p>
            <a:endParaRPr lang="tr-TR" dirty="0" smtClean="0"/>
          </a:p>
          <a:p>
            <a:r>
              <a:rPr lang="tr-TR" dirty="0" smtClean="0"/>
              <a:t>Sınırları ve riskleri korkutmadan öğretin.</a:t>
            </a:r>
          </a:p>
          <a:p>
            <a:endParaRPr lang="tr-TR" dirty="0" smtClean="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502920" y="1142984"/>
            <a:ext cx="8183880" cy="3575320"/>
          </a:xfrm>
        </p:spPr>
        <p:txBody>
          <a:bodyPr/>
          <a:lstStyle/>
          <a:p>
            <a:r>
              <a:rPr lang="tr-TR" dirty="0" smtClean="0"/>
              <a:t>Ergenlik, gencin;</a:t>
            </a:r>
          </a:p>
          <a:p>
            <a:r>
              <a:rPr lang="tr-TR" dirty="0" smtClean="0"/>
              <a:t>Bağımlılıktan bağımsızlığa, </a:t>
            </a:r>
          </a:p>
          <a:p>
            <a:r>
              <a:rPr lang="tr-TR" dirty="0" smtClean="0"/>
              <a:t>Özerkliğe ve olgunluğa geçmesinin gerekli olduğu bir gelişim dönemidir.</a:t>
            </a:r>
            <a:endParaRPr lang="tr-TR"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Çocuklarınızın arkadaşlarıyla tanışın, onları da kabul </a:t>
            </a:r>
            <a:r>
              <a:rPr lang="tr-TR" dirty="0" err="1" smtClean="0"/>
              <a:t>ettğinizi</a:t>
            </a:r>
            <a:r>
              <a:rPr lang="tr-TR" dirty="0" smtClean="0"/>
              <a:t> hissettirin.</a:t>
            </a:r>
          </a:p>
          <a:p>
            <a:endParaRPr lang="tr-TR" dirty="0" smtClean="0"/>
          </a:p>
          <a:p>
            <a:r>
              <a:rPr lang="tr-TR" dirty="0" smtClean="0"/>
              <a:t>Çocuğunuzla oyun oynayın, eğlenin, birlikte güzel vakit geçirin.</a:t>
            </a:r>
          </a:p>
          <a:p>
            <a:endParaRPr lang="tr-TR" dirty="0"/>
          </a:p>
        </p:txBody>
      </p:sp>
      <p:pic>
        <p:nvPicPr>
          <p:cNvPr id="8194" name="Picture 2" descr="C:\Users\Yunus Emre\Desktop\aile1.jpg"/>
          <p:cNvPicPr>
            <a:picLocks noChangeAspect="1" noChangeArrowheads="1"/>
          </p:cNvPicPr>
          <p:nvPr/>
        </p:nvPicPr>
        <p:blipFill>
          <a:blip r:embed="rId2"/>
          <a:srcRect/>
          <a:stretch>
            <a:fillRect/>
          </a:stretch>
        </p:blipFill>
        <p:spPr bwMode="auto">
          <a:xfrm>
            <a:off x="2071670" y="3571876"/>
            <a:ext cx="4695825" cy="2381250"/>
          </a:xfrm>
          <a:prstGeom prst="rect">
            <a:avLst/>
          </a:prstGeom>
          <a:noFill/>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Teşekkür ederiz…</a:t>
            </a:r>
            <a:endParaRPr lang="tr-TR" dirty="0"/>
          </a:p>
        </p:txBody>
      </p:sp>
      <p:sp>
        <p:nvSpPr>
          <p:cNvPr id="3" name="2 İçerik Yer Tutucusu"/>
          <p:cNvSpPr>
            <a:spLocks noGrp="1"/>
          </p:cNvSpPr>
          <p:nvPr>
            <p:ph idx="1"/>
          </p:nvPr>
        </p:nvSpPr>
        <p:spPr/>
        <p:txBody>
          <a:bodyPr/>
          <a:lstStyle/>
          <a:p>
            <a:pPr>
              <a:buNone/>
            </a:pPr>
            <a:r>
              <a:rPr lang="tr-TR" dirty="0" smtClean="0"/>
              <a:t>Kaynakça:</a:t>
            </a:r>
          </a:p>
          <a:p>
            <a:pPr>
              <a:buNone/>
            </a:pPr>
            <a:r>
              <a:rPr lang="tr-TR" dirty="0" smtClean="0"/>
              <a:t>*</a:t>
            </a:r>
            <a:r>
              <a:rPr lang="tr-TR" sz="2400" dirty="0" smtClean="0"/>
              <a:t>Ergenlik Döneminde Yaşam Becerileri Eğitimi, Kudret Eren Yavuz, </a:t>
            </a:r>
            <a:r>
              <a:rPr lang="tr-TR" sz="2400" dirty="0" err="1" smtClean="0"/>
              <a:t>Ceceli</a:t>
            </a:r>
            <a:r>
              <a:rPr lang="tr-TR" sz="2400" dirty="0" smtClean="0"/>
              <a:t> Yayınları</a:t>
            </a:r>
          </a:p>
          <a:p>
            <a:pPr>
              <a:buNone/>
            </a:pPr>
            <a:r>
              <a:rPr lang="tr-TR" sz="2400" dirty="0" smtClean="0"/>
              <a:t>*Ergenler ve Gençlerle Psikolojik Danışma, </a:t>
            </a:r>
            <a:r>
              <a:rPr lang="tr-TR" sz="2400" dirty="0" err="1" smtClean="0"/>
              <a:t>Doç.Dr</a:t>
            </a:r>
            <a:r>
              <a:rPr lang="tr-TR" sz="2400" dirty="0" smtClean="0"/>
              <a:t>.Metin Pişkin, </a:t>
            </a:r>
            <a:r>
              <a:rPr lang="tr-TR" sz="2400" smtClean="0"/>
              <a:t>Nobel Yayınları</a:t>
            </a:r>
            <a:endParaRPr lang="tr-TR"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a:xfrm>
            <a:off x="428596" y="857232"/>
            <a:ext cx="8183880" cy="3432444"/>
          </a:xfrm>
        </p:spPr>
        <p:txBody>
          <a:bodyPr/>
          <a:lstStyle/>
          <a:p>
            <a:r>
              <a:rPr lang="tr-TR" dirty="0" smtClean="0"/>
              <a:t>Genç bu dönemde bir aile grubunun parçası olmaktan bir arkadaş </a:t>
            </a:r>
            <a:r>
              <a:rPr lang="tr-TR" dirty="0" err="1" smtClean="0"/>
              <a:t>grubuun</a:t>
            </a:r>
            <a:r>
              <a:rPr lang="tr-TR" dirty="0" smtClean="0"/>
              <a:t> parçası olmaya ve bir yetişkin olarak tek başına ayakta durmaya “geçiş” yapar.</a:t>
            </a:r>
            <a:endParaRPr lang="tr-TR" dirty="0"/>
          </a:p>
        </p:txBody>
      </p:sp>
      <p:pic>
        <p:nvPicPr>
          <p:cNvPr id="4" name="Picture 2" descr="C:\Users\Yunus Emre\Desktop\ergenlik2.jpg"/>
          <p:cNvPicPr>
            <a:picLocks noChangeAspect="1" noChangeArrowheads="1"/>
          </p:cNvPicPr>
          <p:nvPr/>
        </p:nvPicPr>
        <p:blipFill>
          <a:blip r:embed="rId2"/>
          <a:srcRect/>
          <a:stretch>
            <a:fillRect/>
          </a:stretch>
        </p:blipFill>
        <p:spPr bwMode="auto">
          <a:xfrm>
            <a:off x="1285852" y="2857496"/>
            <a:ext cx="6500858" cy="2998521"/>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0034" y="428604"/>
            <a:ext cx="8183880" cy="1051560"/>
          </a:xfrm>
        </p:spPr>
        <p:txBody>
          <a:bodyPr>
            <a:normAutofit fontScale="90000"/>
          </a:bodyPr>
          <a:lstStyle/>
          <a:p>
            <a:r>
              <a:rPr lang="tr-TR" dirty="0" smtClean="0"/>
              <a:t>ERGENLİK DÖNEMLERİ</a:t>
            </a:r>
            <a:br>
              <a:rPr lang="tr-TR" dirty="0" smtClean="0"/>
            </a:br>
            <a:endParaRPr lang="tr-TR" dirty="0"/>
          </a:p>
        </p:txBody>
      </p:sp>
      <p:sp>
        <p:nvSpPr>
          <p:cNvPr id="3" name="2 İçerik Yer Tutucusu"/>
          <p:cNvSpPr>
            <a:spLocks noGrp="1"/>
          </p:cNvSpPr>
          <p:nvPr>
            <p:ph idx="1"/>
          </p:nvPr>
        </p:nvSpPr>
        <p:spPr>
          <a:xfrm>
            <a:off x="714348" y="1785926"/>
            <a:ext cx="8183880" cy="4187952"/>
          </a:xfrm>
        </p:spPr>
        <p:txBody>
          <a:bodyPr>
            <a:normAutofit fontScale="77500" lnSpcReduction="20000"/>
          </a:bodyPr>
          <a:lstStyle/>
          <a:p>
            <a:pPr>
              <a:buNone/>
            </a:pPr>
            <a:r>
              <a:rPr lang="tr-TR" dirty="0" smtClean="0"/>
              <a:t>	</a:t>
            </a:r>
            <a:r>
              <a:rPr lang="tr-TR" i="1" dirty="0" smtClean="0"/>
              <a:t>A.Buluğ (Erinlik) veya Ergenliğin başlangıcı</a:t>
            </a:r>
            <a:r>
              <a:rPr lang="tr-TR" dirty="0" smtClean="0"/>
              <a:t>: </a:t>
            </a:r>
          </a:p>
          <a:p>
            <a:pPr>
              <a:buNone/>
            </a:pPr>
            <a:r>
              <a:rPr lang="tr-TR" dirty="0" smtClean="0"/>
              <a:t>                   		11-14 yaş kızlar </a:t>
            </a:r>
          </a:p>
          <a:p>
            <a:pPr>
              <a:buNone/>
            </a:pPr>
            <a:r>
              <a:rPr lang="tr-TR" dirty="0" smtClean="0"/>
              <a:t>               			13-15 yaş erkekler</a:t>
            </a:r>
          </a:p>
          <a:p>
            <a:endParaRPr lang="tr-TR" dirty="0" smtClean="0"/>
          </a:p>
          <a:p>
            <a:pPr>
              <a:buNone/>
            </a:pPr>
            <a:r>
              <a:rPr lang="tr-TR" dirty="0" smtClean="0"/>
              <a:t>  </a:t>
            </a:r>
            <a:r>
              <a:rPr lang="tr-TR" i="1" dirty="0" smtClean="0"/>
              <a:t>B.Ergenliğin  ortaları</a:t>
            </a:r>
            <a:r>
              <a:rPr lang="tr-TR" dirty="0" smtClean="0"/>
              <a:t> :                                                         </a:t>
            </a:r>
          </a:p>
          <a:p>
            <a:pPr>
              <a:buNone/>
            </a:pPr>
            <a:r>
              <a:rPr lang="tr-TR" dirty="0" smtClean="0"/>
              <a:t>                                 	14-16 yaş kızlar     </a:t>
            </a:r>
          </a:p>
          <a:p>
            <a:pPr>
              <a:buNone/>
            </a:pPr>
            <a:r>
              <a:rPr lang="tr-TR" dirty="0" smtClean="0"/>
              <a:t>                                 	15-17 yaş erkekler  </a:t>
            </a:r>
          </a:p>
          <a:p>
            <a:endParaRPr lang="tr-TR" dirty="0" smtClean="0"/>
          </a:p>
          <a:p>
            <a:pPr>
              <a:buNone/>
            </a:pPr>
            <a:r>
              <a:rPr lang="tr-TR" dirty="0" smtClean="0"/>
              <a:t>	</a:t>
            </a:r>
            <a:r>
              <a:rPr lang="tr-TR" i="1" dirty="0" smtClean="0"/>
              <a:t>C.Ergenliğin sonları   </a:t>
            </a:r>
            <a:r>
              <a:rPr lang="tr-TR" dirty="0" smtClean="0"/>
              <a:t>:	16/17-21 yaş olmak üzere 				3 ana dönemde incelenebilir.</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500042"/>
            <a:ext cx="8183880" cy="1051560"/>
          </a:xfrm>
        </p:spPr>
        <p:txBody>
          <a:bodyPr>
            <a:normAutofit fontScale="90000"/>
          </a:bodyPr>
          <a:lstStyle/>
          <a:p>
            <a:r>
              <a:rPr lang="tr-TR" dirty="0" smtClean="0"/>
              <a:t>Ergenlik </a:t>
            </a:r>
            <a:r>
              <a:rPr lang="tr-TR" dirty="0" err="1" smtClean="0"/>
              <a:t>döenminde</a:t>
            </a:r>
            <a:r>
              <a:rPr lang="tr-TR" dirty="0" smtClean="0"/>
              <a:t> çocukta ne gibi değişiklikler meydana gelir?</a:t>
            </a:r>
            <a:endParaRPr lang="tr-TR" dirty="0"/>
          </a:p>
        </p:txBody>
      </p:sp>
      <p:sp>
        <p:nvSpPr>
          <p:cNvPr id="3" name="2 İçerik Yer Tutucusu"/>
          <p:cNvSpPr>
            <a:spLocks noGrp="1"/>
          </p:cNvSpPr>
          <p:nvPr>
            <p:ph idx="1"/>
          </p:nvPr>
        </p:nvSpPr>
        <p:spPr>
          <a:xfrm>
            <a:off x="500034" y="2214554"/>
            <a:ext cx="8183880" cy="4187952"/>
          </a:xfrm>
        </p:spPr>
        <p:txBody>
          <a:bodyPr/>
          <a:lstStyle/>
          <a:p>
            <a:endParaRPr lang="tr-T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endParaRPr lang="tr-TR"/>
          </a:p>
        </p:txBody>
      </p:sp>
      <p:sp>
        <p:nvSpPr>
          <p:cNvPr id="3" name="2 İçerik Yer Tutucusu"/>
          <p:cNvSpPr>
            <a:spLocks noGrp="1"/>
          </p:cNvSpPr>
          <p:nvPr>
            <p:ph idx="1"/>
          </p:nvPr>
        </p:nvSpPr>
        <p:spPr/>
        <p:txBody>
          <a:bodyPr/>
          <a:lstStyle/>
          <a:p>
            <a:r>
              <a:rPr lang="tr-TR" dirty="0" smtClean="0"/>
              <a:t>Anne-baba ve yakın çevrenin, ergenlik dönemi özellikleri hakkında bilgi sahibi olması, bu dönemin ergen için ne kadar önemli ve hassas bir geçiş devresi olduğunu bilmesi, ergenlere karşı daha olumlu yaklaşmalarını sağlayacaktır.</a:t>
            </a:r>
          </a:p>
          <a:p>
            <a:pPr>
              <a:buNone/>
            </a:pPr>
            <a:endParaRPr lang="tr-TR" dirty="0"/>
          </a:p>
        </p:txBody>
      </p:sp>
      <p:pic>
        <p:nvPicPr>
          <p:cNvPr id="5122" name="Picture 2" descr="C:\Users\Yunus Emre\Desktop\aile.jpg"/>
          <p:cNvPicPr>
            <a:picLocks noChangeAspect="1" noChangeArrowheads="1"/>
          </p:cNvPicPr>
          <p:nvPr/>
        </p:nvPicPr>
        <p:blipFill>
          <a:blip r:embed="rId2"/>
          <a:srcRect/>
          <a:stretch>
            <a:fillRect/>
          </a:stretch>
        </p:blipFill>
        <p:spPr bwMode="auto">
          <a:xfrm>
            <a:off x="2285984" y="3286124"/>
            <a:ext cx="4857784" cy="2857500"/>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502920" y="5072074"/>
            <a:ext cx="8183880" cy="962966"/>
          </a:xfrm>
        </p:spPr>
        <p:txBody>
          <a:bodyPr/>
          <a:lstStyle/>
          <a:p>
            <a:r>
              <a:rPr lang="tr-TR" dirty="0" smtClean="0"/>
              <a:t>Fizyolojik Değişiklikler</a:t>
            </a:r>
            <a:endParaRPr lang="tr-TR" dirty="0"/>
          </a:p>
        </p:txBody>
      </p:sp>
      <p:sp>
        <p:nvSpPr>
          <p:cNvPr id="3" name="2 İçerik Yer Tutucusu"/>
          <p:cNvSpPr>
            <a:spLocks noGrp="1"/>
          </p:cNvSpPr>
          <p:nvPr>
            <p:ph idx="1"/>
          </p:nvPr>
        </p:nvSpPr>
        <p:spPr/>
        <p:txBody>
          <a:bodyPr>
            <a:normAutofit/>
          </a:bodyPr>
          <a:lstStyle/>
          <a:p>
            <a:r>
              <a:rPr lang="tr-TR" dirty="0" smtClean="0"/>
              <a:t>Gencin boyu, ağırlığı ve gücü artar.</a:t>
            </a:r>
          </a:p>
          <a:p>
            <a:r>
              <a:rPr lang="tr-TR" dirty="0" smtClean="0"/>
              <a:t>Cinsel yönden gelişir, görünüş olarak değişir.</a:t>
            </a:r>
          </a:p>
          <a:p>
            <a:r>
              <a:rPr lang="tr-TR" dirty="0" smtClean="0"/>
              <a:t>Erkek çocukların sesi kalınlaşır, vücutları tüylenir ve cinsel organlarında değişiklikler meydana gelir.</a:t>
            </a:r>
          </a:p>
          <a:p>
            <a:r>
              <a:rPr lang="tr-TR" dirty="0" smtClean="0"/>
              <a:t>Yüzdeki sivilceler…</a:t>
            </a:r>
          </a:p>
          <a:p>
            <a:r>
              <a:rPr lang="tr-TR" dirty="0" smtClean="0"/>
              <a:t>Terleme artar</a:t>
            </a:r>
          </a:p>
          <a:p>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Cinsel Değişiklikler</a:t>
            </a:r>
            <a:endParaRPr lang="tr-TR" dirty="0"/>
          </a:p>
        </p:txBody>
      </p:sp>
      <p:sp>
        <p:nvSpPr>
          <p:cNvPr id="3" name="2 İçerik Yer Tutucusu"/>
          <p:cNvSpPr>
            <a:spLocks noGrp="1"/>
          </p:cNvSpPr>
          <p:nvPr>
            <p:ph idx="1"/>
          </p:nvPr>
        </p:nvSpPr>
        <p:spPr/>
        <p:txBody>
          <a:bodyPr/>
          <a:lstStyle/>
          <a:p>
            <a:r>
              <a:rPr lang="tr-TR" dirty="0" smtClean="0"/>
              <a:t>Buluğ çağında cinsel hormonların üretiminde anlamlı ve önemli artışlar meydana gelir.</a:t>
            </a:r>
          </a:p>
          <a:p>
            <a:r>
              <a:rPr lang="tr-TR" dirty="0" smtClean="0"/>
              <a:t>Aynı zamanda hem erkeklerde hem de kızlarda cinsel </a:t>
            </a:r>
            <a:r>
              <a:rPr lang="tr-TR" dirty="0" err="1" smtClean="0"/>
              <a:t>uyarılanma</a:t>
            </a:r>
            <a:r>
              <a:rPr lang="tr-TR" dirty="0" smtClean="0"/>
              <a:t>…</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smtClean="0"/>
              <a:t>Duygusal Değişiklikler</a:t>
            </a:r>
            <a:endParaRPr lang="tr-TR" dirty="0"/>
          </a:p>
        </p:txBody>
      </p:sp>
      <p:sp>
        <p:nvSpPr>
          <p:cNvPr id="3" name="2 İçerik Yer Tutucusu"/>
          <p:cNvSpPr>
            <a:spLocks noGrp="1"/>
          </p:cNvSpPr>
          <p:nvPr>
            <p:ph idx="1"/>
          </p:nvPr>
        </p:nvSpPr>
        <p:spPr/>
        <p:txBody>
          <a:bodyPr/>
          <a:lstStyle/>
          <a:p>
            <a:pPr>
              <a:buNone/>
            </a:pPr>
            <a:r>
              <a:rPr lang="tr-TR" dirty="0" smtClean="0"/>
              <a:t>Bu dönemdeki yoğun </a:t>
            </a:r>
            <a:r>
              <a:rPr lang="tr-TR" dirty="0" err="1" smtClean="0"/>
              <a:t>hormonal</a:t>
            </a:r>
            <a:r>
              <a:rPr lang="tr-TR" dirty="0" smtClean="0"/>
              <a:t> salgılar;</a:t>
            </a:r>
          </a:p>
          <a:p>
            <a:r>
              <a:rPr lang="tr-TR" dirty="0" smtClean="0"/>
              <a:t>Sosyal ilişkilerdeki değişiklikler</a:t>
            </a:r>
          </a:p>
          <a:p>
            <a:r>
              <a:rPr lang="tr-TR" dirty="0" smtClean="0"/>
              <a:t>İnançlardaki ve tutumlardaki değişiklikler</a:t>
            </a:r>
          </a:p>
          <a:p>
            <a:r>
              <a:rPr lang="tr-TR" dirty="0" smtClean="0"/>
              <a:t>Benlik algısındaki değişiklilere neden olabilmektedir.</a:t>
            </a:r>
            <a:endParaRPr lang="tr-TR"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Görünüş">
  <a:themeElements>
    <a:clrScheme name="Görünüş">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Görünüş">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Görünüş">
      <a:fillStyleLst>
        <a:solidFill>
          <a:schemeClr val="phClr"/>
        </a:solidFill>
        <a:gradFill rotWithShape="1">
          <a:gsLst>
            <a:gs pos="0">
              <a:schemeClr val="phClr">
                <a:tint val="65000"/>
                <a:satMod val="270000"/>
              </a:schemeClr>
            </a:gs>
            <a:gs pos="25000">
              <a:schemeClr val="phClr">
                <a:tint val="60000"/>
                <a:satMod val="300000"/>
              </a:schemeClr>
            </a:gs>
            <a:gs pos="100000">
              <a:schemeClr val="phClr">
                <a:tint val="29000"/>
                <a:satMod val="400000"/>
              </a:schemeClr>
            </a:gs>
          </a:gsLst>
          <a:lin ang="16200000" scaled="1"/>
        </a:gradFill>
        <a:gradFill rotWithShape="1">
          <a:gsLst>
            <a:gs pos="0">
              <a:schemeClr val="phClr">
                <a:shade val="45000"/>
                <a:satMod val="155000"/>
              </a:schemeClr>
            </a:gs>
            <a:gs pos="60000">
              <a:schemeClr val="phClr">
                <a:shade val="95000"/>
                <a:satMod val="150000"/>
              </a:schemeClr>
            </a:gs>
            <a:gs pos="100000">
              <a:schemeClr val="phClr">
                <a:tint val="87000"/>
                <a:satMod val="250000"/>
              </a:schemeClr>
            </a:gs>
          </a:gsLst>
          <a:lin ang="16200000" scaled="0"/>
        </a:gradFill>
      </a:fillStyleLst>
      <a:lnStyleLst>
        <a:ln w="9525" cap="flat" cmpd="sng" algn="ctr">
          <a:solidFill>
            <a:schemeClr val="phClr">
              <a:satMod val="150000"/>
            </a:schemeClr>
          </a:solidFill>
          <a:prstDash val="solid"/>
        </a:ln>
        <a:ln w="42500" cap="flat" cmpd="sng" algn="ctr">
          <a:solidFill>
            <a:schemeClr val="phClr"/>
          </a:solidFill>
          <a:prstDash val="solid"/>
        </a:ln>
        <a:ln w="38100" cap="flat" cmpd="sng" algn="ctr">
          <a:solidFill>
            <a:schemeClr val="phClr"/>
          </a:solidFill>
          <a:prstDash val="solid"/>
        </a:ln>
      </a:lnStyleLst>
      <a:effectStyleLst>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effectStyle>
        <a:effectStyle>
          <a:effectLst>
            <a:outerShdw blurRad="65500" dist="38100" dir="5400000" rotWithShape="0">
              <a:srgbClr val="000000">
                <a:alpha val="40000"/>
              </a:srgbClr>
            </a:outerShdw>
          </a:effectLst>
          <a:scene3d>
            <a:camera prst="orthographicFront" fov="0">
              <a:rot lat="0" lon="0" rev="0"/>
            </a:camera>
            <a:lightRig rig="contrasting" dir="t">
              <a:rot lat="0" lon="0" rev="12000000"/>
            </a:lightRig>
          </a:scene3d>
          <a:sp3d prstMaterial="powder">
            <a:bevelT h="50800"/>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1">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Aspect</Template>
  <TotalTime>285</TotalTime>
  <Words>457</Words>
  <PresentationFormat>Ekran Gösterisi (4:3)</PresentationFormat>
  <Paragraphs>62</Paragraphs>
  <Slides>21</Slides>
  <Notes>0</Notes>
  <HiddenSlides>0</HiddenSlides>
  <MMClips>0</MMClips>
  <ScaleCrop>false</ScaleCrop>
  <HeadingPairs>
    <vt:vector size="4" baseType="variant">
      <vt:variant>
        <vt:lpstr>Tema</vt:lpstr>
      </vt:variant>
      <vt:variant>
        <vt:i4>1</vt:i4>
      </vt:variant>
      <vt:variant>
        <vt:lpstr>Slayt Başlıkları</vt:lpstr>
      </vt:variant>
      <vt:variant>
        <vt:i4>21</vt:i4>
      </vt:variant>
    </vt:vector>
  </HeadingPairs>
  <TitlesOfParts>
    <vt:vector size="22" baseType="lpstr">
      <vt:lpstr>Görünüş</vt:lpstr>
      <vt:lpstr>ERGENLİK DÖNEMİ</vt:lpstr>
      <vt:lpstr>Slayt 2</vt:lpstr>
      <vt:lpstr>Slayt 3</vt:lpstr>
      <vt:lpstr>ERGENLİK DÖNEMLERİ </vt:lpstr>
      <vt:lpstr>Ergenlik döenminde çocukta ne gibi değişiklikler meydana gelir?</vt:lpstr>
      <vt:lpstr>Slayt 6</vt:lpstr>
      <vt:lpstr>Fizyolojik Değişiklikler</vt:lpstr>
      <vt:lpstr>Cinsel Değişiklikler</vt:lpstr>
      <vt:lpstr>Duygusal Değişiklikler</vt:lpstr>
      <vt:lpstr>EYVAH ÇOCUĞUM  HER GEÇEN GÜN  BENDEN UZAKLAŞIYOR... </vt:lpstr>
      <vt:lpstr>Slayt 11</vt:lpstr>
      <vt:lpstr>Slayt 12</vt:lpstr>
      <vt:lpstr>Slayt 13</vt:lpstr>
      <vt:lpstr>Slayt 14</vt:lpstr>
      <vt:lpstr>Slayt 15</vt:lpstr>
      <vt:lpstr>Slayt 16</vt:lpstr>
      <vt:lpstr>Anne Babalar Ne Yapmalıdır?</vt:lpstr>
      <vt:lpstr>Slayt 18</vt:lpstr>
      <vt:lpstr>Slayt 19</vt:lpstr>
      <vt:lpstr>Slayt 20</vt:lpstr>
      <vt:lpstr>Teşekkür ederiz…</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ERGENLİK DÖNEMİ</dc:title>
  <dc:creator>Yunus Emre</dc:creator>
  <cp:lastModifiedBy>Yunus Emre</cp:lastModifiedBy>
  <cp:revision>18</cp:revision>
  <dcterms:created xsi:type="dcterms:W3CDTF">2017-10-09T11:42:37Z</dcterms:created>
  <dcterms:modified xsi:type="dcterms:W3CDTF">2017-10-11T08:08:10Z</dcterms:modified>
</cp:coreProperties>
</file>